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89" autoAdjust="0"/>
    <p:restoredTop sz="97279" autoAdjust="0"/>
  </p:normalViewPr>
  <p:slideViewPr>
    <p:cSldViewPr snapToGrid="0">
      <p:cViewPr>
        <p:scale>
          <a:sx n="95" d="100"/>
          <a:sy n="95" d="100"/>
        </p:scale>
        <p:origin x="-1368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6822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88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84640" y="1333105"/>
            <a:ext cx="4346634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 smtClean="0"/>
              <a:t>Oxygen is one of the most important elements in chemistry, biology and material sciences due to its active role in reactions. The potential of </a:t>
            </a:r>
            <a:r>
              <a:rPr lang="en-US" sz="1100" baseline="30000" dirty="0" smtClean="0"/>
              <a:t>17</a:t>
            </a:r>
            <a:r>
              <a:rPr lang="en-US" sz="1100" dirty="0" smtClean="0"/>
              <a:t>O </a:t>
            </a:r>
            <a:r>
              <a:rPr lang="en-US" sz="1100" dirty="0"/>
              <a:t>NMR </a:t>
            </a:r>
            <a:r>
              <a:rPr lang="en-US" sz="1100" dirty="0" smtClean="0"/>
              <a:t>for obtaining detailed structural, dynamic and functional information has yet to be fully realized, primarily due to </a:t>
            </a:r>
            <a:r>
              <a:rPr lang="en-US" sz="1100" baseline="30000" dirty="0" smtClean="0"/>
              <a:t>17</a:t>
            </a:r>
            <a:r>
              <a:rPr lang="en-US" sz="1100" dirty="0" smtClean="0"/>
              <a:t>O having a low gyromagnetic </a:t>
            </a:r>
            <a:r>
              <a:rPr lang="en-US" sz="1100" dirty="0"/>
              <a:t>ratio (</a:t>
            </a:r>
            <a:r>
              <a:rPr lang="en-US" sz="1100" dirty="0" smtClean="0"/>
              <a:t>γ = −5.774 MHz T</a:t>
            </a:r>
            <a:r>
              <a:rPr lang="en-US" sz="1100" baseline="30000" dirty="0"/>
              <a:t>−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), low natural </a:t>
            </a:r>
            <a:r>
              <a:rPr lang="en-US" sz="1100" dirty="0"/>
              <a:t>isotopic </a:t>
            </a:r>
            <a:r>
              <a:rPr lang="en-US" sz="1100" dirty="0" smtClean="0"/>
              <a:t>abundance (0.037%) and an </a:t>
            </a:r>
            <a:r>
              <a:rPr lang="en-US" sz="1100" i="1" dirty="0" smtClean="0"/>
              <a:t>I </a:t>
            </a:r>
            <a:r>
              <a:rPr lang="en-US" sz="1100" dirty="0" smtClean="0"/>
              <a:t>= 5/2 spin which produces complex quadrupolar NMR spectra. </a:t>
            </a:r>
            <a:r>
              <a:rPr lang="en-US" sz="1100" i="1" u="sng" dirty="0" smtClean="0"/>
              <a:t>High magnetic fields are critical to fully enable </a:t>
            </a:r>
            <a:r>
              <a:rPr lang="en-US" sz="1100" i="1" u="sng" baseline="30000" dirty="0" smtClean="0"/>
              <a:t>17</a:t>
            </a:r>
            <a:r>
              <a:rPr lang="en-US" sz="1100" i="1" u="sng" dirty="0" smtClean="0"/>
              <a:t>O </a:t>
            </a:r>
            <a:r>
              <a:rPr lang="en-US" sz="1100" i="1" u="sng" dirty="0"/>
              <a:t>NMR </a:t>
            </a:r>
            <a:r>
              <a:rPr lang="en-US" sz="1100" i="1" u="sng" dirty="0" smtClean="0"/>
              <a:t>because they dramatically enhance </a:t>
            </a:r>
            <a:r>
              <a:rPr lang="en-US" sz="1100" i="1" u="sng" dirty="0"/>
              <a:t>spectral resolution and </a:t>
            </a:r>
            <a:r>
              <a:rPr lang="en-US" sz="1100" i="1" u="sng" dirty="0" smtClean="0"/>
              <a:t>sensitivity, particularly when coupled with a reduction of the residual second-order </a:t>
            </a:r>
            <a:r>
              <a:rPr lang="en-US" sz="1100" i="1" u="sng" dirty="0"/>
              <a:t>quadrupolar broadening </a:t>
            </a:r>
            <a:r>
              <a:rPr lang="en-US" sz="1100" i="1" u="sng" dirty="0" smtClean="0"/>
              <a:t>under magic-angle spinning (MAS).</a:t>
            </a:r>
          </a:p>
          <a:p>
            <a:pPr algn="just"/>
            <a:endParaRPr lang="en-US" sz="1100" dirty="0"/>
          </a:p>
          <a:p>
            <a:pPr algn="just"/>
            <a:r>
              <a:rPr lang="en-US" sz="1100" dirty="0" smtClean="0"/>
              <a:t>The MagLab has recently commissioned a 36T Series-Connected-Hybrid (SCH) magnet that offers 50% higher magnetic fields than the highest superconducting NMR magnet available today. The magnetic field is homogeneous and stable to better than 1 ppm over 1cm</a:t>
            </a:r>
            <a:r>
              <a:rPr lang="en-US" sz="1100" baseline="30000" dirty="0" smtClean="0"/>
              <a:t>3</a:t>
            </a:r>
            <a:r>
              <a:rPr lang="en-US" sz="1100" dirty="0" smtClean="0"/>
              <a:t> DSV. </a:t>
            </a:r>
            <a:r>
              <a:rPr lang="en-US" sz="1100" i="1" u="sng" dirty="0" smtClean="0"/>
              <a:t>This field quality enables high-resolution multi-dimensional NMR experiments for </a:t>
            </a:r>
            <a:r>
              <a:rPr lang="en-US" sz="1100" i="1" u="sng" baseline="30000" dirty="0" smtClean="0"/>
              <a:t>17</a:t>
            </a:r>
            <a:r>
              <a:rPr lang="en-US" sz="1100" i="1" u="sng" dirty="0" smtClean="0"/>
              <a:t>O and, in future experiments, for other quadrupolar nuclei throughout the periodic table. </a:t>
            </a:r>
          </a:p>
          <a:p>
            <a:pPr algn="just"/>
            <a:endParaRPr lang="en-US" sz="1100" dirty="0"/>
          </a:p>
          <a:p>
            <a:pPr algn="just"/>
            <a:r>
              <a:rPr lang="en-US" sz="1100" dirty="0" smtClean="0"/>
              <a:t>Researchers from MIT partnered with MagLab scientists to record the first </a:t>
            </a:r>
            <a:r>
              <a:rPr lang="en-US" sz="1100" baseline="30000" dirty="0" smtClean="0"/>
              <a:t>17</a:t>
            </a:r>
            <a:r>
              <a:rPr lang="en-US" sz="1100" dirty="0" smtClean="0"/>
              <a:t>O NMR spectra of biological samples taken in a 35.2T magnetic field (corresponding to a 1.5GHz </a:t>
            </a:r>
            <a:r>
              <a:rPr lang="en-US" sz="1100" dirty="0"/>
              <a:t>resonance frequency for 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H). The results demonstrate the field qualities of the SCH magnet and advantages of the 35.2T field for </a:t>
            </a:r>
            <a:r>
              <a:rPr lang="en-US" sz="1100" baseline="30000" dirty="0" smtClean="0"/>
              <a:t>17</a:t>
            </a:r>
            <a:r>
              <a:rPr lang="en-US" sz="1100" dirty="0" smtClean="0"/>
              <a:t>O NMR. The SCH magnet is now open to researchers from around the world. </a:t>
            </a:r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88023" y="1333105"/>
            <a:ext cx="4579777" cy="4672810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784225" y="26432"/>
            <a:ext cx="7510689" cy="140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baseline="30000" dirty="0"/>
              <a:t>17</a:t>
            </a:r>
            <a:r>
              <a:rPr lang="en-US" sz="1600" b="1" dirty="0"/>
              <a:t>O </a:t>
            </a:r>
            <a:r>
              <a:rPr lang="en-US" sz="1600" b="1" dirty="0" smtClean="0"/>
              <a:t>Magic-Angle Spinning NMR using 36T Series-Connected-Hybrid Magnet</a:t>
            </a:r>
            <a:endParaRPr lang="en-US" sz="1050" kern="1200" dirty="0" smtClean="0"/>
          </a:p>
          <a:p>
            <a:pPr algn="ctr"/>
            <a:r>
              <a:rPr lang="en-US" sz="1100" dirty="0"/>
              <a:t>Eric G. Keeler</a:t>
            </a:r>
            <a:r>
              <a:rPr lang="en-US" sz="1100" dirty="0" smtClean="0"/>
              <a:t>, </a:t>
            </a:r>
            <a:r>
              <a:rPr lang="en-US" sz="1100" dirty="0"/>
              <a:t>Vladimir K. </a:t>
            </a:r>
            <a:r>
              <a:rPr lang="en-US" sz="1100" dirty="0" err="1" smtClean="0"/>
              <a:t>Michaelis</a:t>
            </a:r>
            <a:r>
              <a:rPr lang="en-US" sz="1100" dirty="0" smtClean="0"/>
              <a:t>, </a:t>
            </a:r>
            <a:r>
              <a:rPr lang="en-US" sz="1100" dirty="0"/>
              <a:t>Michael T. Colvin</a:t>
            </a:r>
            <a:r>
              <a:rPr lang="en-US" sz="1100" dirty="0" smtClean="0"/>
              <a:t>, </a:t>
            </a:r>
            <a:r>
              <a:rPr lang="en-US" sz="1100" dirty="0"/>
              <a:t>Robert G. </a:t>
            </a:r>
            <a:r>
              <a:rPr lang="en-US" sz="1100" dirty="0" smtClean="0"/>
              <a:t>Griffin (MIT) </a:t>
            </a:r>
          </a:p>
          <a:p>
            <a:pPr algn="ctr"/>
            <a:r>
              <a:rPr lang="en-US" sz="1100" dirty="0" err="1" smtClean="0"/>
              <a:t>Zhehong</a:t>
            </a:r>
            <a:r>
              <a:rPr lang="en-US" sz="1100" dirty="0" smtClean="0"/>
              <a:t> </a:t>
            </a:r>
            <a:r>
              <a:rPr lang="en-US" sz="1100" dirty="0" err="1" smtClean="0"/>
              <a:t>Gan</a:t>
            </a:r>
            <a:r>
              <a:rPr lang="en-US" sz="1100" dirty="0" smtClean="0"/>
              <a:t>, </a:t>
            </a:r>
            <a:r>
              <a:rPr lang="en-US" sz="1100" dirty="0"/>
              <a:t>Ivan </a:t>
            </a:r>
            <a:r>
              <a:rPr lang="en-US" sz="1100" dirty="0" smtClean="0"/>
              <a:t>Hung, </a:t>
            </a:r>
            <a:r>
              <a:rPr lang="en-US" sz="1100" dirty="0" err="1"/>
              <a:t>Xiaoling</a:t>
            </a:r>
            <a:r>
              <a:rPr lang="en-US" sz="1100" dirty="0"/>
              <a:t> </a:t>
            </a:r>
            <a:r>
              <a:rPr lang="en-US" sz="1100" dirty="0" smtClean="0"/>
              <a:t>Wang, </a:t>
            </a:r>
            <a:r>
              <a:rPr lang="en-US" sz="1100" dirty="0"/>
              <a:t>Joana </a:t>
            </a:r>
            <a:r>
              <a:rPr lang="en-US" sz="1100" dirty="0" err="1" smtClean="0"/>
              <a:t>Paulino</a:t>
            </a:r>
            <a:r>
              <a:rPr lang="en-US" sz="1100" dirty="0" smtClean="0"/>
              <a:t>, Ilya </a:t>
            </a:r>
            <a:r>
              <a:rPr lang="en-US" sz="1100" dirty="0"/>
              <a:t>M. </a:t>
            </a:r>
            <a:r>
              <a:rPr lang="en-US" sz="1100" dirty="0" smtClean="0"/>
              <a:t>Litvak, Peter </a:t>
            </a:r>
            <a:r>
              <a:rPr lang="en-US" sz="1100" dirty="0"/>
              <a:t>L. </a:t>
            </a:r>
            <a:r>
              <a:rPr lang="en-US" sz="1100" dirty="0" err="1" smtClean="0"/>
              <a:t>Gor’kov</a:t>
            </a:r>
            <a:r>
              <a:rPr lang="en-US" sz="1100" dirty="0" smtClean="0"/>
              <a:t>, </a:t>
            </a:r>
          </a:p>
          <a:p>
            <a:pPr algn="ctr"/>
            <a:r>
              <a:rPr lang="en-US" sz="1100" dirty="0" smtClean="0"/>
              <a:t>William </a:t>
            </a:r>
            <a:r>
              <a:rPr lang="en-US" sz="1100" dirty="0"/>
              <a:t>W. </a:t>
            </a:r>
            <a:r>
              <a:rPr lang="en-US" sz="1100" dirty="0" err="1" smtClean="0"/>
              <a:t>Brey</a:t>
            </a:r>
            <a:r>
              <a:rPr lang="en-US" sz="1100" dirty="0" smtClean="0"/>
              <a:t>, Mark D. Bird, Timothy </a:t>
            </a:r>
            <a:r>
              <a:rPr lang="en-US" sz="1100" dirty="0"/>
              <a:t>A. </a:t>
            </a:r>
            <a:r>
              <a:rPr lang="en-US" sz="1100" dirty="0" smtClean="0"/>
              <a:t>Cross</a:t>
            </a:r>
            <a:r>
              <a:rPr lang="en-US" sz="1100" dirty="0"/>
              <a:t> </a:t>
            </a:r>
            <a:r>
              <a:rPr lang="en-US" sz="1100" dirty="0" smtClean="0"/>
              <a:t>(NHMFL)</a:t>
            </a:r>
            <a:r>
              <a:rPr lang="en-US" sz="1050" b="1" kern="1200" dirty="0" smtClean="0"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en-US" sz="1050" b="1" kern="1200" dirty="0" smtClean="0"/>
              <a:t>Funding Grants:</a:t>
            </a:r>
            <a:r>
              <a:rPr lang="en-US" sz="1050" kern="1200" dirty="0" smtClean="0"/>
              <a:t>  </a:t>
            </a:r>
            <a:r>
              <a:rPr lang="en-US" sz="1050" kern="1200" dirty="0"/>
              <a:t>G.S. Boebinger (NSF DMR</a:t>
            </a:r>
            <a:r>
              <a:rPr lang="en-US" sz="1050" kern="1200" dirty="0" smtClean="0"/>
              <a:t>-1157490)</a:t>
            </a:r>
            <a:r>
              <a:rPr lang="en-US" sz="1050" kern="1200" dirty="0"/>
              <a:t>; </a:t>
            </a:r>
            <a:r>
              <a:rPr lang="en-US" sz="1050" dirty="0" smtClean="0"/>
              <a:t>M.D</a:t>
            </a:r>
            <a:r>
              <a:rPr lang="en-US" sz="1050" dirty="0"/>
              <a:t>. </a:t>
            </a:r>
            <a:r>
              <a:rPr lang="en-US" sz="1050" dirty="0" smtClean="0"/>
              <a:t>Bird and W. Brey (DMR-1039938 and DMR-0603042) </a:t>
            </a:r>
          </a:p>
          <a:p>
            <a:pPr algn="ctr"/>
            <a:r>
              <a:rPr lang="en-US" sz="1050" kern="1200" dirty="0" smtClean="0"/>
              <a:t>T.A. </a:t>
            </a:r>
            <a:r>
              <a:rPr lang="en-US" sz="1050" dirty="0" smtClean="0"/>
              <a:t>Cross (NIH P41 </a:t>
            </a:r>
            <a:r>
              <a:rPr lang="en-US" sz="1050" dirty="0"/>
              <a:t>GM122698</a:t>
            </a:r>
            <a:r>
              <a:rPr lang="en-US" sz="1050" dirty="0" smtClean="0"/>
              <a:t>); </a:t>
            </a:r>
            <a:r>
              <a:rPr lang="en-US" sz="1050" kern="1200" dirty="0" smtClean="0"/>
              <a:t>R.G. Griffin (NIH </a:t>
            </a:r>
            <a:r>
              <a:rPr lang="en-US" sz="1050" dirty="0"/>
              <a:t>EB-001960, EB-002804, </a:t>
            </a:r>
            <a:r>
              <a:rPr lang="en-US" sz="1050" dirty="0" smtClean="0"/>
              <a:t>and EB-002026</a:t>
            </a:r>
            <a:r>
              <a:rPr lang="en-US" sz="1050" kern="1200" dirty="0" smtClean="0"/>
              <a:t>)</a:t>
            </a:r>
            <a:endParaRPr lang="en-US" sz="1050" kern="1200" dirty="0"/>
          </a:p>
          <a:p>
            <a:pPr marL="228600" indent="-228600" algn="ctr">
              <a:spcBef>
                <a:spcPts val="600"/>
              </a:spcBef>
              <a:buAutoNum type="arabicPeriod"/>
            </a:pP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347" y="1546998"/>
            <a:ext cx="4506687" cy="37822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22857" y="1390936"/>
            <a:ext cx="1349701" cy="6085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33146" y="5385310"/>
            <a:ext cx="45346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NMR from the SCH magnet:  a) 1D </a:t>
            </a:r>
            <a:r>
              <a:rPr lang="en-US" sz="1000" baseline="30000" dirty="0" smtClean="0"/>
              <a:t>17</a:t>
            </a:r>
            <a:r>
              <a:rPr lang="en-US" sz="1000" dirty="0" smtClean="0"/>
              <a:t>O magic-angle spinning,  b) two-dimensional 3-quantum magic-angle spinning,   c) and d) magic-angle turning phase-adjusted separated sideband spectra of N-acetyl-L-</a:t>
            </a:r>
            <a:r>
              <a:rPr lang="en-US" sz="1000" dirty="0" err="1" smtClean="0"/>
              <a:t>valyl</a:t>
            </a:r>
            <a:r>
              <a:rPr lang="en-US" sz="1000" dirty="0" smtClean="0"/>
              <a:t>-L-leucine </a:t>
            </a:r>
            <a:endParaRPr lang="en-US" sz="1000" dirty="0"/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27891" y="5849043"/>
            <a:ext cx="8876211" cy="100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1100" b="1" dirty="0">
                <a:solidFill>
                  <a:srgbClr val="333399"/>
                </a:solidFill>
              </a:rPr>
              <a:t>Facility: </a:t>
            </a:r>
            <a:r>
              <a:rPr lang="en-US" sz="1100" dirty="0">
                <a:solidFill>
                  <a:srgbClr val="333399"/>
                </a:solidFill>
              </a:rPr>
              <a:t>DC </a:t>
            </a:r>
            <a:r>
              <a:rPr lang="en-US" sz="1100" dirty="0" smtClean="0">
                <a:solidFill>
                  <a:srgbClr val="333399"/>
                </a:solidFill>
              </a:rPr>
              <a:t>Field and NMR Facilities, </a:t>
            </a:r>
            <a:r>
              <a:rPr lang="en-US" sz="1100" dirty="0">
                <a:solidFill>
                  <a:srgbClr val="333399"/>
                </a:solidFill>
              </a:rPr>
              <a:t>36 T </a:t>
            </a:r>
            <a:r>
              <a:rPr lang="en-US" sz="1100" dirty="0" smtClean="0">
                <a:solidFill>
                  <a:srgbClr val="333399"/>
                </a:solidFill>
              </a:rPr>
              <a:t>Series Connected Hybrid</a:t>
            </a:r>
          </a:p>
          <a:p>
            <a:pPr algn="just">
              <a:lnSpc>
                <a:spcPct val="90000"/>
              </a:lnSpc>
            </a:pPr>
            <a:r>
              <a:rPr lang="en-US" sz="1100" b="1" dirty="0" smtClean="0">
                <a:solidFill>
                  <a:srgbClr val="333399"/>
                </a:solidFill>
              </a:rPr>
              <a:t>Citation 1: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  <a:r>
              <a:rPr lang="en-US" sz="1100" dirty="0">
                <a:solidFill>
                  <a:srgbClr val="333399"/>
                </a:solidFill>
              </a:rPr>
              <a:t>Keeler, E.G.; </a:t>
            </a:r>
            <a:r>
              <a:rPr lang="en-US" sz="1100" dirty="0" err="1">
                <a:solidFill>
                  <a:srgbClr val="333399"/>
                </a:solidFill>
              </a:rPr>
              <a:t>Michaelis</a:t>
            </a:r>
            <a:r>
              <a:rPr lang="en-US" sz="1100" dirty="0">
                <a:solidFill>
                  <a:srgbClr val="333399"/>
                </a:solidFill>
              </a:rPr>
              <a:t>, V.K.; Colvin, M.T.; Hung, I.; Gor’kov, P.L.; </a:t>
            </a:r>
            <a:r>
              <a:rPr lang="en-US" sz="1100" dirty="0" smtClean="0">
                <a:solidFill>
                  <a:srgbClr val="333399"/>
                </a:solidFill>
              </a:rPr>
              <a:t>Cross</a:t>
            </a:r>
            <a:r>
              <a:rPr lang="en-US" sz="1100" dirty="0">
                <a:solidFill>
                  <a:srgbClr val="333399"/>
                </a:solidFill>
              </a:rPr>
              <a:t>, T.A.; Gan, Z. and Griffin, R.G., </a:t>
            </a:r>
            <a:r>
              <a:rPr lang="en-US" sz="1100" i="1" baseline="30000" dirty="0">
                <a:solidFill>
                  <a:srgbClr val="333399"/>
                </a:solidFill>
              </a:rPr>
              <a:t>17</a:t>
            </a:r>
            <a:r>
              <a:rPr lang="en-US" sz="1100" i="1" dirty="0">
                <a:solidFill>
                  <a:srgbClr val="333399"/>
                </a:solidFill>
              </a:rPr>
              <a:t>O MAS NMR Correlation Spectroscopy at High Magnetic Fields.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de-DE" sz="1100" b="1" dirty="0">
                <a:solidFill>
                  <a:srgbClr val="333399"/>
                </a:solidFill>
              </a:rPr>
              <a:t>J. Am. Chem. Soc. </a:t>
            </a:r>
            <a:r>
              <a:rPr lang="de-DE" sz="1100" dirty="0" smtClean="0">
                <a:solidFill>
                  <a:srgbClr val="333399"/>
                </a:solidFill>
              </a:rPr>
              <a:t>(2017), </a:t>
            </a:r>
            <a:r>
              <a:rPr lang="de-DE" sz="1100" dirty="0">
                <a:solidFill>
                  <a:srgbClr val="333399"/>
                </a:solidFill>
              </a:rPr>
              <a:t>139, 17953−17963</a:t>
            </a:r>
            <a:r>
              <a:rPr lang="en-US" sz="1100" dirty="0">
                <a:solidFill>
                  <a:srgbClr val="333399"/>
                </a:solidFill>
              </a:rPr>
              <a:t>. </a:t>
            </a:r>
            <a:endParaRPr lang="en-US" sz="1100" dirty="0" smtClean="0">
              <a:solidFill>
                <a:srgbClr val="333399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sz="1100" b="1" dirty="0" smtClean="0">
                <a:solidFill>
                  <a:srgbClr val="333399"/>
                </a:solidFill>
              </a:rPr>
              <a:t>Citation 2</a:t>
            </a:r>
            <a:r>
              <a:rPr lang="en-US" sz="1100" b="1" dirty="0">
                <a:solidFill>
                  <a:srgbClr val="333399"/>
                </a:solidFill>
              </a:rPr>
              <a:t>: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  <a:r>
              <a:rPr lang="en-US" sz="1100" dirty="0">
                <a:solidFill>
                  <a:srgbClr val="333399"/>
                </a:solidFill>
              </a:rPr>
              <a:t>Gan, Z.; Hung, I.; Wang, X.; Paulino, J.; Wu, G.; Litvak, I.M.; Gor’kov, P.L.; Brey, W.W.; </a:t>
            </a:r>
            <a:r>
              <a:rPr lang="en-US" sz="1100" dirty="0" err="1">
                <a:solidFill>
                  <a:srgbClr val="333399"/>
                </a:solidFill>
              </a:rPr>
              <a:t>Lendi</a:t>
            </a:r>
            <a:r>
              <a:rPr lang="en-US" sz="1100" dirty="0">
                <a:solidFill>
                  <a:srgbClr val="333399"/>
                </a:solidFill>
              </a:rPr>
              <a:t>, P.; </a:t>
            </a:r>
            <a:r>
              <a:rPr lang="en-US" sz="1100" dirty="0" err="1">
                <a:solidFill>
                  <a:srgbClr val="333399"/>
                </a:solidFill>
              </a:rPr>
              <a:t>Schiano</a:t>
            </a:r>
            <a:r>
              <a:rPr lang="en-US" sz="1100" dirty="0">
                <a:solidFill>
                  <a:srgbClr val="333399"/>
                </a:solidFill>
              </a:rPr>
              <a:t>, J.L.; Bird, M.D.; Dixon, I.R.; Toth, J.; Boebinger, </a:t>
            </a:r>
            <a:r>
              <a:rPr lang="en-US" sz="1100" dirty="0" smtClean="0">
                <a:solidFill>
                  <a:srgbClr val="333399"/>
                </a:solidFill>
              </a:rPr>
              <a:t>G.S</a:t>
            </a:r>
            <a:r>
              <a:rPr lang="en-US" sz="1100" dirty="0">
                <a:solidFill>
                  <a:srgbClr val="333399"/>
                </a:solidFill>
              </a:rPr>
              <a:t>. and Cross, T.A., </a:t>
            </a:r>
            <a:r>
              <a:rPr lang="en-US" sz="1100" i="1" dirty="0">
                <a:solidFill>
                  <a:srgbClr val="333399"/>
                </a:solidFill>
              </a:rPr>
              <a:t>NMR spectroscopy up to 35.2 T using a series-connected hybrid magnet, </a:t>
            </a:r>
            <a:r>
              <a:rPr lang="en-US" sz="1100" b="1" dirty="0">
                <a:solidFill>
                  <a:srgbClr val="333399"/>
                </a:solidFill>
              </a:rPr>
              <a:t>Journal of Magnetic Resonance</a:t>
            </a:r>
            <a:r>
              <a:rPr lang="en-US" sz="1100" dirty="0">
                <a:solidFill>
                  <a:srgbClr val="333399"/>
                </a:solidFill>
              </a:rPr>
              <a:t> 284 (2017) 125–136.</a:t>
            </a: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50847" y="1389639"/>
            <a:ext cx="4585741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The MagLab’s new Series-Connected-Hybrid (SCH) Magnet combines superconducting and resistive  coils to generate magnetic fields up to 36T, which is 50% higher than the highest superconducting NMR magnet available today. The magnet has a standard 40 mm bore for NMR probes and has been shimmed to better than 1 </a:t>
            </a:r>
            <a:r>
              <a:rPr lang="en-US" sz="1200" dirty="0" err="1" smtClean="0">
                <a:solidFill>
                  <a:srgbClr val="000000"/>
                </a:solidFill>
              </a:rPr>
              <a:t>ppm</a:t>
            </a:r>
            <a:r>
              <a:rPr lang="en-US" sz="1200" dirty="0" smtClean="0">
                <a:solidFill>
                  <a:srgbClr val="000000"/>
                </a:solidFill>
              </a:rPr>
              <a:t> field homogeneity over 1 cm</a:t>
            </a:r>
            <a:r>
              <a:rPr lang="en-US" sz="1200" baseline="30000" dirty="0" smtClean="0">
                <a:solidFill>
                  <a:srgbClr val="000000"/>
                </a:solidFill>
              </a:rPr>
              <a:t>3</a:t>
            </a:r>
            <a:r>
              <a:rPr lang="en-US" sz="1200" dirty="0" smtClean="0">
                <a:solidFill>
                  <a:srgbClr val="000000"/>
                </a:solidFill>
              </a:rPr>
              <a:t> DSV. </a:t>
            </a:r>
            <a:r>
              <a:rPr lang="en-US" sz="1200" i="1" u="sng" dirty="0" smtClean="0">
                <a:latin typeface="Arial" charset="0"/>
              </a:rPr>
              <a:t>The magnetic field has been regulated within 0.1ppm using a custom-made magnetic-field/frequency lock (red line in figure). The stable and homogeneous magnetic field enables high-resolution and multidimensional NMR spectroscopy.</a:t>
            </a:r>
          </a:p>
          <a:p>
            <a:pPr algn="just"/>
            <a:endParaRPr lang="en-US" sz="8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latin typeface="Arial" charset="0"/>
              </a:rPr>
              <a:t>The initial NMR spectra show the high spectral quality of </a:t>
            </a:r>
            <a:r>
              <a:rPr lang="en-US" sz="1200" baseline="30000" dirty="0" smtClean="0"/>
              <a:t>17</a:t>
            </a:r>
            <a:r>
              <a:rPr lang="en-US" sz="1200" dirty="0" smtClean="0"/>
              <a:t>O NMR, with gains in resolution and sensitivity from the high field illustrated by the two-dimensional multiple-quantum magic-angle spinning (MQMAS) spectrum and quadrupolar central-transition (QCT) of slow tumbling molecules in solution</a:t>
            </a:r>
            <a:r>
              <a:rPr lang="en-US" sz="1200" dirty="0" smtClean="0">
                <a:latin typeface="Arial" charset="0"/>
              </a:rPr>
              <a:t>. </a:t>
            </a:r>
            <a:r>
              <a:rPr lang="en-US" sz="1200" i="1" u="sng" dirty="0" smtClean="0">
                <a:latin typeface="Arial" charset="0"/>
              </a:rPr>
              <a:t>This work illustrates the great advantage of ultra-high magnetic fields to extend NMR spectroscopy</a:t>
            </a:r>
            <a:r>
              <a:rPr lang="en-US" sz="1200" i="1" u="sng" dirty="0">
                <a:latin typeface="Arial" charset="0"/>
              </a:rPr>
              <a:t> </a:t>
            </a:r>
            <a:r>
              <a:rPr lang="en-US" sz="1200" i="1" u="sng" dirty="0" smtClean="0">
                <a:latin typeface="Arial" charset="0"/>
              </a:rPr>
              <a:t>to a </a:t>
            </a:r>
            <a:r>
              <a:rPr lang="en-US" sz="1200" i="1" u="sng" dirty="0">
                <a:latin typeface="Arial" charset="0"/>
              </a:rPr>
              <a:t>much broader range of nuclei </a:t>
            </a:r>
            <a:r>
              <a:rPr lang="en-US" sz="1200" i="1" u="sng" dirty="0" smtClean="0">
                <a:latin typeface="Arial" charset="0"/>
              </a:rPr>
              <a:t>throughout </a:t>
            </a:r>
            <a:r>
              <a:rPr lang="en-US" sz="1200" i="1" u="sng" dirty="0">
                <a:latin typeface="Arial" charset="0"/>
              </a:rPr>
              <a:t>the Periodic </a:t>
            </a:r>
            <a:r>
              <a:rPr lang="en-US" sz="1200" i="1" u="sng" dirty="0" smtClean="0">
                <a:latin typeface="Arial" charset="0"/>
              </a:rPr>
              <a:t>Table.</a:t>
            </a:r>
            <a:r>
              <a:rPr lang="en-US" sz="1200" dirty="0" smtClean="0">
                <a:latin typeface="Arial" charset="0"/>
              </a:rPr>
              <a:t> </a:t>
            </a:r>
          </a:p>
          <a:p>
            <a:pPr algn="just"/>
            <a:endParaRPr lang="en-US" sz="800" dirty="0" smtClean="0">
              <a:latin typeface="Arial" charset="0"/>
            </a:endParaRPr>
          </a:p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did this research need the MagLab</a:t>
            </a:r>
            <a:r>
              <a:rPr lang="en-US" sz="1200" b="1" dirty="0" smtClean="0">
                <a:solidFill>
                  <a:srgbClr val="000000"/>
                </a:solidFill>
              </a:rPr>
              <a:t>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dirty="0" smtClean="0">
                <a:latin typeface="Arial" charset="0"/>
              </a:rPr>
              <a:t>The SCH magnet  realizes a novel design that was conceived, engineered and built at the MagLab. The SCH has been added to the suite of unique MagLab magnets that attract users from around the world.</a:t>
            </a:r>
            <a:endParaRPr lang="en-US" sz="1200" dirty="0">
              <a:latin typeface="Arial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870578" y="1397231"/>
            <a:ext cx="4107589" cy="4542650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784" y="1523024"/>
            <a:ext cx="3673324" cy="4302960"/>
          </a:xfrm>
          <a:prstGeom prst="rect">
            <a:avLst/>
          </a:prstGeom>
        </p:spPr>
      </p:pic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27891" y="5849043"/>
            <a:ext cx="8876211" cy="100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1100" b="1" dirty="0">
                <a:solidFill>
                  <a:srgbClr val="333399"/>
                </a:solidFill>
              </a:rPr>
              <a:t>Facility: </a:t>
            </a:r>
            <a:r>
              <a:rPr lang="en-US" sz="1100" dirty="0">
                <a:solidFill>
                  <a:srgbClr val="333399"/>
                </a:solidFill>
              </a:rPr>
              <a:t>DC </a:t>
            </a:r>
            <a:r>
              <a:rPr lang="en-US" sz="1100" dirty="0" smtClean="0">
                <a:solidFill>
                  <a:srgbClr val="333399"/>
                </a:solidFill>
              </a:rPr>
              <a:t>Field and NMR Facilities, </a:t>
            </a:r>
            <a:r>
              <a:rPr lang="en-US" sz="1100" dirty="0">
                <a:solidFill>
                  <a:srgbClr val="333399"/>
                </a:solidFill>
              </a:rPr>
              <a:t>36 T </a:t>
            </a:r>
            <a:r>
              <a:rPr lang="en-US" sz="1100" dirty="0" smtClean="0">
                <a:solidFill>
                  <a:srgbClr val="333399"/>
                </a:solidFill>
              </a:rPr>
              <a:t>Series Connected Hybrid</a:t>
            </a:r>
          </a:p>
          <a:p>
            <a:pPr algn="just">
              <a:lnSpc>
                <a:spcPct val="90000"/>
              </a:lnSpc>
            </a:pPr>
            <a:r>
              <a:rPr lang="en-US" sz="1100" b="1" dirty="0" smtClean="0">
                <a:solidFill>
                  <a:srgbClr val="333399"/>
                </a:solidFill>
              </a:rPr>
              <a:t>Citation 1: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  <a:r>
              <a:rPr lang="en-US" sz="1100" dirty="0">
                <a:solidFill>
                  <a:srgbClr val="333399"/>
                </a:solidFill>
              </a:rPr>
              <a:t>Keeler, E.G.; </a:t>
            </a:r>
            <a:r>
              <a:rPr lang="en-US" sz="1100" dirty="0" err="1">
                <a:solidFill>
                  <a:srgbClr val="333399"/>
                </a:solidFill>
              </a:rPr>
              <a:t>Michaelis</a:t>
            </a:r>
            <a:r>
              <a:rPr lang="en-US" sz="1100" dirty="0">
                <a:solidFill>
                  <a:srgbClr val="333399"/>
                </a:solidFill>
              </a:rPr>
              <a:t>, V.K.; Colvin, M.T.; Hung, I.; Gor’kov, P.L.; </a:t>
            </a:r>
            <a:r>
              <a:rPr lang="en-US" sz="1100" dirty="0" smtClean="0">
                <a:solidFill>
                  <a:srgbClr val="333399"/>
                </a:solidFill>
              </a:rPr>
              <a:t>Cross</a:t>
            </a:r>
            <a:r>
              <a:rPr lang="en-US" sz="1100" dirty="0">
                <a:solidFill>
                  <a:srgbClr val="333399"/>
                </a:solidFill>
              </a:rPr>
              <a:t>, T.A.; Gan, Z. and Griffin, R.G., </a:t>
            </a:r>
            <a:r>
              <a:rPr lang="en-US" sz="1100" i="1" baseline="30000" dirty="0">
                <a:solidFill>
                  <a:srgbClr val="333399"/>
                </a:solidFill>
              </a:rPr>
              <a:t>17</a:t>
            </a:r>
            <a:r>
              <a:rPr lang="en-US" sz="1100" i="1" dirty="0">
                <a:solidFill>
                  <a:srgbClr val="333399"/>
                </a:solidFill>
              </a:rPr>
              <a:t>O MAS NMR Correlation Spectroscopy at High Magnetic Fields.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de-DE" sz="1100" b="1" dirty="0">
                <a:solidFill>
                  <a:srgbClr val="333399"/>
                </a:solidFill>
              </a:rPr>
              <a:t>J. Am. Chem. Soc. </a:t>
            </a:r>
            <a:r>
              <a:rPr lang="de-DE" sz="1100" dirty="0" smtClean="0">
                <a:solidFill>
                  <a:srgbClr val="333399"/>
                </a:solidFill>
              </a:rPr>
              <a:t>(2017), </a:t>
            </a:r>
            <a:r>
              <a:rPr lang="de-DE" sz="1100" dirty="0">
                <a:solidFill>
                  <a:srgbClr val="333399"/>
                </a:solidFill>
              </a:rPr>
              <a:t>139, 17953−17963</a:t>
            </a:r>
            <a:r>
              <a:rPr lang="en-US" sz="1100" dirty="0">
                <a:solidFill>
                  <a:srgbClr val="333399"/>
                </a:solidFill>
              </a:rPr>
              <a:t>. </a:t>
            </a:r>
            <a:endParaRPr lang="en-US" sz="1100" dirty="0" smtClean="0">
              <a:solidFill>
                <a:srgbClr val="333399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sz="1100" b="1" dirty="0" smtClean="0">
                <a:solidFill>
                  <a:srgbClr val="333399"/>
                </a:solidFill>
              </a:rPr>
              <a:t>Citation 2</a:t>
            </a:r>
            <a:r>
              <a:rPr lang="en-US" sz="1100" b="1" dirty="0">
                <a:solidFill>
                  <a:srgbClr val="333399"/>
                </a:solidFill>
              </a:rPr>
              <a:t>: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  <a:r>
              <a:rPr lang="en-US" sz="1100" dirty="0">
                <a:solidFill>
                  <a:srgbClr val="333399"/>
                </a:solidFill>
              </a:rPr>
              <a:t>Gan, Z.; Hung, I.; Wang, X.; Paulino, J.; Wu, G.; Litvak, I.M.; Gor’kov, P.L.; Brey, W.W.; </a:t>
            </a:r>
            <a:r>
              <a:rPr lang="en-US" sz="1100" dirty="0" err="1">
                <a:solidFill>
                  <a:srgbClr val="333399"/>
                </a:solidFill>
              </a:rPr>
              <a:t>Lendi</a:t>
            </a:r>
            <a:r>
              <a:rPr lang="en-US" sz="1100" dirty="0">
                <a:solidFill>
                  <a:srgbClr val="333399"/>
                </a:solidFill>
              </a:rPr>
              <a:t>, P.; </a:t>
            </a:r>
            <a:r>
              <a:rPr lang="en-US" sz="1100" dirty="0" err="1">
                <a:solidFill>
                  <a:srgbClr val="333399"/>
                </a:solidFill>
              </a:rPr>
              <a:t>Schiano</a:t>
            </a:r>
            <a:r>
              <a:rPr lang="en-US" sz="1100" dirty="0">
                <a:solidFill>
                  <a:srgbClr val="333399"/>
                </a:solidFill>
              </a:rPr>
              <a:t>, J.L.; Bird, M.D.; Dixon, I.R.; Toth, J.; Boebinger, </a:t>
            </a:r>
            <a:r>
              <a:rPr lang="en-US" sz="1100" dirty="0" smtClean="0">
                <a:solidFill>
                  <a:srgbClr val="333399"/>
                </a:solidFill>
              </a:rPr>
              <a:t>G.S</a:t>
            </a:r>
            <a:r>
              <a:rPr lang="en-US" sz="1100" dirty="0">
                <a:solidFill>
                  <a:srgbClr val="333399"/>
                </a:solidFill>
              </a:rPr>
              <a:t>. and Cross, T.A., </a:t>
            </a:r>
            <a:r>
              <a:rPr lang="en-US" sz="1100" i="1" dirty="0">
                <a:solidFill>
                  <a:srgbClr val="333399"/>
                </a:solidFill>
              </a:rPr>
              <a:t>NMR spectroscopy up to 35.2 T using a series-connected hybrid magnet, </a:t>
            </a:r>
            <a:r>
              <a:rPr lang="en-US" sz="1100" b="1" dirty="0">
                <a:solidFill>
                  <a:srgbClr val="333399"/>
                </a:solidFill>
              </a:rPr>
              <a:t>Journal of Magnetic Resonance</a:t>
            </a:r>
            <a:r>
              <a:rPr lang="en-US" sz="1100" dirty="0">
                <a:solidFill>
                  <a:srgbClr val="333399"/>
                </a:solidFill>
              </a:rPr>
              <a:t> 284 (2017) 125–136.</a:t>
            </a:r>
          </a:p>
        </p:txBody>
      </p:sp>
      <p:sp>
        <p:nvSpPr>
          <p:cNvPr id="15" name="Text Box 62"/>
          <p:cNvSpPr txBox="1">
            <a:spLocks noChangeArrowheads="1"/>
          </p:cNvSpPr>
          <p:nvPr/>
        </p:nvSpPr>
        <p:spPr bwMode="auto">
          <a:xfrm>
            <a:off x="784225" y="26432"/>
            <a:ext cx="7510689" cy="140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baseline="30000" dirty="0"/>
              <a:t>17</a:t>
            </a:r>
            <a:r>
              <a:rPr lang="en-US" sz="1600" b="1" dirty="0"/>
              <a:t>O </a:t>
            </a:r>
            <a:r>
              <a:rPr lang="en-US" sz="1600" b="1" dirty="0" smtClean="0"/>
              <a:t>Magic-Angle Spinning NMR using 36T Series-Connected-Hybrid Magnet</a:t>
            </a:r>
            <a:endParaRPr lang="en-US" sz="1050" kern="1200" dirty="0" smtClean="0"/>
          </a:p>
          <a:p>
            <a:pPr algn="ctr"/>
            <a:r>
              <a:rPr lang="en-US" sz="1100" dirty="0"/>
              <a:t>Eric G. Keeler</a:t>
            </a:r>
            <a:r>
              <a:rPr lang="en-US" sz="1100" dirty="0" smtClean="0"/>
              <a:t>, </a:t>
            </a:r>
            <a:r>
              <a:rPr lang="en-US" sz="1100" dirty="0"/>
              <a:t>Vladimir K. </a:t>
            </a:r>
            <a:r>
              <a:rPr lang="en-US" sz="1100" dirty="0" err="1" smtClean="0"/>
              <a:t>Michaelis</a:t>
            </a:r>
            <a:r>
              <a:rPr lang="en-US" sz="1100" dirty="0" smtClean="0"/>
              <a:t>, </a:t>
            </a:r>
            <a:r>
              <a:rPr lang="en-US" sz="1100" dirty="0"/>
              <a:t>Michael T. Colvin</a:t>
            </a:r>
            <a:r>
              <a:rPr lang="en-US" sz="1100" dirty="0" smtClean="0"/>
              <a:t>, </a:t>
            </a:r>
            <a:r>
              <a:rPr lang="en-US" sz="1100" dirty="0"/>
              <a:t>Robert G. </a:t>
            </a:r>
            <a:r>
              <a:rPr lang="en-US" sz="1100" dirty="0" smtClean="0"/>
              <a:t>Griffin (MIT) </a:t>
            </a:r>
          </a:p>
          <a:p>
            <a:pPr algn="ctr"/>
            <a:r>
              <a:rPr lang="en-US" sz="1100" dirty="0" err="1" smtClean="0"/>
              <a:t>Zhehong</a:t>
            </a:r>
            <a:r>
              <a:rPr lang="en-US" sz="1100" dirty="0" smtClean="0"/>
              <a:t> </a:t>
            </a:r>
            <a:r>
              <a:rPr lang="en-US" sz="1100" dirty="0" err="1" smtClean="0"/>
              <a:t>Gan</a:t>
            </a:r>
            <a:r>
              <a:rPr lang="en-US" sz="1100" dirty="0" smtClean="0"/>
              <a:t>, </a:t>
            </a:r>
            <a:r>
              <a:rPr lang="en-US" sz="1100" dirty="0"/>
              <a:t>Ivan </a:t>
            </a:r>
            <a:r>
              <a:rPr lang="en-US" sz="1100" dirty="0" smtClean="0"/>
              <a:t>Hung, </a:t>
            </a:r>
            <a:r>
              <a:rPr lang="en-US" sz="1100" dirty="0" err="1"/>
              <a:t>Xiaoling</a:t>
            </a:r>
            <a:r>
              <a:rPr lang="en-US" sz="1100" dirty="0"/>
              <a:t> </a:t>
            </a:r>
            <a:r>
              <a:rPr lang="en-US" sz="1100" dirty="0" smtClean="0"/>
              <a:t>Wang, </a:t>
            </a:r>
            <a:r>
              <a:rPr lang="en-US" sz="1100" dirty="0"/>
              <a:t>Joana </a:t>
            </a:r>
            <a:r>
              <a:rPr lang="en-US" sz="1100" dirty="0" err="1" smtClean="0"/>
              <a:t>Paulino</a:t>
            </a:r>
            <a:r>
              <a:rPr lang="en-US" sz="1100" dirty="0" smtClean="0"/>
              <a:t>, Ilya </a:t>
            </a:r>
            <a:r>
              <a:rPr lang="en-US" sz="1100" dirty="0"/>
              <a:t>M. </a:t>
            </a:r>
            <a:r>
              <a:rPr lang="en-US" sz="1100" dirty="0" smtClean="0"/>
              <a:t>Litvak, Peter </a:t>
            </a:r>
            <a:r>
              <a:rPr lang="en-US" sz="1100" dirty="0"/>
              <a:t>L. </a:t>
            </a:r>
            <a:r>
              <a:rPr lang="en-US" sz="1100" dirty="0" err="1" smtClean="0"/>
              <a:t>Gor’kov</a:t>
            </a:r>
            <a:r>
              <a:rPr lang="en-US" sz="1100" dirty="0" smtClean="0"/>
              <a:t>, </a:t>
            </a:r>
          </a:p>
          <a:p>
            <a:pPr algn="ctr"/>
            <a:r>
              <a:rPr lang="en-US" sz="1100" dirty="0" smtClean="0"/>
              <a:t>William </a:t>
            </a:r>
            <a:r>
              <a:rPr lang="en-US" sz="1100" dirty="0"/>
              <a:t>W. </a:t>
            </a:r>
            <a:r>
              <a:rPr lang="en-US" sz="1100" dirty="0" err="1" smtClean="0"/>
              <a:t>Brey</a:t>
            </a:r>
            <a:r>
              <a:rPr lang="en-US" sz="1100" dirty="0" smtClean="0"/>
              <a:t>, Mark D. Bird, Timothy </a:t>
            </a:r>
            <a:r>
              <a:rPr lang="en-US" sz="1100" dirty="0"/>
              <a:t>A. </a:t>
            </a:r>
            <a:r>
              <a:rPr lang="en-US" sz="1100" dirty="0" smtClean="0"/>
              <a:t>Cross</a:t>
            </a:r>
            <a:r>
              <a:rPr lang="en-US" sz="1100" dirty="0"/>
              <a:t> </a:t>
            </a:r>
            <a:r>
              <a:rPr lang="en-US" sz="1100" dirty="0" smtClean="0"/>
              <a:t>(NHMFL)</a:t>
            </a:r>
            <a:r>
              <a:rPr lang="en-US" sz="1050" b="1" kern="1200" dirty="0" smtClean="0"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en-US" sz="1050" b="1" kern="1200" dirty="0" smtClean="0"/>
              <a:t>Funding Grants:</a:t>
            </a:r>
            <a:r>
              <a:rPr lang="en-US" sz="1050" kern="1200" dirty="0" smtClean="0"/>
              <a:t>  </a:t>
            </a:r>
            <a:r>
              <a:rPr lang="en-US" sz="1050" kern="1200" dirty="0"/>
              <a:t>G.S. Boebinger (NSF DMR</a:t>
            </a:r>
            <a:r>
              <a:rPr lang="en-US" sz="1050" kern="1200" dirty="0" smtClean="0"/>
              <a:t>-1157490)</a:t>
            </a:r>
            <a:r>
              <a:rPr lang="en-US" sz="1050" kern="1200" dirty="0"/>
              <a:t>; </a:t>
            </a:r>
            <a:r>
              <a:rPr lang="en-US" sz="1050" dirty="0" smtClean="0"/>
              <a:t>M.D</a:t>
            </a:r>
            <a:r>
              <a:rPr lang="en-US" sz="1050" dirty="0"/>
              <a:t>. </a:t>
            </a:r>
            <a:r>
              <a:rPr lang="en-US" sz="1050" dirty="0" smtClean="0"/>
              <a:t>Bird and W. Brey (DMR-1039938 and DMR-0603042) </a:t>
            </a:r>
          </a:p>
          <a:p>
            <a:pPr algn="ctr"/>
            <a:r>
              <a:rPr lang="en-US" sz="1050" kern="1200" dirty="0" smtClean="0"/>
              <a:t>T.A. </a:t>
            </a:r>
            <a:r>
              <a:rPr lang="en-US" sz="1050" dirty="0" smtClean="0"/>
              <a:t>Cross (NIH P41 </a:t>
            </a:r>
            <a:r>
              <a:rPr lang="en-US" sz="1050" dirty="0"/>
              <a:t>GM122698</a:t>
            </a:r>
            <a:r>
              <a:rPr lang="en-US" sz="1050" dirty="0" smtClean="0"/>
              <a:t>); </a:t>
            </a:r>
            <a:r>
              <a:rPr lang="en-US" sz="1050" kern="1200" dirty="0" smtClean="0"/>
              <a:t>R.G. Griffin (NIH </a:t>
            </a:r>
            <a:r>
              <a:rPr lang="en-US" sz="1050" dirty="0"/>
              <a:t>EB-001960, EB-002804, </a:t>
            </a:r>
            <a:r>
              <a:rPr lang="en-US" sz="1050" dirty="0" smtClean="0"/>
              <a:t>and EB-002026</a:t>
            </a:r>
            <a:r>
              <a:rPr lang="en-US" sz="1050" kern="1200" dirty="0" smtClean="0"/>
              <a:t>)</a:t>
            </a:r>
            <a:endParaRPr lang="en-US" sz="1050" kern="1200" dirty="0"/>
          </a:p>
          <a:p>
            <a:pPr marL="228600" indent="-228600" algn="ctr">
              <a:spcBef>
                <a:spcPts val="600"/>
              </a:spcBef>
              <a:buAutoNum type="arabicPeriod"/>
            </a:pPr>
            <a:endParaRPr lang="en-US" sz="1050" b="1" kern="12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CBFDDE-177D-41B8-9B67-1E48A210D35D}"/>
</file>

<file path=customXml/itemProps2.xml><?xml version="1.0" encoding="utf-8"?>
<ds:datastoreItem xmlns:ds="http://schemas.openxmlformats.org/officeDocument/2006/customXml" ds:itemID="{3F47690C-C024-43F0-9ED6-1862930D1AFB}"/>
</file>

<file path=customXml/itemProps3.xml><?xml version="1.0" encoding="utf-8"?>
<ds:datastoreItem xmlns:ds="http://schemas.openxmlformats.org/officeDocument/2006/customXml" ds:itemID="{81ADFDDC-46EB-4FB3-9908-F13AA09A00D2}"/>
</file>

<file path=docProps/app.xml><?xml version="1.0" encoding="utf-8"?>
<Properties xmlns="http://schemas.openxmlformats.org/officeDocument/2006/extended-properties" xmlns:vt="http://schemas.openxmlformats.org/officeDocument/2006/docPropsVTypes">
  <TotalTime>6990</TotalTime>
  <Words>1021</Words>
  <Application>Microsoft Office PowerPoint</Application>
  <PresentationFormat>On-screen Show (4:3)</PresentationFormat>
  <Paragraphs>31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Anke Toth</cp:lastModifiedBy>
  <cp:revision>178</cp:revision>
  <cp:lastPrinted>2007-07-13T05:35:51Z</cp:lastPrinted>
  <dcterms:created xsi:type="dcterms:W3CDTF">2018-01-08T21:29:05Z</dcterms:created>
  <dcterms:modified xsi:type="dcterms:W3CDTF">2018-01-12T13:32:53Z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