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tif" ContentType="image/tiff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1" r:id="rId2"/>
    <p:sldId id="260" r:id="rId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333399"/>
    <a:srgbClr val="008080"/>
    <a:srgbClr val="006600"/>
    <a:srgbClr val="000066"/>
    <a:srgbClr val="FFFF00"/>
    <a:srgbClr val="0066FF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12" autoAdjust="0"/>
    <p:restoredTop sz="86279" autoAdjust="0"/>
  </p:normalViewPr>
  <p:slideViewPr>
    <p:cSldViewPr snapToGrid="0">
      <p:cViewPr varScale="1">
        <p:scale>
          <a:sx n="96" d="100"/>
          <a:sy n="96" d="100"/>
        </p:scale>
        <p:origin x="193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73" d="100"/>
          <a:sy n="73" d="100"/>
        </p:scale>
        <p:origin x="-1986" y="-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22FB8F7-A4EF-491B-8766-3F9B2991C9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6314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B9D219D-06B3-467B-AA93-169E235498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6680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AC04BA-D5B1-4AEE-92A8-018E0611CCA8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AC04BA-D5B1-4AEE-92A8-018E0611CCA8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3AA275-2248-4703-A6BD-2B2C7E4662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CB457-3824-4C81-AF28-F5618F2A63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992C00-8830-40B8-83C7-509852F492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46750-D5FA-4671-B5BA-E95E7F6774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2780E7-AE4B-4A74-913C-69559A8F9A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E93F4C-B641-44D5-88A7-D685C8539F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37C37-A518-4341-96B5-795628DF95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34430-B1CB-4CC6-9592-621DF5AC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ADFAB3-0539-4C14-B23B-7AC1C4980D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0B7CBC-4F8F-4D89-AE90-5DB130C8D8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1E606A-5DAB-4153-87A7-04FF916154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728583B-E7C8-46C8-B594-1E9554A88C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tif"/><Relationship Id="rId5" Type="http://schemas.openxmlformats.org/officeDocument/2006/relationships/image" Target="../media/image3.tiff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tif"/><Relationship Id="rId5" Type="http://schemas.openxmlformats.org/officeDocument/2006/relationships/image" Target="../media/image3.tiff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784225" y="6281738"/>
            <a:ext cx="184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/>
          </a:p>
        </p:txBody>
      </p:sp>
      <p:sp>
        <p:nvSpPr>
          <p:cNvPr id="1028" name="Text Box 28"/>
          <p:cNvSpPr txBox="1">
            <a:spLocks noChangeArrowheads="1"/>
          </p:cNvSpPr>
          <p:nvPr/>
        </p:nvSpPr>
        <p:spPr bwMode="auto">
          <a:xfrm>
            <a:off x="46383" y="1217416"/>
            <a:ext cx="4295776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200" dirty="0"/>
              <a:t>Reactive oxygen </a:t>
            </a:r>
            <a:r>
              <a:rPr lang="en-US" sz="1200" dirty="0" smtClean="0"/>
              <a:t>species, such as hydrogen peroxide, </a:t>
            </a:r>
            <a:r>
              <a:rPr lang="en-US" sz="1200" dirty="0" smtClean="0"/>
              <a:t>are important </a:t>
            </a:r>
            <a:r>
              <a:rPr lang="en-US" sz="1200" dirty="0"/>
              <a:t>second messengers in cellular signaling. In proteins, cysteine is particularly susceptible to redox chemistry and can be oxidized from a thiol (RSH) to </a:t>
            </a:r>
            <a:r>
              <a:rPr lang="en-US" sz="1200" dirty="0" err="1"/>
              <a:t>sulfenic</a:t>
            </a:r>
            <a:r>
              <a:rPr lang="en-US" sz="1200" dirty="0"/>
              <a:t> (RSOH), </a:t>
            </a:r>
            <a:r>
              <a:rPr lang="en-US" sz="1200" dirty="0" err="1"/>
              <a:t>sulfinic</a:t>
            </a:r>
            <a:r>
              <a:rPr lang="en-US" sz="1200" dirty="0"/>
              <a:t> (RSO</a:t>
            </a:r>
            <a:r>
              <a:rPr lang="en-US" sz="1200" baseline="-25000" dirty="0"/>
              <a:t>2</a:t>
            </a:r>
            <a:r>
              <a:rPr lang="en-US" sz="1200" dirty="0"/>
              <a:t>H), or sulfonic acid (RSO</a:t>
            </a:r>
            <a:r>
              <a:rPr lang="en-US" sz="1200" baseline="-25000" dirty="0"/>
              <a:t>3</a:t>
            </a:r>
            <a:r>
              <a:rPr lang="en-US" sz="1200" dirty="0"/>
              <a:t>H) as post-translational modifications (PTMs) that are low in concentration. </a:t>
            </a:r>
            <a:r>
              <a:rPr lang="en-US" sz="1200" dirty="0" smtClean="0"/>
              <a:t>Here</a:t>
            </a:r>
            <a:r>
              <a:rPr lang="en-US" sz="1200" dirty="0"/>
              <a:t>, we demonstrate the preferential activation of S-sulfonated peptides by leveraging the strong S−O bond </a:t>
            </a:r>
            <a:r>
              <a:rPr lang="en-US" sz="1200" dirty="0" smtClean="0"/>
              <a:t>infrared (IR) </a:t>
            </a:r>
            <a:r>
              <a:rPr lang="en-US" sz="1200" dirty="0"/>
              <a:t>absorbance at 10.6 </a:t>
            </a:r>
            <a:r>
              <a:rPr lang="en-US" sz="1200" dirty="0" err="1"/>
              <a:t>μm</a:t>
            </a:r>
            <a:r>
              <a:rPr lang="en-US" sz="1200" dirty="0"/>
              <a:t>. </a:t>
            </a:r>
            <a:endParaRPr lang="en-US" sz="1200" dirty="0" smtClean="0"/>
          </a:p>
          <a:p>
            <a:pPr algn="just"/>
            <a:endParaRPr lang="en-US" sz="800" dirty="0"/>
          </a:p>
          <a:p>
            <a:pPr algn="just"/>
            <a:r>
              <a:rPr lang="en-US" sz="1200" dirty="0"/>
              <a:t>Tryptic digests of oxidized/non-oxidized proteins or mixtures of oxidized/non-oxidized peptides were either directly infused or introduced to the </a:t>
            </a:r>
            <a:r>
              <a:rPr lang="en-US" sz="1200" dirty="0" smtClean="0"/>
              <a:t>ion cyclotron resonance mass </a:t>
            </a:r>
            <a:r>
              <a:rPr lang="en-US" sz="1200" dirty="0"/>
              <a:t>spectrometer via online HPLC. </a:t>
            </a:r>
            <a:endParaRPr lang="en-US" sz="1200" dirty="0" smtClean="0"/>
          </a:p>
          <a:p>
            <a:pPr algn="just"/>
            <a:endParaRPr lang="en-US" sz="800" dirty="0"/>
          </a:p>
          <a:p>
            <a:pPr algn="just"/>
            <a:r>
              <a:rPr lang="en-US" sz="1200" dirty="0" smtClean="0"/>
              <a:t>For </a:t>
            </a:r>
            <a:r>
              <a:rPr lang="en-US" sz="1200" dirty="0"/>
              <a:t>two redox associated-proteins, DJ-1 and </a:t>
            </a:r>
            <a:r>
              <a:rPr lang="en-US" sz="1200" dirty="0" err="1"/>
              <a:t>AhpC</a:t>
            </a:r>
            <a:r>
              <a:rPr lang="en-US" sz="1200" dirty="0"/>
              <a:t>, our </a:t>
            </a:r>
            <a:r>
              <a:rPr lang="en-US" sz="1200" dirty="0" smtClean="0"/>
              <a:t>infrared multiphoton dissociation (IR</a:t>
            </a:r>
            <a:r>
              <a:rPr lang="en-US" sz="1200" dirty="0" smtClean="0"/>
              <a:t>MPD) </a:t>
            </a:r>
            <a:r>
              <a:rPr lang="en-US" sz="1200" dirty="0"/>
              <a:t>method was able to identify all sulfonic acid-containing peptides following protein oxidation and, in many cases, enabled sequencing and site-specific localization of the modification. In total, we examined selective IRMPD of 75 </a:t>
            </a:r>
            <a:r>
              <a:rPr lang="en-US" sz="1200" dirty="0" smtClean="0"/>
              <a:t>peptides. </a:t>
            </a:r>
          </a:p>
          <a:p>
            <a:pPr algn="just"/>
            <a:endParaRPr lang="en-US" sz="800" dirty="0"/>
          </a:p>
          <a:p>
            <a:pPr algn="just"/>
            <a:r>
              <a:rPr lang="en-US" sz="1200" dirty="0" smtClean="0"/>
              <a:t>IRMPD </a:t>
            </a:r>
            <a:r>
              <a:rPr lang="en-US" sz="1200" dirty="0"/>
              <a:t>allows differentiation of </a:t>
            </a:r>
            <a:r>
              <a:rPr lang="en-US" sz="1200" i="1" dirty="0"/>
              <a:t>S</a:t>
            </a:r>
            <a:r>
              <a:rPr lang="en-US" sz="1200" dirty="0"/>
              <a:t>-sulfonated peptides from unmodified peptides, enabling the facile discovery of these modifications. The ability to rapidly identify and sequence modified peptides in a single </a:t>
            </a:r>
            <a:r>
              <a:rPr lang="en-US" sz="1200" dirty="0" smtClean="0"/>
              <a:t>liquid chromatography mass spectrometry (LC/MS) </a:t>
            </a:r>
            <a:r>
              <a:rPr lang="en-US" sz="1200" dirty="0"/>
              <a:t>run is a potentially powerful approach for the analysis of oxidative PTMs in cellular </a:t>
            </a:r>
            <a:r>
              <a:rPr lang="en-US" sz="1200" dirty="0" smtClean="0"/>
              <a:t>systems.</a:t>
            </a:r>
            <a:endParaRPr lang="en-US" sz="1200" dirty="0"/>
          </a:p>
          <a:p>
            <a:pPr algn="just"/>
            <a:endParaRPr lang="en-US" sz="1200" dirty="0"/>
          </a:p>
          <a:p>
            <a:pPr algn="just"/>
            <a:endParaRPr lang="en-US" sz="1200" dirty="0"/>
          </a:p>
        </p:txBody>
      </p:sp>
      <p:sp>
        <p:nvSpPr>
          <p:cNvPr id="1029" name="Line 42"/>
          <p:cNvSpPr>
            <a:spLocks noChangeShapeType="1"/>
          </p:cNvSpPr>
          <p:nvPr/>
        </p:nvSpPr>
        <p:spPr bwMode="auto">
          <a:xfrm>
            <a:off x="38100" y="1158125"/>
            <a:ext cx="9029700" cy="0"/>
          </a:xfrm>
          <a:prstGeom prst="line">
            <a:avLst/>
          </a:prstGeom>
          <a:noFill/>
          <a:ln w="82550" cmpd="thickThin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" name="Text Box 28"/>
          <p:cNvSpPr txBox="1">
            <a:spLocks noChangeArrowheads="1"/>
          </p:cNvSpPr>
          <p:nvPr/>
        </p:nvSpPr>
        <p:spPr bwMode="auto">
          <a:xfrm>
            <a:off x="38100" y="6262257"/>
            <a:ext cx="9144000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100" b="1" dirty="0" smtClean="0">
                <a:solidFill>
                  <a:schemeClr val="accent2"/>
                </a:solidFill>
              </a:rPr>
              <a:t>Facilities and instrumentation used:</a:t>
            </a:r>
            <a:r>
              <a:rPr lang="en-US" sz="1100" dirty="0" smtClean="0">
                <a:solidFill>
                  <a:schemeClr val="accent2"/>
                </a:solidFill>
              </a:rPr>
              <a:t>  9.4 tesla FT-ICR mass spectrometer, Ion Cyclotron Resonance Facility</a:t>
            </a:r>
            <a:endParaRPr lang="en-US" sz="1100" dirty="0">
              <a:solidFill>
                <a:schemeClr val="accent2"/>
              </a:solidFill>
            </a:endParaRPr>
          </a:p>
          <a:p>
            <a:pPr lvl="0" defTabSz="457200"/>
            <a:r>
              <a:rPr lang="en-US" sz="1100" b="1" dirty="0" smtClean="0">
                <a:solidFill>
                  <a:schemeClr val="accent2"/>
                </a:solidFill>
              </a:rPr>
              <a:t>Citation: </a:t>
            </a:r>
            <a:r>
              <a:rPr lang="en-GB" altLang="en-US" sz="1100" dirty="0" smtClean="0">
                <a:solidFill>
                  <a:schemeClr val="accent2"/>
                </a:solidFill>
                <a:latin typeface="Arial" charset="0"/>
                <a:ea typeface="MS PGothic" pitchFamily="34" charset="-128"/>
                <a:cs typeface="Arial"/>
              </a:rPr>
              <a:t>Nicholas </a:t>
            </a:r>
            <a:r>
              <a:rPr lang="en-GB" altLang="en-US" sz="1100" dirty="0">
                <a:solidFill>
                  <a:schemeClr val="accent2"/>
                </a:solidFill>
                <a:latin typeface="Arial" charset="0"/>
                <a:ea typeface="MS PGothic" pitchFamily="34" charset="-128"/>
                <a:cs typeface="Arial"/>
              </a:rPr>
              <a:t>B. </a:t>
            </a:r>
            <a:r>
              <a:rPr lang="en-GB" altLang="en-US" sz="1100" dirty="0" err="1">
                <a:solidFill>
                  <a:schemeClr val="accent2"/>
                </a:solidFill>
                <a:latin typeface="Arial" charset="0"/>
                <a:ea typeface="MS PGothic" pitchFamily="34" charset="-128"/>
                <a:cs typeface="Arial"/>
              </a:rPr>
              <a:t>Borotto</a:t>
            </a:r>
            <a:r>
              <a:rPr lang="en-GB" altLang="en-US" sz="1100" dirty="0">
                <a:solidFill>
                  <a:schemeClr val="accent2"/>
                </a:solidFill>
                <a:latin typeface="Arial" charset="0"/>
                <a:ea typeface="MS PGothic" pitchFamily="34" charset="-128"/>
                <a:cs typeface="Arial"/>
              </a:rPr>
              <a:t>; Phillip J. McClory; Brent R. Martin; Kristina </a:t>
            </a:r>
            <a:r>
              <a:rPr lang="en-GB" altLang="en-US" sz="1100" dirty="0" err="1">
                <a:solidFill>
                  <a:schemeClr val="accent2"/>
                </a:solidFill>
                <a:latin typeface="Arial" charset="0"/>
                <a:ea typeface="MS PGothic" pitchFamily="34" charset="-128"/>
                <a:cs typeface="Arial"/>
              </a:rPr>
              <a:t>Håkansson</a:t>
            </a:r>
            <a:r>
              <a:rPr lang="en-GB" altLang="en-US" sz="1100" dirty="0">
                <a:solidFill>
                  <a:schemeClr val="accent2"/>
                </a:solidFill>
                <a:latin typeface="Arial" charset="0"/>
                <a:ea typeface="MS PGothic" pitchFamily="34" charset="-128"/>
                <a:cs typeface="Arial"/>
              </a:rPr>
              <a:t>; </a:t>
            </a:r>
            <a:r>
              <a:rPr lang="en-GB" altLang="en-US" sz="1100" dirty="0" smtClean="0">
                <a:solidFill>
                  <a:schemeClr val="accent2"/>
                </a:solidFill>
                <a:latin typeface="Arial" charset="0"/>
                <a:ea typeface="MS PGothic" pitchFamily="34" charset="-128"/>
                <a:cs typeface="Arial"/>
              </a:rPr>
              <a:t>Targeted annotation of S-</a:t>
            </a:r>
            <a:r>
              <a:rPr lang="en-GB" altLang="en-US" sz="1100" dirty="0" err="1" smtClean="0">
                <a:solidFill>
                  <a:schemeClr val="accent2"/>
                </a:solidFill>
                <a:latin typeface="Arial" charset="0"/>
                <a:ea typeface="MS PGothic" pitchFamily="34" charset="-128"/>
                <a:cs typeface="Arial"/>
              </a:rPr>
              <a:t>sulfonylated</a:t>
            </a:r>
            <a:r>
              <a:rPr lang="en-GB" altLang="en-US" sz="1100" dirty="0" smtClean="0">
                <a:solidFill>
                  <a:schemeClr val="accent2"/>
                </a:solidFill>
                <a:latin typeface="Arial" charset="0"/>
                <a:ea typeface="MS PGothic" pitchFamily="34" charset="-128"/>
                <a:cs typeface="Arial"/>
              </a:rPr>
              <a:t> peptides by </a:t>
            </a:r>
            <a:r>
              <a:rPr lang="en-GB" altLang="en-US" sz="1100" dirty="0" err="1" smtClean="0">
                <a:solidFill>
                  <a:schemeClr val="accent2"/>
                </a:solidFill>
                <a:latin typeface="Arial" charset="0"/>
                <a:ea typeface="MS PGothic" pitchFamily="34" charset="-128"/>
                <a:cs typeface="Arial"/>
              </a:rPr>
              <a:t>selectrive</a:t>
            </a:r>
            <a:r>
              <a:rPr lang="en-GB" altLang="en-US" sz="1100" dirty="0" smtClean="0">
                <a:solidFill>
                  <a:schemeClr val="accent2"/>
                </a:solidFill>
                <a:latin typeface="Arial" charset="0"/>
                <a:ea typeface="MS PGothic" pitchFamily="34" charset="-128"/>
                <a:cs typeface="Arial"/>
              </a:rPr>
              <a:t> infrared multiphoton dissociation mass spectrometry </a:t>
            </a:r>
            <a:r>
              <a:rPr lang="en-GB" altLang="en-US" sz="1100" b="1" dirty="0" smtClean="0">
                <a:solidFill>
                  <a:schemeClr val="accent2"/>
                </a:solidFill>
                <a:latin typeface="Arial" charset="0"/>
                <a:ea typeface="MS PGothic" pitchFamily="34" charset="-128"/>
                <a:cs typeface="Arial"/>
              </a:rPr>
              <a:t>Anal</a:t>
            </a:r>
            <a:r>
              <a:rPr lang="en-GB" altLang="en-US" sz="1100" b="1" dirty="0" smtClean="0">
                <a:solidFill>
                  <a:schemeClr val="accent2"/>
                </a:solidFill>
                <a:latin typeface="Arial" charset="0"/>
                <a:ea typeface="MS PGothic" pitchFamily="34" charset="-128"/>
                <a:cs typeface="Arial"/>
              </a:rPr>
              <a:t>ytical</a:t>
            </a:r>
            <a:r>
              <a:rPr lang="en-GB" altLang="en-US" sz="1100" b="1" dirty="0" smtClean="0">
                <a:solidFill>
                  <a:schemeClr val="accent2"/>
                </a:solidFill>
                <a:latin typeface="Arial" charset="0"/>
                <a:ea typeface="MS PGothic" pitchFamily="34" charset="-128"/>
                <a:cs typeface="Arial"/>
              </a:rPr>
              <a:t> Chemistry</a:t>
            </a:r>
            <a:r>
              <a:rPr lang="en-GB" altLang="en-US" sz="1100" b="1" dirty="0">
                <a:solidFill>
                  <a:schemeClr val="accent2"/>
                </a:solidFill>
                <a:latin typeface="Arial" charset="0"/>
                <a:ea typeface="MS PGothic" pitchFamily="34" charset="-128"/>
                <a:cs typeface="Arial"/>
              </a:rPr>
              <a:t>  2017, </a:t>
            </a:r>
            <a:r>
              <a:rPr lang="en-GB" altLang="en-US" sz="1100" dirty="0">
                <a:solidFill>
                  <a:schemeClr val="accent2"/>
                </a:solidFill>
                <a:latin typeface="Arial" charset="0"/>
                <a:ea typeface="MS PGothic" pitchFamily="34" charset="-128"/>
                <a:cs typeface="Arial"/>
              </a:rPr>
              <a:t>89, 8304-8310</a:t>
            </a:r>
            <a:r>
              <a:rPr lang="en-GB" altLang="en-US" sz="1100" dirty="0" smtClean="0">
                <a:solidFill>
                  <a:schemeClr val="accent2"/>
                </a:solidFill>
                <a:latin typeface="Arial" charset="0"/>
                <a:ea typeface="MS PGothic" pitchFamily="34" charset="-128"/>
                <a:cs typeface="Arial"/>
              </a:rPr>
              <a:t>.</a:t>
            </a:r>
            <a:endParaRPr lang="en-GB" altLang="en-US" sz="1100" dirty="0">
              <a:solidFill>
                <a:schemeClr val="accent2"/>
              </a:solidFill>
              <a:latin typeface="Arial" charset="0"/>
              <a:ea typeface="MS PGothic" pitchFamily="34" charset="-128"/>
              <a:cs typeface="Arial"/>
            </a:endParaRPr>
          </a:p>
        </p:txBody>
      </p:sp>
      <p:pic>
        <p:nvPicPr>
          <p:cNvPr id="12" name="Picture 11" descr="NSF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26812" y="0"/>
            <a:ext cx="1017188" cy="1023315"/>
          </a:xfrm>
          <a:prstGeom prst="rect">
            <a:avLst/>
          </a:prstGeom>
        </p:spPr>
      </p:pic>
      <p:sp>
        <p:nvSpPr>
          <p:cNvPr id="13" name="Text Box 62"/>
          <p:cNvSpPr txBox="1">
            <a:spLocks noChangeArrowheads="1"/>
          </p:cNvSpPr>
          <p:nvPr/>
        </p:nvSpPr>
        <p:spPr bwMode="auto">
          <a:xfrm>
            <a:off x="638866" y="36465"/>
            <a:ext cx="8031001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1400" b="1" dirty="0">
                <a:latin typeface="Arial"/>
                <a:ea typeface="MS Mincho"/>
              </a:rPr>
              <a:t>Targeted Annotation of </a:t>
            </a:r>
            <a:r>
              <a:rPr lang="en-US" sz="1400" b="1" dirty="0" smtClean="0">
                <a:latin typeface="Arial"/>
                <a:ea typeface="MS Mincho"/>
              </a:rPr>
              <a:t>Peptides </a:t>
            </a:r>
            <a:r>
              <a:rPr lang="en-US" sz="1400" b="1" dirty="0">
                <a:latin typeface="Arial"/>
                <a:ea typeface="MS Mincho"/>
              </a:rPr>
              <a:t>by Selective Infrared Multiphoton Dissociation </a:t>
            </a:r>
            <a:endParaRPr lang="en-US" sz="1400" b="1" dirty="0" smtClean="0">
              <a:latin typeface="Arial"/>
              <a:ea typeface="MS Mincho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1400" b="1" dirty="0" smtClean="0">
                <a:latin typeface="Arial"/>
                <a:ea typeface="MS Mincho"/>
              </a:rPr>
              <a:t>Mass </a:t>
            </a:r>
            <a:r>
              <a:rPr lang="en-US" sz="1400" b="1" dirty="0">
                <a:latin typeface="Arial"/>
                <a:ea typeface="MS Mincho"/>
              </a:rPr>
              <a:t>Spectrometry</a:t>
            </a:r>
            <a:endParaRPr lang="en-US" sz="1400" dirty="0">
              <a:latin typeface="Times New Roman"/>
              <a:ea typeface="MS Mincho"/>
            </a:endParaRPr>
          </a:p>
          <a:p>
            <a:pPr algn="ctr">
              <a:spcBef>
                <a:spcPts val="0"/>
              </a:spcBef>
            </a:pPr>
            <a:endParaRPr lang="en-US" sz="600" dirty="0" smtClean="0"/>
          </a:p>
          <a:p>
            <a:pPr algn="ctr">
              <a:spcBef>
                <a:spcPts val="0"/>
              </a:spcBef>
            </a:pPr>
            <a:r>
              <a:rPr lang="en-US" sz="1100" dirty="0" err="1" smtClean="0"/>
              <a:t>Borotto</a:t>
            </a:r>
            <a:r>
              <a:rPr lang="en-US" sz="1100" dirty="0" smtClean="0"/>
              <a:t>, N.B.</a:t>
            </a:r>
            <a:r>
              <a:rPr lang="en-US" sz="1100" kern="1200" baseline="30000" dirty="0" smtClean="0"/>
              <a:t>1</a:t>
            </a:r>
            <a:r>
              <a:rPr lang="en-US" sz="1100" kern="1200" dirty="0"/>
              <a:t>, </a:t>
            </a:r>
            <a:r>
              <a:rPr lang="en-US" sz="1100" dirty="0" smtClean="0"/>
              <a:t>McClory, P.J.</a:t>
            </a:r>
            <a:r>
              <a:rPr lang="en-US" sz="1100" baseline="30000" dirty="0"/>
              <a:t>1</a:t>
            </a:r>
            <a:r>
              <a:rPr lang="en-US" sz="1100" kern="1200" dirty="0" smtClean="0"/>
              <a:t>, </a:t>
            </a:r>
            <a:r>
              <a:rPr lang="en-US" sz="1100" dirty="0" smtClean="0"/>
              <a:t>Martin, B.R.</a:t>
            </a:r>
            <a:r>
              <a:rPr lang="en-US" sz="1100" baseline="30000" dirty="0" smtClean="0"/>
              <a:t>1</a:t>
            </a:r>
            <a:r>
              <a:rPr lang="en-US" sz="1100" kern="1200" dirty="0" smtClean="0"/>
              <a:t>, </a:t>
            </a:r>
            <a:r>
              <a:rPr lang="en-US" sz="1100" dirty="0" smtClean="0"/>
              <a:t>Hakansson, K.</a:t>
            </a:r>
            <a:r>
              <a:rPr lang="en-US" sz="1100" kern="1200" baseline="30000" dirty="0" smtClean="0"/>
              <a:t>1</a:t>
            </a:r>
            <a:r>
              <a:rPr lang="en-US" sz="1100" kern="1200" dirty="0" smtClean="0"/>
              <a:t>,</a:t>
            </a:r>
            <a:endParaRPr lang="en-US" sz="1100" kern="1200" dirty="0"/>
          </a:p>
          <a:p>
            <a:pPr marL="228600" indent="-228600" algn="ctr">
              <a:spcBef>
                <a:spcPts val="0"/>
              </a:spcBef>
              <a:buAutoNum type="arabicPeriod"/>
            </a:pPr>
            <a:r>
              <a:rPr lang="en-US" sz="1050" b="1" kern="1200" dirty="0" smtClean="0">
                <a:solidFill>
                  <a:srgbClr val="0033CC"/>
                </a:solidFill>
              </a:rPr>
              <a:t>Department of Chemistry, University of Michigan</a:t>
            </a:r>
          </a:p>
          <a:p>
            <a:pPr algn="ctr">
              <a:spcBef>
                <a:spcPts val="0"/>
              </a:spcBef>
            </a:pPr>
            <a:r>
              <a:rPr lang="en-US" sz="1050" b="1" kern="1200" dirty="0" smtClean="0"/>
              <a:t>Funding Grants:</a:t>
            </a:r>
            <a:r>
              <a:rPr lang="en-US" sz="1050" kern="1200" dirty="0" smtClean="0"/>
              <a:t>  </a:t>
            </a:r>
            <a:r>
              <a:rPr lang="en-US" sz="1050" kern="1200" dirty="0"/>
              <a:t>G.S. Boebinger (NSF DMR</a:t>
            </a:r>
            <a:r>
              <a:rPr lang="en-US" sz="1050" kern="1200" dirty="0" smtClean="0"/>
              <a:t>-1157490)</a:t>
            </a:r>
            <a:r>
              <a:rPr lang="en-US" sz="1050" kern="1200" dirty="0"/>
              <a:t>; </a:t>
            </a:r>
            <a:r>
              <a:rPr lang="en-US" sz="1050" kern="1200" dirty="0" smtClean="0"/>
              <a:t>Hakansson (NIH R01 GM107148); Martin (NIH DP2 GM114848)</a:t>
            </a:r>
            <a:endParaRPr lang="en-US" sz="1050" b="1" kern="1200" dirty="0">
              <a:solidFill>
                <a:srgbClr val="0033CC"/>
              </a:solidFill>
            </a:endParaRPr>
          </a:p>
        </p:txBody>
      </p:sp>
      <p:pic>
        <p:nvPicPr>
          <p:cNvPr id="14" name="Picture 13" descr="JustM_purple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802" y="42335"/>
            <a:ext cx="792698" cy="94475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179" r="66366" b="25604"/>
          <a:stretch/>
        </p:blipFill>
        <p:spPr>
          <a:xfrm>
            <a:off x="5168349" y="1361076"/>
            <a:ext cx="1452979" cy="129302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3586" y="3433086"/>
            <a:ext cx="3061143" cy="277575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4475271" y="4334805"/>
            <a:ext cx="145959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r>
              <a:rPr lang="en-US" sz="1100" b="1" dirty="0"/>
              <a:t>Figure </a:t>
            </a:r>
            <a:r>
              <a:rPr lang="en-US" sz="1100" b="1" dirty="0" smtClean="0"/>
              <a:t>2.</a:t>
            </a:r>
            <a:r>
              <a:rPr lang="en-US" sz="1100" dirty="0" smtClean="0"/>
              <a:t> Peptides divided into bins by percent abundance remaining after IR irradiation.</a:t>
            </a:r>
            <a:endParaRPr lang="en-US" sz="1100" dirty="0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748" t="6546" r="32184"/>
          <a:stretch/>
        </p:blipFill>
        <p:spPr>
          <a:xfrm>
            <a:off x="6680963" y="1291621"/>
            <a:ext cx="1111316" cy="1998232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373"/>
          <a:stretch/>
        </p:blipFill>
        <p:spPr>
          <a:xfrm>
            <a:off x="7792278" y="1301041"/>
            <a:ext cx="1093185" cy="214781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4445454" y="2680706"/>
            <a:ext cx="272065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r>
              <a:rPr lang="en-US" sz="1100" b="1" dirty="0"/>
              <a:t>Figure </a:t>
            </a:r>
            <a:r>
              <a:rPr lang="en-US" sz="1100" b="1" dirty="0" smtClean="0"/>
              <a:t>1.</a:t>
            </a:r>
            <a:r>
              <a:rPr lang="en-US" sz="1100" dirty="0" smtClean="0"/>
              <a:t> Schematic of LC/MS approach that leverages the high IR absorbance of sulfoxides for selective dissociation and discovery of S-sulfonated peptides.</a:t>
            </a:r>
            <a:endParaRPr lang="en-US" sz="1100" dirty="0"/>
          </a:p>
        </p:txBody>
      </p:sp>
      <p:sp>
        <p:nvSpPr>
          <p:cNvPr id="1034" name="Rectangle 49"/>
          <p:cNvSpPr>
            <a:spLocks noChangeArrowheads="1"/>
          </p:cNvSpPr>
          <p:nvPr/>
        </p:nvSpPr>
        <p:spPr bwMode="auto">
          <a:xfrm>
            <a:off x="4410076" y="1277050"/>
            <a:ext cx="4657725" cy="4931786"/>
          </a:xfrm>
          <a:prstGeom prst="rect">
            <a:avLst/>
          </a:prstGeom>
          <a:noFill/>
          <a:ln w="19050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844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784225" y="6281738"/>
            <a:ext cx="184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/>
          </a:p>
        </p:txBody>
      </p:sp>
      <p:sp>
        <p:nvSpPr>
          <p:cNvPr id="1028" name="Text Box 28"/>
          <p:cNvSpPr txBox="1">
            <a:spLocks noChangeArrowheads="1"/>
          </p:cNvSpPr>
          <p:nvPr/>
        </p:nvSpPr>
        <p:spPr bwMode="auto">
          <a:xfrm>
            <a:off x="56322" y="1182829"/>
            <a:ext cx="4295776" cy="5309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200" dirty="0"/>
              <a:t>Reactive oxygen species (e.g., hydrogen peroxide) are important second messengers in cellular signaling. In proteins, </a:t>
            </a:r>
            <a:r>
              <a:rPr lang="en-US" sz="1200" dirty="0" smtClean="0"/>
              <a:t>the amino acid cysteine </a:t>
            </a:r>
            <a:r>
              <a:rPr lang="en-US" sz="1200" dirty="0"/>
              <a:t>is particularly susceptible to </a:t>
            </a:r>
            <a:r>
              <a:rPr lang="en-US" sz="1200" dirty="0" smtClean="0"/>
              <a:t>being oxidized as a post-translational modification </a:t>
            </a:r>
            <a:r>
              <a:rPr lang="en-US" sz="1200" dirty="0"/>
              <a:t>(</a:t>
            </a:r>
            <a:r>
              <a:rPr lang="en-US" sz="1200" dirty="0" smtClean="0"/>
              <a:t>PTM). PTM refers to the modification of a protein following its synthesis by RNA.</a:t>
            </a:r>
            <a:endParaRPr lang="en-US" sz="1200" dirty="0" smtClean="0"/>
          </a:p>
          <a:p>
            <a:pPr algn="just"/>
            <a:endParaRPr lang="en-US" sz="600" b="1" dirty="0" smtClean="0">
              <a:solidFill>
                <a:srgbClr val="000000"/>
              </a:solidFill>
            </a:endParaRPr>
          </a:p>
          <a:p>
            <a:pPr algn="just"/>
            <a:r>
              <a:rPr lang="en-US" sz="1200" b="1" dirty="0" smtClean="0">
                <a:solidFill>
                  <a:srgbClr val="000000"/>
                </a:solidFill>
              </a:rPr>
              <a:t>What </a:t>
            </a:r>
            <a:r>
              <a:rPr lang="en-US" sz="1200" b="1" dirty="0">
                <a:solidFill>
                  <a:srgbClr val="000000"/>
                </a:solidFill>
              </a:rPr>
              <a:t>is the finding? </a:t>
            </a:r>
            <a:r>
              <a:rPr lang="en-US" sz="1200" dirty="0" smtClean="0">
                <a:latin typeface="Arial" charset="0"/>
              </a:rPr>
              <a:t>High-magnetic-field ion cyclotron resonance (ICR) enabled the development of a</a:t>
            </a:r>
            <a:r>
              <a:rPr lang="en-US" sz="1200" dirty="0" smtClean="0">
                <a:latin typeface="Arial" charset="0"/>
              </a:rPr>
              <a:t> </a:t>
            </a:r>
            <a:r>
              <a:rPr lang="en-US" sz="1200" dirty="0" smtClean="0">
                <a:latin typeface="Arial" charset="0"/>
              </a:rPr>
              <a:t>new method to rapidly determine oxidative products of sulfur amino acids </a:t>
            </a:r>
            <a:r>
              <a:rPr lang="en-US" sz="1200" dirty="0" smtClean="0">
                <a:latin typeface="Arial" charset="0"/>
              </a:rPr>
              <a:t>in </a:t>
            </a:r>
            <a:r>
              <a:rPr lang="en-US" sz="1200" dirty="0" smtClean="0">
                <a:latin typeface="Arial" charset="0"/>
              </a:rPr>
              <a:t>proteins </a:t>
            </a:r>
            <a:r>
              <a:rPr lang="en-US" sz="1200" dirty="0" smtClean="0">
                <a:latin typeface="Arial" charset="0"/>
              </a:rPr>
              <a:t>by using a </a:t>
            </a:r>
            <a:r>
              <a:rPr lang="en-US" sz="1200" dirty="0" smtClean="0">
                <a:latin typeface="Arial" charset="0"/>
              </a:rPr>
              <a:t>CO</a:t>
            </a:r>
            <a:r>
              <a:rPr lang="en-US" sz="1200" baseline="-25000" dirty="0" smtClean="0">
                <a:latin typeface="Arial" charset="0"/>
              </a:rPr>
              <a:t>2</a:t>
            </a:r>
            <a:r>
              <a:rPr lang="en-US" sz="1200" dirty="0" smtClean="0">
                <a:latin typeface="Arial" charset="0"/>
              </a:rPr>
              <a:t> </a:t>
            </a:r>
            <a:r>
              <a:rPr lang="en-US" sz="1200" dirty="0" smtClean="0">
                <a:latin typeface="Arial" charset="0"/>
              </a:rPr>
              <a:t>laser to selectively break specific chemical bonds.</a:t>
            </a:r>
            <a:endParaRPr lang="en-US" sz="1200" dirty="0">
              <a:latin typeface="Arial" charset="0"/>
            </a:endParaRPr>
          </a:p>
          <a:p>
            <a:pPr algn="just"/>
            <a:endParaRPr lang="en-US" sz="600" dirty="0">
              <a:solidFill>
                <a:srgbClr val="000000"/>
              </a:solidFill>
            </a:endParaRPr>
          </a:p>
          <a:p>
            <a:pPr algn="just"/>
            <a:r>
              <a:rPr lang="en-US" sz="1200" b="1" dirty="0">
                <a:solidFill>
                  <a:srgbClr val="000000"/>
                </a:solidFill>
              </a:rPr>
              <a:t>Why is this important? </a:t>
            </a:r>
            <a:r>
              <a:rPr lang="en-US" sz="1200" dirty="0" err="1" smtClean="0">
                <a:latin typeface="Arial" charset="0"/>
              </a:rPr>
              <a:t>Mis</a:t>
            </a:r>
            <a:r>
              <a:rPr lang="en-US" sz="1200" dirty="0" smtClean="0">
                <a:latin typeface="Arial" charset="0"/>
              </a:rPr>
              <a:t>-regulation </a:t>
            </a:r>
            <a:r>
              <a:rPr lang="en-US" sz="1200" dirty="0" smtClean="0">
                <a:latin typeface="Arial" charset="0"/>
              </a:rPr>
              <a:t>of </a:t>
            </a:r>
            <a:r>
              <a:rPr lang="en-US" sz="1200" dirty="0" smtClean="0">
                <a:latin typeface="Arial" charset="0"/>
              </a:rPr>
              <a:t>the oxidation </a:t>
            </a:r>
            <a:r>
              <a:rPr lang="en-US" sz="1200" dirty="0" smtClean="0">
                <a:latin typeface="Arial" charset="0"/>
              </a:rPr>
              <a:t>of cysteine has been linked to hypertension, cancer, aging and neurodegenerative </a:t>
            </a:r>
            <a:r>
              <a:rPr lang="en-US" sz="1200" dirty="0" smtClean="0">
                <a:latin typeface="Arial" charset="0"/>
              </a:rPr>
              <a:t>diseases. Other </a:t>
            </a:r>
            <a:r>
              <a:rPr lang="en-US" sz="1200" dirty="0" smtClean="0">
                <a:latin typeface="Arial" charset="0"/>
              </a:rPr>
              <a:t>techniques </a:t>
            </a:r>
            <a:r>
              <a:rPr lang="en-US" sz="1200" dirty="0" smtClean="0">
                <a:latin typeface="Arial" charset="0"/>
              </a:rPr>
              <a:t>are too </a:t>
            </a:r>
            <a:r>
              <a:rPr lang="en-US" sz="1200" dirty="0" smtClean="0">
                <a:latin typeface="Arial" charset="0"/>
              </a:rPr>
              <a:t>insensitive </a:t>
            </a:r>
            <a:r>
              <a:rPr lang="en-US" sz="1200" dirty="0"/>
              <a:t>to identify all sulfonic acid-containing peptides following protein </a:t>
            </a:r>
            <a:r>
              <a:rPr lang="en-US" sz="1200" dirty="0" smtClean="0"/>
              <a:t>oxidation.</a:t>
            </a:r>
          </a:p>
          <a:p>
            <a:pPr algn="just"/>
            <a:endParaRPr lang="en-US" sz="600" dirty="0">
              <a:latin typeface="Arial" charset="0"/>
            </a:endParaRPr>
          </a:p>
          <a:p>
            <a:pPr algn="just"/>
            <a:r>
              <a:rPr lang="en-US" sz="1200" b="1" dirty="0" smtClean="0">
                <a:solidFill>
                  <a:srgbClr val="000000"/>
                </a:solidFill>
              </a:rPr>
              <a:t>Why </a:t>
            </a:r>
            <a:r>
              <a:rPr lang="en-US" sz="1200" b="1" dirty="0">
                <a:solidFill>
                  <a:srgbClr val="000000"/>
                </a:solidFill>
              </a:rPr>
              <a:t>did this research need the MagLab</a:t>
            </a:r>
            <a:r>
              <a:rPr lang="en-US" sz="1200" b="1" dirty="0" smtClean="0">
                <a:solidFill>
                  <a:srgbClr val="000000"/>
                </a:solidFill>
              </a:rPr>
              <a:t>?</a:t>
            </a:r>
            <a:r>
              <a:rPr lang="en-US" sz="1200" b="1" dirty="0">
                <a:latin typeface="Arial" charset="0"/>
              </a:rPr>
              <a:t> </a:t>
            </a:r>
            <a:r>
              <a:rPr lang="en-US" sz="1200" dirty="0">
                <a:latin typeface="Arial" charset="0"/>
              </a:rPr>
              <a:t> </a:t>
            </a:r>
            <a:r>
              <a:rPr lang="en-US" sz="1200" dirty="0" smtClean="0">
                <a:latin typeface="Arial" charset="0"/>
              </a:rPr>
              <a:t>The selective </a:t>
            </a:r>
            <a:r>
              <a:rPr lang="en-US" sz="1200" dirty="0" smtClean="0">
                <a:latin typeface="Arial" charset="0"/>
              </a:rPr>
              <a:t>infrared </a:t>
            </a:r>
            <a:r>
              <a:rPr lang="en-US" sz="1200" dirty="0" smtClean="0">
                <a:latin typeface="Arial" charset="0"/>
              </a:rPr>
              <a:t>multiphoton </a:t>
            </a:r>
            <a:r>
              <a:rPr lang="en-US" sz="1200" dirty="0" smtClean="0">
                <a:latin typeface="Arial" charset="0"/>
              </a:rPr>
              <a:t>dissociation (IRMPD) </a:t>
            </a:r>
            <a:r>
              <a:rPr lang="en-US" sz="1200" dirty="0" smtClean="0">
                <a:latin typeface="Arial" charset="0"/>
              </a:rPr>
              <a:t>technique was able to </a:t>
            </a:r>
            <a:r>
              <a:rPr lang="en-US" sz="1200" dirty="0" smtClean="0">
                <a:latin typeface="Arial" charset="0"/>
              </a:rPr>
              <a:t>significantly fragment </a:t>
            </a:r>
            <a:r>
              <a:rPr lang="en-US" sz="1200" dirty="0" smtClean="0">
                <a:latin typeface="Arial" charset="0"/>
              </a:rPr>
              <a:t>oxidized peptides to rapidly identify modified </a:t>
            </a:r>
            <a:r>
              <a:rPr lang="en-US" sz="1200" dirty="0" smtClean="0">
                <a:latin typeface="Arial" charset="0"/>
              </a:rPr>
              <a:t>peptides. Importantly</a:t>
            </a:r>
            <a:r>
              <a:rPr lang="en-US" sz="1200" dirty="0" smtClean="0">
                <a:latin typeface="Arial" charset="0"/>
              </a:rPr>
              <a:t>, IRMPD-generated </a:t>
            </a:r>
            <a:r>
              <a:rPr lang="en-US" sz="1200" dirty="0" smtClean="0">
                <a:latin typeface="Arial" charset="0"/>
              </a:rPr>
              <a:t>ions </a:t>
            </a:r>
            <a:r>
              <a:rPr lang="en-US" sz="1200" dirty="0" smtClean="0">
                <a:latin typeface="Arial" charset="0"/>
              </a:rPr>
              <a:t>often allowed the localization and assignment of the </a:t>
            </a:r>
            <a:r>
              <a:rPr lang="en-US" sz="1200" dirty="0" smtClean="0">
                <a:latin typeface="Arial" charset="0"/>
              </a:rPr>
              <a:t>post-translational modification </a:t>
            </a:r>
            <a:r>
              <a:rPr lang="en-US" sz="1200" dirty="0" smtClean="0">
                <a:latin typeface="Arial" charset="0"/>
              </a:rPr>
              <a:t>to a single amino acid residue. The ability to rapidly identify and sequence modified peptides in a single </a:t>
            </a:r>
            <a:r>
              <a:rPr lang="en-US" sz="1200" dirty="0" smtClean="0">
                <a:latin typeface="Arial" charset="0"/>
              </a:rPr>
              <a:t>liquid chromatography mass spectrometry (LC/MS) </a:t>
            </a:r>
            <a:r>
              <a:rPr lang="en-US" sz="1200" dirty="0" smtClean="0">
                <a:latin typeface="Arial" charset="0"/>
              </a:rPr>
              <a:t>run is </a:t>
            </a:r>
            <a:r>
              <a:rPr lang="en-US" sz="1200" dirty="0" smtClean="0">
                <a:latin typeface="Arial" charset="0"/>
              </a:rPr>
              <a:t>a </a:t>
            </a:r>
            <a:r>
              <a:rPr lang="en-US" sz="1200" dirty="0" smtClean="0">
                <a:latin typeface="Arial" charset="0"/>
              </a:rPr>
              <a:t>unique capability of the </a:t>
            </a:r>
            <a:r>
              <a:rPr lang="en-US" sz="1200" dirty="0" smtClean="0">
                <a:latin typeface="Arial" charset="0"/>
              </a:rPr>
              <a:t>MagLab’s 9.4 </a:t>
            </a:r>
            <a:r>
              <a:rPr lang="en-US" sz="1200" dirty="0" smtClean="0">
                <a:latin typeface="Arial" charset="0"/>
              </a:rPr>
              <a:t>T </a:t>
            </a:r>
            <a:r>
              <a:rPr lang="en-US" sz="1200" dirty="0" smtClean="0">
                <a:latin typeface="Arial" charset="0"/>
              </a:rPr>
              <a:t>ICR mass spectrometry </a:t>
            </a:r>
            <a:r>
              <a:rPr lang="en-US" sz="1200" dirty="0" smtClean="0">
                <a:latin typeface="Arial" charset="0"/>
              </a:rPr>
              <a:t>system. </a:t>
            </a:r>
            <a:endParaRPr lang="en-US" sz="1200" dirty="0">
              <a:latin typeface="Arial" charset="0"/>
            </a:endParaRPr>
          </a:p>
        </p:txBody>
      </p:sp>
      <p:pic>
        <p:nvPicPr>
          <p:cNvPr id="12" name="Picture 11" descr="NSF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26812" y="0"/>
            <a:ext cx="1017188" cy="1023315"/>
          </a:xfrm>
          <a:prstGeom prst="rect">
            <a:avLst/>
          </a:prstGeom>
        </p:spPr>
      </p:pic>
      <p:pic>
        <p:nvPicPr>
          <p:cNvPr id="14" name="Picture 13" descr="JustM_purple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802" y="42335"/>
            <a:ext cx="792698" cy="944759"/>
          </a:xfrm>
          <a:prstGeom prst="rect">
            <a:avLst/>
          </a:prstGeom>
        </p:spPr>
      </p:pic>
      <p:sp>
        <p:nvSpPr>
          <p:cNvPr id="15" name="Line 42"/>
          <p:cNvSpPr>
            <a:spLocks noChangeShapeType="1"/>
          </p:cNvSpPr>
          <p:nvPr/>
        </p:nvSpPr>
        <p:spPr bwMode="auto">
          <a:xfrm>
            <a:off x="38100" y="1158125"/>
            <a:ext cx="9029700" cy="0"/>
          </a:xfrm>
          <a:prstGeom prst="line">
            <a:avLst/>
          </a:prstGeom>
          <a:noFill/>
          <a:ln w="82550" cmpd="thickThin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" name="Text Box 28"/>
          <p:cNvSpPr txBox="1">
            <a:spLocks noChangeArrowheads="1"/>
          </p:cNvSpPr>
          <p:nvPr/>
        </p:nvSpPr>
        <p:spPr bwMode="auto">
          <a:xfrm>
            <a:off x="38100" y="6272196"/>
            <a:ext cx="9144000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100" b="1" dirty="0" smtClean="0">
                <a:solidFill>
                  <a:schemeClr val="accent2"/>
                </a:solidFill>
              </a:rPr>
              <a:t>Facilities </a:t>
            </a:r>
            <a:r>
              <a:rPr lang="en-US" sz="1100" b="1" dirty="0" smtClean="0">
                <a:solidFill>
                  <a:schemeClr val="accent2"/>
                </a:solidFill>
              </a:rPr>
              <a:t>and instrumentation used:</a:t>
            </a:r>
            <a:r>
              <a:rPr lang="en-US" sz="1100" dirty="0" smtClean="0">
                <a:solidFill>
                  <a:schemeClr val="accent2"/>
                </a:solidFill>
              </a:rPr>
              <a:t>  9.4 tesla FT-ICR mass spectrometer, Ion Cyclotron Resonance Facility</a:t>
            </a:r>
            <a:endParaRPr lang="en-US" sz="1100" dirty="0">
              <a:solidFill>
                <a:schemeClr val="accent2"/>
              </a:solidFill>
            </a:endParaRPr>
          </a:p>
          <a:p>
            <a:pPr lvl="0" defTabSz="457200"/>
            <a:r>
              <a:rPr lang="en-US" sz="1100" b="1" dirty="0" smtClean="0">
                <a:solidFill>
                  <a:schemeClr val="accent2"/>
                </a:solidFill>
              </a:rPr>
              <a:t>Citation: </a:t>
            </a:r>
            <a:r>
              <a:rPr lang="en-GB" altLang="en-US" sz="1100" dirty="0" smtClean="0">
                <a:solidFill>
                  <a:schemeClr val="accent2"/>
                </a:solidFill>
                <a:latin typeface="Arial" charset="0"/>
                <a:ea typeface="MS PGothic" pitchFamily="34" charset="-128"/>
                <a:cs typeface="Arial"/>
              </a:rPr>
              <a:t>Nicholas </a:t>
            </a:r>
            <a:r>
              <a:rPr lang="en-GB" altLang="en-US" sz="1100" dirty="0">
                <a:solidFill>
                  <a:schemeClr val="accent2"/>
                </a:solidFill>
                <a:latin typeface="Arial" charset="0"/>
                <a:ea typeface="MS PGothic" pitchFamily="34" charset="-128"/>
                <a:cs typeface="Arial"/>
              </a:rPr>
              <a:t>B. </a:t>
            </a:r>
            <a:r>
              <a:rPr lang="en-GB" altLang="en-US" sz="1100" dirty="0" err="1">
                <a:solidFill>
                  <a:schemeClr val="accent2"/>
                </a:solidFill>
                <a:latin typeface="Arial" charset="0"/>
                <a:ea typeface="MS PGothic" pitchFamily="34" charset="-128"/>
                <a:cs typeface="Arial"/>
              </a:rPr>
              <a:t>Borotto</a:t>
            </a:r>
            <a:r>
              <a:rPr lang="en-GB" altLang="en-US" sz="1100" dirty="0">
                <a:solidFill>
                  <a:schemeClr val="accent2"/>
                </a:solidFill>
                <a:latin typeface="Arial" charset="0"/>
                <a:ea typeface="MS PGothic" pitchFamily="34" charset="-128"/>
                <a:cs typeface="Arial"/>
              </a:rPr>
              <a:t>; Phillip J. McClory; Brent R. Martin; Kristina </a:t>
            </a:r>
            <a:r>
              <a:rPr lang="en-GB" altLang="en-US" sz="1100" dirty="0" err="1">
                <a:solidFill>
                  <a:schemeClr val="accent2"/>
                </a:solidFill>
                <a:latin typeface="Arial" charset="0"/>
                <a:ea typeface="MS PGothic" pitchFamily="34" charset="-128"/>
                <a:cs typeface="Arial"/>
              </a:rPr>
              <a:t>Håkansson</a:t>
            </a:r>
            <a:r>
              <a:rPr lang="en-GB" altLang="en-US" sz="1100" dirty="0">
                <a:solidFill>
                  <a:schemeClr val="accent2"/>
                </a:solidFill>
                <a:latin typeface="Arial" charset="0"/>
                <a:ea typeface="MS PGothic" pitchFamily="34" charset="-128"/>
                <a:cs typeface="Arial"/>
              </a:rPr>
              <a:t>; </a:t>
            </a:r>
            <a:r>
              <a:rPr lang="en-GB" altLang="en-US" sz="1100" dirty="0" smtClean="0">
                <a:solidFill>
                  <a:schemeClr val="accent2"/>
                </a:solidFill>
                <a:latin typeface="Arial" charset="0"/>
                <a:ea typeface="MS PGothic" pitchFamily="34" charset="-128"/>
                <a:cs typeface="Arial"/>
              </a:rPr>
              <a:t>Targeted annotation of S-</a:t>
            </a:r>
            <a:r>
              <a:rPr lang="en-GB" altLang="en-US" sz="1100" dirty="0" err="1" smtClean="0">
                <a:solidFill>
                  <a:schemeClr val="accent2"/>
                </a:solidFill>
                <a:latin typeface="Arial" charset="0"/>
                <a:ea typeface="MS PGothic" pitchFamily="34" charset="-128"/>
                <a:cs typeface="Arial"/>
              </a:rPr>
              <a:t>sulfonylated</a:t>
            </a:r>
            <a:r>
              <a:rPr lang="en-GB" altLang="en-US" sz="1100" dirty="0" smtClean="0">
                <a:solidFill>
                  <a:schemeClr val="accent2"/>
                </a:solidFill>
                <a:latin typeface="Arial" charset="0"/>
                <a:ea typeface="MS PGothic" pitchFamily="34" charset="-128"/>
                <a:cs typeface="Arial"/>
              </a:rPr>
              <a:t> peptides by </a:t>
            </a:r>
            <a:r>
              <a:rPr lang="en-GB" altLang="en-US" sz="1100" dirty="0" err="1" smtClean="0">
                <a:solidFill>
                  <a:schemeClr val="accent2"/>
                </a:solidFill>
                <a:latin typeface="Arial" charset="0"/>
                <a:ea typeface="MS PGothic" pitchFamily="34" charset="-128"/>
                <a:cs typeface="Arial"/>
              </a:rPr>
              <a:t>selectrive</a:t>
            </a:r>
            <a:r>
              <a:rPr lang="en-GB" altLang="en-US" sz="1100" dirty="0" smtClean="0">
                <a:solidFill>
                  <a:schemeClr val="accent2"/>
                </a:solidFill>
                <a:latin typeface="Arial" charset="0"/>
                <a:ea typeface="MS PGothic" pitchFamily="34" charset="-128"/>
                <a:cs typeface="Arial"/>
              </a:rPr>
              <a:t> infrared multiphoton dissociation mass spectrometry </a:t>
            </a:r>
            <a:r>
              <a:rPr lang="en-GB" altLang="en-US" sz="1100" b="1" dirty="0" smtClean="0">
                <a:solidFill>
                  <a:schemeClr val="accent2"/>
                </a:solidFill>
                <a:latin typeface="Arial" charset="0"/>
                <a:ea typeface="MS PGothic" pitchFamily="34" charset="-128"/>
                <a:cs typeface="Arial"/>
              </a:rPr>
              <a:t>Anal</a:t>
            </a:r>
            <a:r>
              <a:rPr lang="en-GB" altLang="en-US" sz="1100" b="1" dirty="0" smtClean="0">
                <a:solidFill>
                  <a:schemeClr val="accent2"/>
                </a:solidFill>
                <a:latin typeface="Arial" charset="0"/>
                <a:ea typeface="MS PGothic" pitchFamily="34" charset="-128"/>
                <a:cs typeface="Arial"/>
              </a:rPr>
              <a:t>ytical</a:t>
            </a:r>
            <a:r>
              <a:rPr lang="en-GB" altLang="en-US" sz="1100" b="1" dirty="0" smtClean="0">
                <a:solidFill>
                  <a:schemeClr val="accent2"/>
                </a:solidFill>
                <a:latin typeface="Arial" charset="0"/>
                <a:ea typeface="MS PGothic" pitchFamily="34" charset="-128"/>
                <a:cs typeface="Arial"/>
              </a:rPr>
              <a:t> Chemistry</a:t>
            </a:r>
            <a:r>
              <a:rPr lang="en-GB" altLang="en-US" sz="1100" b="1" dirty="0">
                <a:solidFill>
                  <a:schemeClr val="accent2"/>
                </a:solidFill>
                <a:latin typeface="Arial" charset="0"/>
                <a:ea typeface="MS PGothic" pitchFamily="34" charset="-128"/>
                <a:cs typeface="Arial"/>
              </a:rPr>
              <a:t>  2017, </a:t>
            </a:r>
            <a:r>
              <a:rPr lang="en-GB" altLang="en-US" sz="1100" dirty="0">
                <a:solidFill>
                  <a:schemeClr val="accent2"/>
                </a:solidFill>
                <a:latin typeface="Arial" charset="0"/>
                <a:ea typeface="MS PGothic" pitchFamily="34" charset="-128"/>
                <a:cs typeface="Arial"/>
              </a:rPr>
              <a:t>89, 8304-8310</a:t>
            </a:r>
            <a:r>
              <a:rPr lang="en-GB" altLang="en-US" sz="1100" dirty="0" smtClean="0">
                <a:solidFill>
                  <a:schemeClr val="accent2"/>
                </a:solidFill>
                <a:latin typeface="Arial" charset="0"/>
                <a:ea typeface="MS PGothic" pitchFamily="34" charset="-128"/>
                <a:cs typeface="Arial"/>
              </a:rPr>
              <a:t>.</a:t>
            </a:r>
            <a:endParaRPr lang="en-GB" altLang="en-US" sz="1100" dirty="0">
              <a:solidFill>
                <a:schemeClr val="accent2"/>
              </a:solidFill>
              <a:latin typeface="Arial" charset="0"/>
              <a:ea typeface="MS PGothic" pitchFamily="34" charset="-128"/>
              <a:cs typeface="Arial"/>
            </a:endParaRPr>
          </a:p>
        </p:txBody>
      </p:sp>
      <p:sp>
        <p:nvSpPr>
          <p:cNvPr id="22" name="Text Box 62"/>
          <p:cNvSpPr txBox="1">
            <a:spLocks noChangeArrowheads="1"/>
          </p:cNvSpPr>
          <p:nvPr/>
        </p:nvSpPr>
        <p:spPr bwMode="auto">
          <a:xfrm>
            <a:off x="638866" y="36465"/>
            <a:ext cx="8031001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1400" b="1" dirty="0">
                <a:latin typeface="Arial"/>
                <a:ea typeface="MS Mincho"/>
              </a:rPr>
              <a:t>Targeted Annotation of </a:t>
            </a:r>
            <a:r>
              <a:rPr lang="en-US" sz="1400" b="1" dirty="0" smtClean="0">
                <a:latin typeface="Arial"/>
                <a:ea typeface="MS Mincho"/>
              </a:rPr>
              <a:t>Peptides </a:t>
            </a:r>
            <a:r>
              <a:rPr lang="en-US" sz="1400" b="1" dirty="0">
                <a:latin typeface="Arial"/>
                <a:ea typeface="MS Mincho"/>
              </a:rPr>
              <a:t>by Selective Infrared Multiphoton Dissociation </a:t>
            </a:r>
            <a:endParaRPr lang="en-US" sz="1400" b="1" dirty="0" smtClean="0">
              <a:latin typeface="Arial"/>
              <a:ea typeface="MS Mincho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1400" b="1" dirty="0" smtClean="0">
                <a:latin typeface="Arial"/>
                <a:ea typeface="MS Mincho"/>
              </a:rPr>
              <a:t>Mass </a:t>
            </a:r>
            <a:r>
              <a:rPr lang="en-US" sz="1400" b="1" dirty="0">
                <a:latin typeface="Arial"/>
                <a:ea typeface="MS Mincho"/>
              </a:rPr>
              <a:t>Spectrometry</a:t>
            </a:r>
            <a:endParaRPr lang="en-US" sz="1400" dirty="0">
              <a:latin typeface="Times New Roman"/>
              <a:ea typeface="MS Mincho"/>
            </a:endParaRPr>
          </a:p>
          <a:p>
            <a:pPr algn="ctr">
              <a:spcBef>
                <a:spcPts val="0"/>
              </a:spcBef>
            </a:pPr>
            <a:endParaRPr lang="en-US" sz="600" dirty="0" smtClean="0"/>
          </a:p>
          <a:p>
            <a:pPr algn="ctr">
              <a:spcBef>
                <a:spcPts val="0"/>
              </a:spcBef>
            </a:pPr>
            <a:r>
              <a:rPr lang="en-US" sz="1100" dirty="0" err="1" smtClean="0"/>
              <a:t>Borotto</a:t>
            </a:r>
            <a:r>
              <a:rPr lang="en-US" sz="1100" dirty="0" smtClean="0"/>
              <a:t>, N.B.</a:t>
            </a:r>
            <a:r>
              <a:rPr lang="en-US" sz="1100" kern="1200" baseline="30000" dirty="0" smtClean="0"/>
              <a:t>1</a:t>
            </a:r>
            <a:r>
              <a:rPr lang="en-US" sz="1100" kern="1200" dirty="0"/>
              <a:t>, </a:t>
            </a:r>
            <a:r>
              <a:rPr lang="en-US" sz="1100" dirty="0" smtClean="0"/>
              <a:t>McClory, P.J.</a:t>
            </a:r>
            <a:r>
              <a:rPr lang="en-US" sz="1100" baseline="30000" dirty="0"/>
              <a:t>1</a:t>
            </a:r>
            <a:r>
              <a:rPr lang="en-US" sz="1100" kern="1200" dirty="0" smtClean="0"/>
              <a:t>, </a:t>
            </a:r>
            <a:r>
              <a:rPr lang="en-US" sz="1100" dirty="0" smtClean="0"/>
              <a:t>Martin, B.R.</a:t>
            </a:r>
            <a:r>
              <a:rPr lang="en-US" sz="1100" baseline="30000" dirty="0" smtClean="0"/>
              <a:t>1</a:t>
            </a:r>
            <a:r>
              <a:rPr lang="en-US" sz="1100" kern="1200" dirty="0" smtClean="0"/>
              <a:t>, </a:t>
            </a:r>
            <a:r>
              <a:rPr lang="en-US" sz="1100" dirty="0" smtClean="0"/>
              <a:t>Hakansson, K.</a:t>
            </a:r>
            <a:r>
              <a:rPr lang="en-US" sz="1100" kern="1200" baseline="30000" dirty="0" smtClean="0"/>
              <a:t>1</a:t>
            </a:r>
            <a:r>
              <a:rPr lang="en-US" sz="1100" kern="1200" dirty="0" smtClean="0"/>
              <a:t>,</a:t>
            </a:r>
            <a:endParaRPr lang="en-US" sz="1100" kern="1200" dirty="0"/>
          </a:p>
          <a:p>
            <a:pPr marL="228600" indent="-228600" algn="ctr">
              <a:spcBef>
                <a:spcPts val="0"/>
              </a:spcBef>
              <a:buAutoNum type="arabicPeriod"/>
            </a:pPr>
            <a:r>
              <a:rPr lang="en-US" sz="1050" b="1" kern="1200" dirty="0" smtClean="0">
                <a:solidFill>
                  <a:srgbClr val="0033CC"/>
                </a:solidFill>
              </a:rPr>
              <a:t>Department of Chemistry, University of Michigan</a:t>
            </a:r>
          </a:p>
          <a:p>
            <a:pPr algn="ctr">
              <a:spcBef>
                <a:spcPts val="0"/>
              </a:spcBef>
            </a:pPr>
            <a:r>
              <a:rPr lang="en-US" sz="1050" b="1" kern="1200" dirty="0" smtClean="0"/>
              <a:t>Funding Grants:</a:t>
            </a:r>
            <a:r>
              <a:rPr lang="en-US" sz="1050" kern="1200" dirty="0" smtClean="0"/>
              <a:t>  </a:t>
            </a:r>
            <a:r>
              <a:rPr lang="en-US" sz="1050" kern="1200" dirty="0"/>
              <a:t>G.S. Boebinger (NSF DMR</a:t>
            </a:r>
            <a:r>
              <a:rPr lang="en-US" sz="1050" kern="1200" dirty="0" smtClean="0"/>
              <a:t>-1157490)</a:t>
            </a:r>
            <a:r>
              <a:rPr lang="en-US" sz="1050" kern="1200" dirty="0"/>
              <a:t>; </a:t>
            </a:r>
            <a:r>
              <a:rPr lang="en-US" sz="1050" kern="1200" dirty="0" smtClean="0"/>
              <a:t>Hakansson (NIH R01 GM107148); Martin (NIH DP2 GM114848)</a:t>
            </a:r>
            <a:endParaRPr lang="en-US" sz="1050" b="1" kern="1200" dirty="0">
              <a:solidFill>
                <a:srgbClr val="0033CC"/>
              </a:solidFill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179" r="66366" b="25604"/>
          <a:stretch/>
        </p:blipFill>
        <p:spPr>
          <a:xfrm>
            <a:off x="5168349" y="1361076"/>
            <a:ext cx="1452979" cy="1293026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3586" y="3433086"/>
            <a:ext cx="3061143" cy="2775750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4475271" y="4334805"/>
            <a:ext cx="145959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r>
              <a:rPr lang="en-US" sz="1100" b="1" dirty="0"/>
              <a:t>Figure </a:t>
            </a:r>
            <a:r>
              <a:rPr lang="en-US" sz="1100" b="1" dirty="0" smtClean="0"/>
              <a:t>2.</a:t>
            </a:r>
            <a:r>
              <a:rPr lang="en-US" sz="1100" dirty="0" smtClean="0"/>
              <a:t> Peptides divided into bins by percent abundance remaining after IR irradiation.</a:t>
            </a:r>
            <a:endParaRPr lang="en-US" sz="1100" dirty="0"/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748" t="6546" r="32184"/>
          <a:stretch/>
        </p:blipFill>
        <p:spPr>
          <a:xfrm>
            <a:off x="6680963" y="1291621"/>
            <a:ext cx="1111316" cy="1998232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373"/>
          <a:stretch/>
        </p:blipFill>
        <p:spPr>
          <a:xfrm>
            <a:off x="7792278" y="1301041"/>
            <a:ext cx="1093185" cy="2147810"/>
          </a:xfrm>
          <a:prstGeom prst="rect">
            <a:avLst/>
          </a:prstGeom>
        </p:spPr>
      </p:pic>
      <p:sp>
        <p:nvSpPr>
          <p:cNvPr id="28" name="TextBox 27"/>
          <p:cNvSpPr txBox="1"/>
          <p:nvPr/>
        </p:nvSpPr>
        <p:spPr>
          <a:xfrm>
            <a:off x="4445454" y="2680706"/>
            <a:ext cx="272065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r>
              <a:rPr lang="en-US" sz="1100" b="1" dirty="0"/>
              <a:t>Figure </a:t>
            </a:r>
            <a:r>
              <a:rPr lang="en-US" sz="1100" b="1" dirty="0" smtClean="0"/>
              <a:t>1.</a:t>
            </a:r>
            <a:r>
              <a:rPr lang="en-US" sz="1100" dirty="0" smtClean="0"/>
              <a:t> Schematic of LC/MS approach that leverages the high IR absorbance of sulfoxides for selective dissociation and discovery of S-sulfonated peptides.</a:t>
            </a:r>
            <a:endParaRPr lang="en-US" sz="1100" dirty="0"/>
          </a:p>
        </p:txBody>
      </p:sp>
      <p:sp>
        <p:nvSpPr>
          <p:cNvPr id="29" name="Rectangle 49"/>
          <p:cNvSpPr>
            <a:spLocks noChangeArrowheads="1"/>
          </p:cNvSpPr>
          <p:nvPr/>
        </p:nvSpPr>
        <p:spPr bwMode="auto">
          <a:xfrm>
            <a:off x="4410076" y="1277050"/>
            <a:ext cx="4657725" cy="4931786"/>
          </a:xfrm>
          <a:prstGeom prst="rect">
            <a:avLst/>
          </a:prstGeom>
          <a:noFill/>
          <a:ln w="19050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3CDA8602EA2844990E3AC4B641739DA" ma:contentTypeVersion="1" ma:contentTypeDescription="Create a new document." ma:contentTypeScope="" ma:versionID="d0f62b7abb97624f0b932723b13cad42">
  <xsd:schema xmlns:xsd="http://www.w3.org/2001/XMLSchema" xmlns:xs="http://www.w3.org/2001/XMLSchema" xmlns:p="http://schemas.microsoft.com/office/2006/metadata/properties" xmlns:ns2="2ba5d019-e4dc-4c77-b441-444c3562fe17" targetNamespace="http://schemas.microsoft.com/office/2006/metadata/properties" ma:root="true" ma:fieldsID="ac93bb44624b61d7a3a70bc05672a6a7" ns2:_="">
    <xsd:import namespace="2ba5d019-e4dc-4c77-b441-444c3562fe17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a5d019-e4dc-4c77-b441-444c3562fe1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7829742-5A5C-4490-B882-73F0F9952A63}"/>
</file>

<file path=customXml/itemProps2.xml><?xml version="1.0" encoding="utf-8"?>
<ds:datastoreItem xmlns:ds="http://schemas.openxmlformats.org/officeDocument/2006/customXml" ds:itemID="{45588097-8189-4223-A061-C3BCBA3C1761}"/>
</file>

<file path=customXml/itemProps3.xml><?xml version="1.0" encoding="utf-8"?>
<ds:datastoreItem xmlns:ds="http://schemas.openxmlformats.org/officeDocument/2006/customXml" ds:itemID="{FA7119A7-1B85-4034-8545-B9125EC8D897}"/>
</file>

<file path=docProps/app.xml><?xml version="1.0" encoding="utf-8"?>
<Properties xmlns="http://schemas.openxmlformats.org/officeDocument/2006/extended-properties" xmlns:vt="http://schemas.openxmlformats.org/officeDocument/2006/docPropsVTypes">
  <TotalTime>4823</TotalTime>
  <Words>655</Words>
  <Application>Microsoft Office PowerPoint</Application>
  <PresentationFormat>On-screen Show (4:3)</PresentationFormat>
  <Paragraphs>36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MS Mincho</vt:lpstr>
      <vt:lpstr>MS PGothic</vt:lpstr>
      <vt:lpstr>Arial</vt:lpstr>
      <vt:lpstr>Times New Roman</vt:lpstr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 Li</dc:creator>
  <cp:lastModifiedBy>Gregory Boebinger</cp:lastModifiedBy>
  <cp:revision>120</cp:revision>
  <cp:lastPrinted>2007-07-13T05:35:51Z</cp:lastPrinted>
  <dcterms:created xsi:type="dcterms:W3CDTF">2004-08-07T03:10:56Z</dcterms:created>
  <dcterms:modified xsi:type="dcterms:W3CDTF">2018-02-16T01:34:29Z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0x01010063CDA8602EA2844990E3AC4B641739DA</vt:lpwstr>
  </property>
</Properties>
</file>