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99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86279" autoAdjust="0"/>
  </p:normalViewPr>
  <p:slideViewPr>
    <p:cSldViewPr snapToGrid="0">
      <p:cViewPr varScale="1">
        <p:scale>
          <a:sx n="96" d="100"/>
          <a:sy n="96" d="100"/>
        </p:scale>
        <p:origin x="19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tif"/><Relationship Id="rId5" Type="http://schemas.openxmlformats.org/officeDocument/2006/relationships/image" Target="../media/image3.tif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46383" y="1217416"/>
            <a:ext cx="42957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Reactive oxygen </a:t>
            </a:r>
            <a:r>
              <a:rPr lang="en-US" sz="1200" dirty="0" smtClean="0"/>
              <a:t>species, such as hydrogen peroxide, </a:t>
            </a:r>
            <a:r>
              <a:rPr lang="en-US" sz="1200" dirty="0" smtClean="0"/>
              <a:t>are important </a:t>
            </a:r>
            <a:r>
              <a:rPr lang="en-US" sz="1200" dirty="0"/>
              <a:t>second messengers in cellular signaling. In proteins, cysteine is particularly susceptible to redox chemistry and can be oxidized from a thiol (RSH) to </a:t>
            </a:r>
            <a:r>
              <a:rPr lang="en-US" sz="1200" dirty="0" err="1"/>
              <a:t>sulfenic</a:t>
            </a:r>
            <a:r>
              <a:rPr lang="en-US" sz="1200" dirty="0"/>
              <a:t> (RSOH), </a:t>
            </a:r>
            <a:r>
              <a:rPr lang="en-US" sz="1200" dirty="0" err="1"/>
              <a:t>sulfinic</a:t>
            </a:r>
            <a:r>
              <a:rPr lang="en-US" sz="1200" dirty="0"/>
              <a:t> (RSO</a:t>
            </a:r>
            <a:r>
              <a:rPr lang="en-US" sz="1200" baseline="-25000" dirty="0"/>
              <a:t>2</a:t>
            </a:r>
            <a:r>
              <a:rPr lang="en-US" sz="1200" dirty="0"/>
              <a:t>H), or sulfonic acid (RSO</a:t>
            </a:r>
            <a:r>
              <a:rPr lang="en-US" sz="1200" baseline="-25000" dirty="0"/>
              <a:t>3</a:t>
            </a:r>
            <a:r>
              <a:rPr lang="en-US" sz="1200" dirty="0"/>
              <a:t>H) as post-translational modifications (PTMs) that are low in concentration. </a:t>
            </a:r>
            <a:r>
              <a:rPr lang="en-US" sz="1200" dirty="0" smtClean="0"/>
              <a:t>Here</a:t>
            </a:r>
            <a:r>
              <a:rPr lang="en-US" sz="1200" dirty="0"/>
              <a:t>, we demonstrate the preferential activation of S-sulfonated peptides by leveraging the strong S−O bond </a:t>
            </a:r>
            <a:r>
              <a:rPr lang="en-US" sz="1200" dirty="0" smtClean="0"/>
              <a:t>infrared (IR) </a:t>
            </a:r>
            <a:r>
              <a:rPr lang="en-US" sz="1200" dirty="0"/>
              <a:t>absorbance at 10.6 </a:t>
            </a:r>
            <a:r>
              <a:rPr lang="en-US" sz="1200" dirty="0" err="1"/>
              <a:t>μm</a:t>
            </a:r>
            <a:r>
              <a:rPr lang="en-US" sz="1200" dirty="0"/>
              <a:t>. </a:t>
            </a:r>
            <a:endParaRPr lang="en-US" sz="1200" dirty="0" smtClean="0"/>
          </a:p>
          <a:p>
            <a:pPr algn="just"/>
            <a:endParaRPr lang="en-US" sz="800" dirty="0"/>
          </a:p>
          <a:p>
            <a:pPr algn="just"/>
            <a:r>
              <a:rPr lang="en-US" sz="1200" dirty="0"/>
              <a:t>Tryptic digests of oxidized/non-oxidized proteins or mixtures of oxidized/non-oxidized peptides were either directly infused or introduced to the </a:t>
            </a:r>
            <a:r>
              <a:rPr lang="en-US" sz="1200" dirty="0" smtClean="0"/>
              <a:t>ion cyclotron resonance mass </a:t>
            </a:r>
            <a:r>
              <a:rPr lang="en-US" sz="1200" dirty="0"/>
              <a:t>spectrometer via online HPLC. </a:t>
            </a:r>
            <a:endParaRPr lang="en-US" sz="1200" dirty="0" smtClean="0"/>
          </a:p>
          <a:p>
            <a:pPr algn="just"/>
            <a:endParaRPr lang="en-US" sz="800" dirty="0"/>
          </a:p>
          <a:p>
            <a:pPr algn="just"/>
            <a:r>
              <a:rPr lang="en-US" sz="1200" dirty="0" smtClean="0"/>
              <a:t>For </a:t>
            </a:r>
            <a:r>
              <a:rPr lang="en-US" sz="1200" dirty="0"/>
              <a:t>two redox associated-proteins, DJ-1 and </a:t>
            </a:r>
            <a:r>
              <a:rPr lang="en-US" sz="1200" dirty="0" err="1"/>
              <a:t>AhpC</a:t>
            </a:r>
            <a:r>
              <a:rPr lang="en-US" sz="1200" dirty="0"/>
              <a:t>, our </a:t>
            </a:r>
            <a:r>
              <a:rPr lang="en-US" sz="1200" dirty="0" smtClean="0"/>
              <a:t>infrared multiphoton dissociation (IR</a:t>
            </a:r>
            <a:r>
              <a:rPr lang="en-US" sz="1200" dirty="0" smtClean="0"/>
              <a:t>MPD) </a:t>
            </a:r>
            <a:r>
              <a:rPr lang="en-US" sz="1200" dirty="0"/>
              <a:t>method was able to identify all sulfonic acid-containing peptides following protein oxidation and, in many cases, enabled sequencing and site-specific localization of the modification. In total, we examined selective IRMPD of 75 </a:t>
            </a:r>
            <a:r>
              <a:rPr lang="en-US" sz="1200" dirty="0" smtClean="0"/>
              <a:t>peptides. 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dirty="0" smtClean="0"/>
              <a:t>IRMPD </a:t>
            </a:r>
            <a:r>
              <a:rPr lang="en-US" sz="1200" dirty="0"/>
              <a:t>allows differentiation of </a:t>
            </a:r>
            <a:r>
              <a:rPr lang="en-US" sz="1200" i="1" dirty="0"/>
              <a:t>S</a:t>
            </a:r>
            <a:r>
              <a:rPr lang="en-US" sz="1200" dirty="0"/>
              <a:t>-sulfonated peptides from unmodified peptides, enabling the facile discovery of these modifications. The ability to rapidly identify and sequence modified peptides in a single </a:t>
            </a:r>
            <a:r>
              <a:rPr lang="en-US" sz="1200" dirty="0" smtClean="0"/>
              <a:t>liquid chromatography mass spectrometry (LC/MS) </a:t>
            </a:r>
            <a:r>
              <a:rPr lang="en-US" sz="1200" dirty="0"/>
              <a:t>run is a potentially powerful approach for the analysis of oxidative PTMs in cellular </a:t>
            </a:r>
            <a:r>
              <a:rPr lang="en-US" sz="1200" dirty="0" smtClean="0"/>
              <a:t>systems.</a:t>
            </a:r>
            <a:endParaRPr lang="en-US" sz="1200" dirty="0"/>
          </a:p>
          <a:p>
            <a:pPr algn="just"/>
            <a:endParaRPr lang="en-US" sz="1200" dirty="0"/>
          </a:p>
          <a:p>
            <a:pPr algn="just"/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5812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38100" y="6262257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accent2"/>
                </a:solidFill>
              </a:rPr>
              <a:t>Facilities and instrumentation used:</a:t>
            </a:r>
            <a:r>
              <a:rPr lang="en-US" sz="1100" dirty="0" smtClean="0">
                <a:solidFill>
                  <a:schemeClr val="accent2"/>
                </a:solidFill>
              </a:rPr>
              <a:t>  9.4 tesla FT-ICR mass spectrometer, Ion Cyclotron Resonance Facility</a:t>
            </a:r>
            <a:endParaRPr lang="en-US" sz="1100" dirty="0">
              <a:solidFill>
                <a:schemeClr val="accent2"/>
              </a:solidFill>
            </a:endParaRPr>
          </a:p>
          <a:p>
            <a:pPr lvl="0" defTabSz="457200"/>
            <a:r>
              <a:rPr lang="en-US" sz="1100" b="1" dirty="0" smtClean="0">
                <a:solidFill>
                  <a:schemeClr val="accent2"/>
                </a:solidFill>
              </a:rPr>
              <a:t>Citation: 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Nicholas </a:t>
            </a:r>
            <a:r>
              <a:rPr lang="en-GB" altLang="en-US" sz="1100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B. </a:t>
            </a:r>
            <a:r>
              <a:rPr lang="en-GB" altLang="en-US" sz="1100" dirty="0" err="1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Borotto</a:t>
            </a:r>
            <a:r>
              <a:rPr lang="en-GB" altLang="en-US" sz="1100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; Phillip J. McClory; Brent R. Martin; Kristina </a:t>
            </a:r>
            <a:r>
              <a:rPr lang="en-GB" altLang="en-US" sz="1100" dirty="0" err="1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Håkansson</a:t>
            </a:r>
            <a:r>
              <a:rPr lang="en-GB" altLang="en-US" sz="1100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; 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Targeted annotation of S-</a:t>
            </a:r>
            <a:r>
              <a:rPr lang="en-GB" altLang="en-US" sz="1100" dirty="0" err="1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sulfonylated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 peptides by </a:t>
            </a:r>
            <a:r>
              <a:rPr lang="en-GB" altLang="en-US" sz="1100" dirty="0" err="1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selectrive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 infrared multiphoton dissociation mass spectrometry </a:t>
            </a:r>
            <a:r>
              <a:rPr lang="en-GB" altLang="en-US" sz="1100" b="1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Anal</a:t>
            </a:r>
            <a:r>
              <a:rPr lang="en-GB" altLang="en-US" sz="1100" b="1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ytical</a:t>
            </a:r>
            <a:r>
              <a:rPr lang="en-GB" altLang="en-US" sz="1100" b="1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 Chemistry</a:t>
            </a:r>
            <a:r>
              <a:rPr lang="en-GB" altLang="en-US" sz="1100" b="1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  2017, </a:t>
            </a:r>
            <a:r>
              <a:rPr lang="en-GB" altLang="en-US" sz="1100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89, 8304-8310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.</a:t>
            </a:r>
            <a:endParaRPr lang="en-GB" altLang="en-US" sz="1100" dirty="0">
              <a:solidFill>
                <a:schemeClr val="accent2"/>
              </a:solidFill>
              <a:latin typeface="Arial" charset="0"/>
              <a:ea typeface="MS PGothic" pitchFamily="34" charset="-128"/>
              <a:cs typeface="Arial"/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638866" y="36465"/>
            <a:ext cx="803100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400" b="1" dirty="0">
                <a:latin typeface="Arial"/>
                <a:ea typeface="MS Mincho"/>
              </a:rPr>
              <a:t>Targeted Annotation of </a:t>
            </a:r>
            <a:r>
              <a:rPr lang="en-US" sz="1400" b="1" dirty="0" smtClean="0">
                <a:latin typeface="Arial"/>
                <a:ea typeface="MS Mincho"/>
              </a:rPr>
              <a:t>Peptides </a:t>
            </a:r>
            <a:r>
              <a:rPr lang="en-US" sz="1400" b="1" dirty="0">
                <a:latin typeface="Arial"/>
                <a:ea typeface="MS Mincho"/>
              </a:rPr>
              <a:t>by Selective Infrared Multiphoton Dissociation </a:t>
            </a:r>
            <a:endParaRPr lang="en-US" sz="1400" b="1" dirty="0" smtClean="0">
              <a:latin typeface="Arial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400" b="1" dirty="0" smtClean="0">
                <a:latin typeface="Arial"/>
                <a:ea typeface="MS Mincho"/>
              </a:rPr>
              <a:t>Mass </a:t>
            </a:r>
            <a:r>
              <a:rPr lang="en-US" sz="1400" b="1" dirty="0">
                <a:latin typeface="Arial"/>
                <a:ea typeface="MS Mincho"/>
              </a:rPr>
              <a:t>Spectrometry</a:t>
            </a:r>
            <a:endParaRPr lang="en-US" sz="1400" dirty="0">
              <a:latin typeface="Times New Roman"/>
              <a:ea typeface="MS Mincho"/>
            </a:endParaRPr>
          </a:p>
          <a:p>
            <a:pPr algn="ctr">
              <a:spcBef>
                <a:spcPts val="0"/>
              </a:spcBef>
            </a:pP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1100" dirty="0" err="1" smtClean="0"/>
              <a:t>Borotto</a:t>
            </a:r>
            <a:r>
              <a:rPr lang="en-US" sz="1100" dirty="0" smtClean="0"/>
              <a:t>, N.B.</a:t>
            </a:r>
            <a:r>
              <a:rPr lang="en-US" sz="1100" kern="1200" baseline="30000" dirty="0" smtClean="0"/>
              <a:t>1</a:t>
            </a:r>
            <a:r>
              <a:rPr lang="en-US" sz="1100" kern="1200" dirty="0"/>
              <a:t>, </a:t>
            </a:r>
            <a:r>
              <a:rPr lang="en-US" sz="1100" dirty="0" smtClean="0"/>
              <a:t>McClory, P.J.</a:t>
            </a:r>
            <a:r>
              <a:rPr lang="en-US" sz="1100" baseline="30000" dirty="0"/>
              <a:t>1</a:t>
            </a:r>
            <a:r>
              <a:rPr lang="en-US" sz="1100" kern="1200" dirty="0" smtClean="0"/>
              <a:t>, </a:t>
            </a:r>
            <a:r>
              <a:rPr lang="en-US" sz="1100" dirty="0" smtClean="0"/>
              <a:t>Martin, B.R.</a:t>
            </a:r>
            <a:r>
              <a:rPr lang="en-US" sz="1100" baseline="30000" dirty="0" smtClean="0"/>
              <a:t>1</a:t>
            </a:r>
            <a:r>
              <a:rPr lang="en-US" sz="1100" kern="1200" dirty="0" smtClean="0"/>
              <a:t>, </a:t>
            </a:r>
            <a:r>
              <a:rPr lang="en-US" sz="1100" dirty="0" smtClean="0"/>
              <a:t>Hakansson, K.</a:t>
            </a:r>
            <a:r>
              <a:rPr lang="en-US" sz="1100" kern="1200" baseline="30000" dirty="0" smtClean="0"/>
              <a:t>1</a:t>
            </a:r>
            <a:r>
              <a:rPr lang="en-US" sz="1100" kern="1200" dirty="0" smtClean="0"/>
              <a:t>,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 smtClean="0">
                <a:solidFill>
                  <a:srgbClr val="0033CC"/>
                </a:solidFill>
              </a:rPr>
              <a:t>Department of Chemistry, University of Michigan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DMR</a:t>
            </a:r>
            <a:r>
              <a:rPr lang="en-US" sz="1050" kern="1200" dirty="0" smtClean="0"/>
              <a:t>-1157490)</a:t>
            </a:r>
            <a:r>
              <a:rPr lang="en-US" sz="1050" kern="1200" dirty="0"/>
              <a:t>; </a:t>
            </a:r>
            <a:r>
              <a:rPr lang="en-US" sz="1050" kern="1200" dirty="0" smtClean="0"/>
              <a:t>Hakansson (NIH R01 GM107148); Martin (NIH DP2 GM114848)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9" r="66366" b="25604"/>
          <a:stretch/>
        </p:blipFill>
        <p:spPr>
          <a:xfrm>
            <a:off x="5168349" y="1361076"/>
            <a:ext cx="1452979" cy="12930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86" y="3433086"/>
            <a:ext cx="3061143" cy="27757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75271" y="4334805"/>
            <a:ext cx="14595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1100" b="1" dirty="0"/>
              <a:t>Figure </a:t>
            </a:r>
            <a:r>
              <a:rPr lang="en-US" sz="1100" b="1" dirty="0" smtClean="0"/>
              <a:t>2.</a:t>
            </a:r>
            <a:r>
              <a:rPr lang="en-US" sz="1100" dirty="0" smtClean="0"/>
              <a:t> Peptides divided into bins by percent abundance remaining after IR irradiation.</a:t>
            </a:r>
            <a:endParaRPr lang="en-US" sz="11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48" t="6546" r="32184"/>
          <a:stretch/>
        </p:blipFill>
        <p:spPr>
          <a:xfrm>
            <a:off x="6680963" y="1291621"/>
            <a:ext cx="1111316" cy="19982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73"/>
          <a:stretch/>
        </p:blipFill>
        <p:spPr>
          <a:xfrm>
            <a:off x="7792278" y="1301041"/>
            <a:ext cx="1093185" cy="214781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445454" y="2680706"/>
            <a:ext cx="2720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1100" b="1" dirty="0"/>
              <a:t>Figure </a:t>
            </a:r>
            <a:r>
              <a:rPr lang="en-US" sz="1100" b="1" dirty="0" smtClean="0"/>
              <a:t>1.</a:t>
            </a:r>
            <a:r>
              <a:rPr lang="en-US" sz="1100" dirty="0" smtClean="0"/>
              <a:t> Schematic of LC/MS approach that leverages the high IR absorbance of sulfoxides for selective dissociation and discovery of S-sulfonated peptides.</a:t>
            </a:r>
            <a:endParaRPr lang="en-US" sz="1100" dirty="0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10076" y="1277050"/>
            <a:ext cx="4657725" cy="493178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6322" y="1182829"/>
            <a:ext cx="4295776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Reactive oxygen species (e.g., hydrogen peroxide) are important second messengers in cellular signaling. In proteins, </a:t>
            </a:r>
            <a:r>
              <a:rPr lang="en-US" sz="1200" dirty="0" smtClean="0"/>
              <a:t>the amino acid cysteine </a:t>
            </a:r>
            <a:r>
              <a:rPr lang="en-US" sz="1200" dirty="0"/>
              <a:t>is particularly susceptible to </a:t>
            </a:r>
            <a:r>
              <a:rPr lang="en-US" sz="1200" dirty="0" smtClean="0"/>
              <a:t>being oxidized as a post-translational modification </a:t>
            </a:r>
            <a:r>
              <a:rPr lang="en-US" sz="1200" dirty="0"/>
              <a:t>(</a:t>
            </a:r>
            <a:r>
              <a:rPr lang="en-US" sz="1200" dirty="0" smtClean="0"/>
              <a:t>PTM). PTM refers to the modification of a protein following its synthesis by RNA.</a:t>
            </a:r>
            <a:endParaRPr lang="en-US" sz="1200" dirty="0" smtClean="0"/>
          </a:p>
          <a:p>
            <a:pPr algn="just"/>
            <a:endParaRPr lang="en-US" sz="600" b="1" dirty="0" smtClean="0">
              <a:solidFill>
                <a:srgbClr val="000000"/>
              </a:solidFill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</a:t>
            </a:r>
            <a:r>
              <a:rPr lang="en-US" sz="1200" b="1" dirty="0">
                <a:solidFill>
                  <a:srgbClr val="000000"/>
                </a:solidFill>
              </a:rPr>
              <a:t>is the finding? </a:t>
            </a:r>
            <a:r>
              <a:rPr lang="en-US" sz="1200" dirty="0" smtClean="0">
                <a:latin typeface="Arial" charset="0"/>
              </a:rPr>
              <a:t>High-magnetic-field ion cyclotron resonance (ICR) enabled the development of a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new method to rapidly determine oxidative products of sulfur amino acids </a:t>
            </a:r>
            <a:r>
              <a:rPr lang="en-US" sz="1200" dirty="0" smtClean="0">
                <a:latin typeface="Arial" charset="0"/>
              </a:rPr>
              <a:t>in </a:t>
            </a:r>
            <a:r>
              <a:rPr lang="en-US" sz="1200" dirty="0" smtClean="0">
                <a:latin typeface="Arial" charset="0"/>
              </a:rPr>
              <a:t>proteins </a:t>
            </a:r>
            <a:r>
              <a:rPr lang="en-US" sz="1200" dirty="0" smtClean="0">
                <a:latin typeface="Arial" charset="0"/>
              </a:rPr>
              <a:t>by using a </a:t>
            </a:r>
            <a:r>
              <a:rPr lang="en-US" sz="1200" dirty="0" smtClean="0">
                <a:latin typeface="Arial" charset="0"/>
              </a:rPr>
              <a:t>CO</a:t>
            </a:r>
            <a:r>
              <a:rPr lang="en-US" sz="1200" baseline="-25000" dirty="0" smtClean="0">
                <a:latin typeface="Arial" charset="0"/>
              </a:rPr>
              <a:t>2</a:t>
            </a:r>
            <a:r>
              <a:rPr lang="en-US" sz="1200" dirty="0" smtClean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laser to selectively break specific chemical bonds.</a:t>
            </a:r>
            <a:endParaRPr lang="en-US" sz="1200" dirty="0">
              <a:latin typeface="Arial" charset="0"/>
            </a:endParaRPr>
          </a:p>
          <a:p>
            <a:pPr algn="just"/>
            <a:endParaRPr lang="en-US" sz="6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err="1" smtClean="0">
                <a:latin typeface="Arial" charset="0"/>
              </a:rPr>
              <a:t>Mis</a:t>
            </a:r>
            <a:r>
              <a:rPr lang="en-US" sz="1200" dirty="0" smtClean="0">
                <a:latin typeface="Arial" charset="0"/>
              </a:rPr>
              <a:t>-regulation </a:t>
            </a:r>
            <a:r>
              <a:rPr lang="en-US" sz="1200" dirty="0" smtClean="0">
                <a:latin typeface="Arial" charset="0"/>
              </a:rPr>
              <a:t>of </a:t>
            </a:r>
            <a:r>
              <a:rPr lang="en-US" sz="1200" dirty="0" smtClean="0">
                <a:latin typeface="Arial" charset="0"/>
              </a:rPr>
              <a:t>the oxidation </a:t>
            </a:r>
            <a:r>
              <a:rPr lang="en-US" sz="1200" dirty="0" smtClean="0">
                <a:latin typeface="Arial" charset="0"/>
              </a:rPr>
              <a:t>of cysteine has been linked to hypertension, cancer, aging and neurodegenerative </a:t>
            </a:r>
            <a:r>
              <a:rPr lang="en-US" sz="1200" dirty="0" smtClean="0">
                <a:latin typeface="Arial" charset="0"/>
              </a:rPr>
              <a:t>diseases. Other </a:t>
            </a:r>
            <a:r>
              <a:rPr lang="en-US" sz="1200" dirty="0" smtClean="0">
                <a:latin typeface="Arial" charset="0"/>
              </a:rPr>
              <a:t>techniques </a:t>
            </a:r>
            <a:r>
              <a:rPr lang="en-US" sz="1200" dirty="0" smtClean="0">
                <a:latin typeface="Arial" charset="0"/>
              </a:rPr>
              <a:t>are too </a:t>
            </a:r>
            <a:r>
              <a:rPr lang="en-US" sz="1200" dirty="0" smtClean="0">
                <a:latin typeface="Arial" charset="0"/>
              </a:rPr>
              <a:t>insensitive </a:t>
            </a:r>
            <a:r>
              <a:rPr lang="en-US" sz="1200" dirty="0"/>
              <a:t>to identify all sulfonic acid-containing peptides following protein </a:t>
            </a:r>
            <a:r>
              <a:rPr lang="en-US" sz="1200" dirty="0" smtClean="0"/>
              <a:t>oxidation.</a:t>
            </a:r>
          </a:p>
          <a:p>
            <a:pPr algn="just"/>
            <a:endParaRPr lang="en-US" sz="600" dirty="0">
              <a:latin typeface="Arial" charset="0"/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The selective </a:t>
            </a:r>
            <a:r>
              <a:rPr lang="en-US" sz="1200" dirty="0" smtClean="0">
                <a:latin typeface="Arial" charset="0"/>
              </a:rPr>
              <a:t>infrared </a:t>
            </a:r>
            <a:r>
              <a:rPr lang="en-US" sz="1200" dirty="0" smtClean="0">
                <a:latin typeface="Arial" charset="0"/>
              </a:rPr>
              <a:t>multiphoton </a:t>
            </a:r>
            <a:r>
              <a:rPr lang="en-US" sz="1200" dirty="0" smtClean="0">
                <a:latin typeface="Arial" charset="0"/>
              </a:rPr>
              <a:t>dissociation (IRMPD) </a:t>
            </a:r>
            <a:r>
              <a:rPr lang="en-US" sz="1200" dirty="0" smtClean="0">
                <a:latin typeface="Arial" charset="0"/>
              </a:rPr>
              <a:t>technique was able to </a:t>
            </a:r>
            <a:r>
              <a:rPr lang="en-US" sz="1200" dirty="0" smtClean="0">
                <a:latin typeface="Arial" charset="0"/>
              </a:rPr>
              <a:t>significantly fragment </a:t>
            </a:r>
            <a:r>
              <a:rPr lang="en-US" sz="1200" dirty="0" smtClean="0">
                <a:latin typeface="Arial" charset="0"/>
              </a:rPr>
              <a:t>oxidized peptides to rapidly identify modified </a:t>
            </a:r>
            <a:r>
              <a:rPr lang="en-US" sz="1200" dirty="0" smtClean="0">
                <a:latin typeface="Arial" charset="0"/>
              </a:rPr>
              <a:t>peptides. Importantly</a:t>
            </a:r>
            <a:r>
              <a:rPr lang="en-US" sz="1200" dirty="0" smtClean="0">
                <a:latin typeface="Arial" charset="0"/>
              </a:rPr>
              <a:t>, IRMPD-generated </a:t>
            </a:r>
            <a:r>
              <a:rPr lang="en-US" sz="1200" dirty="0" smtClean="0">
                <a:latin typeface="Arial" charset="0"/>
              </a:rPr>
              <a:t>ions </a:t>
            </a:r>
            <a:r>
              <a:rPr lang="en-US" sz="1200" dirty="0" smtClean="0">
                <a:latin typeface="Arial" charset="0"/>
              </a:rPr>
              <a:t>often allowed the localization and assignment of the </a:t>
            </a:r>
            <a:r>
              <a:rPr lang="en-US" sz="1200" dirty="0" smtClean="0">
                <a:latin typeface="Arial" charset="0"/>
              </a:rPr>
              <a:t>post-translational modification </a:t>
            </a:r>
            <a:r>
              <a:rPr lang="en-US" sz="1200" dirty="0" smtClean="0">
                <a:latin typeface="Arial" charset="0"/>
              </a:rPr>
              <a:t>to a single amino acid residue. The ability to rapidly identify and sequence modified peptides in a single </a:t>
            </a:r>
            <a:r>
              <a:rPr lang="en-US" sz="1200" dirty="0" smtClean="0">
                <a:latin typeface="Arial" charset="0"/>
              </a:rPr>
              <a:t>liquid chromatography mass spectrometry (LC/MS) </a:t>
            </a:r>
            <a:r>
              <a:rPr lang="en-US" sz="1200" dirty="0" smtClean="0">
                <a:latin typeface="Arial" charset="0"/>
              </a:rPr>
              <a:t>run is </a:t>
            </a:r>
            <a:r>
              <a:rPr lang="en-US" sz="1200" dirty="0" smtClean="0">
                <a:latin typeface="Arial" charset="0"/>
              </a:rPr>
              <a:t>a </a:t>
            </a:r>
            <a:r>
              <a:rPr lang="en-US" sz="1200" dirty="0" smtClean="0">
                <a:latin typeface="Arial" charset="0"/>
              </a:rPr>
              <a:t>unique capability of the </a:t>
            </a:r>
            <a:r>
              <a:rPr lang="en-US" sz="1200" dirty="0" smtClean="0">
                <a:latin typeface="Arial" charset="0"/>
              </a:rPr>
              <a:t>MagLab’s 9.4 </a:t>
            </a:r>
            <a:r>
              <a:rPr lang="en-US" sz="1200" dirty="0" smtClean="0">
                <a:latin typeface="Arial" charset="0"/>
              </a:rPr>
              <a:t>T </a:t>
            </a:r>
            <a:r>
              <a:rPr lang="en-US" sz="1200" dirty="0" smtClean="0">
                <a:latin typeface="Arial" charset="0"/>
              </a:rPr>
              <a:t>ICR mass spectrometry </a:t>
            </a:r>
            <a:r>
              <a:rPr lang="en-US" sz="1200" dirty="0" smtClean="0">
                <a:latin typeface="Arial" charset="0"/>
              </a:rPr>
              <a:t>system. </a:t>
            </a:r>
            <a:endParaRPr lang="en-US" sz="1200" dirty="0">
              <a:latin typeface="Arial" charset="0"/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38100" y="115812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38100" y="6272196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accent2"/>
                </a:solidFill>
              </a:rPr>
              <a:t>Facilities </a:t>
            </a:r>
            <a:r>
              <a:rPr lang="en-US" sz="1100" b="1" dirty="0" smtClean="0">
                <a:solidFill>
                  <a:schemeClr val="accent2"/>
                </a:solidFill>
              </a:rPr>
              <a:t>and instrumentation used:</a:t>
            </a:r>
            <a:r>
              <a:rPr lang="en-US" sz="1100" dirty="0" smtClean="0">
                <a:solidFill>
                  <a:schemeClr val="accent2"/>
                </a:solidFill>
              </a:rPr>
              <a:t>  9.4 tesla FT-ICR mass spectrometer, Ion Cyclotron Resonance Facility</a:t>
            </a:r>
            <a:endParaRPr lang="en-US" sz="1100" dirty="0">
              <a:solidFill>
                <a:schemeClr val="accent2"/>
              </a:solidFill>
            </a:endParaRPr>
          </a:p>
          <a:p>
            <a:pPr lvl="0" defTabSz="457200"/>
            <a:r>
              <a:rPr lang="en-US" sz="1100" b="1" dirty="0" smtClean="0">
                <a:solidFill>
                  <a:schemeClr val="accent2"/>
                </a:solidFill>
              </a:rPr>
              <a:t>Citation: 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Nicholas </a:t>
            </a:r>
            <a:r>
              <a:rPr lang="en-GB" altLang="en-US" sz="1100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B. </a:t>
            </a:r>
            <a:r>
              <a:rPr lang="en-GB" altLang="en-US" sz="1100" dirty="0" err="1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Borotto</a:t>
            </a:r>
            <a:r>
              <a:rPr lang="en-GB" altLang="en-US" sz="1100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; Phillip J. McClory; Brent R. Martin; Kristina </a:t>
            </a:r>
            <a:r>
              <a:rPr lang="en-GB" altLang="en-US" sz="1100" dirty="0" err="1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Håkansson</a:t>
            </a:r>
            <a:r>
              <a:rPr lang="en-GB" altLang="en-US" sz="1100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; 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Targeted annotation of S-</a:t>
            </a:r>
            <a:r>
              <a:rPr lang="en-GB" altLang="en-US" sz="1100" dirty="0" err="1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sulfonylated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 peptides by </a:t>
            </a:r>
            <a:r>
              <a:rPr lang="en-GB" altLang="en-US" sz="1100" dirty="0" err="1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selectrive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 infrared multiphoton dissociation mass spectrometry </a:t>
            </a:r>
            <a:r>
              <a:rPr lang="en-GB" altLang="en-US" sz="1100" b="1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Anal</a:t>
            </a:r>
            <a:r>
              <a:rPr lang="en-GB" altLang="en-US" sz="1100" b="1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ytical</a:t>
            </a:r>
            <a:r>
              <a:rPr lang="en-GB" altLang="en-US" sz="1100" b="1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 Chemistry</a:t>
            </a:r>
            <a:r>
              <a:rPr lang="en-GB" altLang="en-US" sz="1100" b="1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  2017, </a:t>
            </a:r>
            <a:r>
              <a:rPr lang="en-GB" altLang="en-US" sz="1100" dirty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89, 8304-8310</a:t>
            </a:r>
            <a:r>
              <a:rPr lang="en-GB" altLang="en-US" sz="1100" dirty="0" smtClean="0">
                <a:solidFill>
                  <a:schemeClr val="accent2"/>
                </a:solidFill>
                <a:latin typeface="Arial" charset="0"/>
                <a:ea typeface="MS PGothic" pitchFamily="34" charset="-128"/>
                <a:cs typeface="Arial"/>
              </a:rPr>
              <a:t>.</a:t>
            </a:r>
            <a:endParaRPr lang="en-GB" altLang="en-US" sz="1100" dirty="0">
              <a:solidFill>
                <a:schemeClr val="accent2"/>
              </a:solidFill>
              <a:latin typeface="Arial" charset="0"/>
              <a:ea typeface="MS PGothic" pitchFamily="34" charset="-128"/>
              <a:cs typeface="Arial"/>
            </a:endParaRPr>
          </a:p>
        </p:txBody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638866" y="36465"/>
            <a:ext cx="803100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400" b="1" dirty="0">
                <a:latin typeface="Arial"/>
                <a:ea typeface="MS Mincho"/>
              </a:rPr>
              <a:t>Targeted Annotation of </a:t>
            </a:r>
            <a:r>
              <a:rPr lang="en-US" sz="1400" b="1" dirty="0" smtClean="0">
                <a:latin typeface="Arial"/>
                <a:ea typeface="MS Mincho"/>
              </a:rPr>
              <a:t>Peptides </a:t>
            </a:r>
            <a:r>
              <a:rPr lang="en-US" sz="1400" b="1" dirty="0">
                <a:latin typeface="Arial"/>
                <a:ea typeface="MS Mincho"/>
              </a:rPr>
              <a:t>by Selective Infrared Multiphoton Dissociation </a:t>
            </a:r>
            <a:endParaRPr lang="en-US" sz="1400" b="1" dirty="0" smtClean="0">
              <a:latin typeface="Arial"/>
              <a:ea typeface="MS Mincho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400" b="1" dirty="0" smtClean="0">
                <a:latin typeface="Arial"/>
                <a:ea typeface="MS Mincho"/>
              </a:rPr>
              <a:t>Mass </a:t>
            </a:r>
            <a:r>
              <a:rPr lang="en-US" sz="1400" b="1" dirty="0">
                <a:latin typeface="Arial"/>
                <a:ea typeface="MS Mincho"/>
              </a:rPr>
              <a:t>Spectrometry</a:t>
            </a:r>
            <a:endParaRPr lang="en-US" sz="1400" dirty="0">
              <a:latin typeface="Times New Roman"/>
              <a:ea typeface="MS Mincho"/>
            </a:endParaRPr>
          </a:p>
          <a:p>
            <a:pPr algn="ctr">
              <a:spcBef>
                <a:spcPts val="0"/>
              </a:spcBef>
            </a:pP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1100" dirty="0" err="1" smtClean="0"/>
              <a:t>Borotto</a:t>
            </a:r>
            <a:r>
              <a:rPr lang="en-US" sz="1100" dirty="0" smtClean="0"/>
              <a:t>, N.B.</a:t>
            </a:r>
            <a:r>
              <a:rPr lang="en-US" sz="1100" kern="1200" baseline="30000" dirty="0" smtClean="0"/>
              <a:t>1</a:t>
            </a:r>
            <a:r>
              <a:rPr lang="en-US" sz="1100" kern="1200" dirty="0"/>
              <a:t>, </a:t>
            </a:r>
            <a:r>
              <a:rPr lang="en-US" sz="1100" dirty="0" smtClean="0"/>
              <a:t>McClory, P.J.</a:t>
            </a:r>
            <a:r>
              <a:rPr lang="en-US" sz="1100" baseline="30000" dirty="0"/>
              <a:t>1</a:t>
            </a:r>
            <a:r>
              <a:rPr lang="en-US" sz="1100" kern="1200" dirty="0" smtClean="0"/>
              <a:t>, </a:t>
            </a:r>
            <a:r>
              <a:rPr lang="en-US" sz="1100" dirty="0" smtClean="0"/>
              <a:t>Martin, B.R.</a:t>
            </a:r>
            <a:r>
              <a:rPr lang="en-US" sz="1100" baseline="30000" dirty="0" smtClean="0"/>
              <a:t>1</a:t>
            </a:r>
            <a:r>
              <a:rPr lang="en-US" sz="1100" kern="1200" dirty="0" smtClean="0"/>
              <a:t>, </a:t>
            </a:r>
            <a:r>
              <a:rPr lang="en-US" sz="1100" dirty="0" smtClean="0"/>
              <a:t>Hakansson, K.</a:t>
            </a:r>
            <a:r>
              <a:rPr lang="en-US" sz="1100" kern="1200" baseline="30000" dirty="0" smtClean="0"/>
              <a:t>1</a:t>
            </a:r>
            <a:r>
              <a:rPr lang="en-US" sz="1100" kern="1200" dirty="0" smtClean="0"/>
              <a:t>,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 smtClean="0">
                <a:solidFill>
                  <a:srgbClr val="0033CC"/>
                </a:solidFill>
              </a:rPr>
              <a:t>Department of Chemistry, University of Michigan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DMR</a:t>
            </a:r>
            <a:r>
              <a:rPr lang="en-US" sz="1050" kern="1200" dirty="0" smtClean="0"/>
              <a:t>-1157490)</a:t>
            </a:r>
            <a:r>
              <a:rPr lang="en-US" sz="1050" kern="1200" dirty="0"/>
              <a:t>; </a:t>
            </a:r>
            <a:r>
              <a:rPr lang="en-US" sz="1050" kern="1200" dirty="0" smtClean="0"/>
              <a:t>Hakansson (NIH R01 GM107148); Martin (NIH DP2 GM114848)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9" r="66366" b="25604"/>
          <a:stretch/>
        </p:blipFill>
        <p:spPr>
          <a:xfrm>
            <a:off x="5168349" y="1361076"/>
            <a:ext cx="1452979" cy="129302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86" y="3433086"/>
            <a:ext cx="3061143" cy="277575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475271" y="4334805"/>
            <a:ext cx="14595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1100" b="1" dirty="0"/>
              <a:t>Figure </a:t>
            </a:r>
            <a:r>
              <a:rPr lang="en-US" sz="1100" b="1" dirty="0" smtClean="0"/>
              <a:t>2.</a:t>
            </a:r>
            <a:r>
              <a:rPr lang="en-US" sz="1100" dirty="0" smtClean="0"/>
              <a:t> Peptides divided into bins by percent abundance remaining after IR irradiation.</a:t>
            </a:r>
            <a:endParaRPr lang="en-US" sz="11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48" t="6546" r="32184"/>
          <a:stretch/>
        </p:blipFill>
        <p:spPr>
          <a:xfrm>
            <a:off x="6680963" y="1291621"/>
            <a:ext cx="1111316" cy="19982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73"/>
          <a:stretch/>
        </p:blipFill>
        <p:spPr>
          <a:xfrm>
            <a:off x="7792278" y="1301041"/>
            <a:ext cx="1093185" cy="214781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445454" y="2680706"/>
            <a:ext cx="27206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1100" b="1" dirty="0"/>
              <a:t>Figure </a:t>
            </a:r>
            <a:r>
              <a:rPr lang="en-US" sz="1100" b="1" dirty="0" smtClean="0"/>
              <a:t>1.</a:t>
            </a:r>
            <a:r>
              <a:rPr lang="en-US" sz="1100" dirty="0" smtClean="0"/>
              <a:t> Schematic of LC/MS approach that leverages the high IR absorbance of sulfoxides for selective dissociation and discovery of S-sulfonated peptides.</a:t>
            </a:r>
            <a:endParaRPr lang="en-US" sz="1100" dirty="0"/>
          </a:p>
        </p:txBody>
      </p:sp>
      <p:sp>
        <p:nvSpPr>
          <p:cNvPr id="29" name="Rectangle 49"/>
          <p:cNvSpPr>
            <a:spLocks noChangeArrowheads="1"/>
          </p:cNvSpPr>
          <p:nvPr/>
        </p:nvSpPr>
        <p:spPr bwMode="auto">
          <a:xfrm>
            <a:off x="4410076" y="1277050"/>
            <a:ext cx="4657725" cy="493178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829742-5A5C-4490-B882-73F0F9952A63}"/>
</file>

<file path=customXml/itemProps2.xml><?xml version="1.0" encoding="utf-8"?>
<ds:datastoreItem xmlns:ds="http://schemas.openxmlformats.org/officeDocument/2006/customXml" ds:itemID="{45588097-8189-4223-A061-C3BCBA3C1761}"/>
</file>

<file path=customXml/itemProps3.xml><?xml version="1.0" encoding="utf-8"?>
<ds:datastoreItem xmlns:ds="http://schemas.openxmlformats.org/officeDocument/2006/customXml" ds:itemID="{FA7119A7-1B85-4034-8545-B9125EC8D897}"/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655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Mincho</vt:lpstr>
      <vt:lpstr>MS PGothic</vt:lpstr>
      <vt:lpstr>Arial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120</cp:revision>
  <cp:lastPrinted>2007-07-13T05:35:51Z</cp:lastPrinted>
  <dcterms:created xsi:type="dcterms:W3CDTF">2004-08-07T03:10:56Z</dcterms:created>
  <dcterms:modified xsi:type="dcterms:W3CDTF">2018-02-16T01:34:29Z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