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6" autoAdjust="0"/>
    <p:restoredTop sz="97677" autoAdjust="0"/>
  </p:normalViewPr>
  <p:slideViewPr>
    <p:cSldViewPr snapToGrid="0">
      <p:cViewPr varScale="1">
        <p:scale>
          <a:sx n="107" d="100"/>
          <a:sy n="107" d="100"/>
        </p:scale>
        <p:origin x="16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67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09537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36778" y="1175772"/>
            <a:ext cx="4635501" cy="554775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107754" y="1200104"/>
            <a:ext cx="43434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 smtClean="0"/>
              <a:t>The </a:t>
            </a:r>
            <a:r>
              <a:rPr lang="en-US" sz="1100" dirty="0" smtClean="0"/>
              <a:t>MagLab recently hosted a half-day </a:t>
            </a:r>
            <a:r>
              <a:rPr lang="en-US" sz="1100" dirty="0" smtClean="0"/>
              <a:t>visit </a:t>
            </a:r>
            <a:r>
              <a:rPr lang="en-US" sz="1100" dirty="0" smtClean="0"/>
              <a:t>for several dozen</a:t>
            </a:r>
            <a:r>
              <a:rPr lang="en-US" sz="1100" dirty="0"/>
              <a:t> </a:t>
            </a:r>
            <a:r>
              <a:rPr lang="en-US" sz="1100" dirty="0" smtClean="0"/>
              <a:t>visitors aged 65 or older in partnership with the </a:t>
            </a:r>
            <a:r>
              <a:rPr lang="en-US" sz="1100" b="1" dirty="0" smtClean="0"/>
              <a:t>Tallahassee Senior Center</a:t>
            </a:r>
            <a:r>
              <a:rPr lang="en-US" sz="1100" dirty="0" smtClean="0"/>
              <a:t>. These retirees built </a:t>
            </a:r>
            <a:r>
              <a:rPr lang="en-US" sz="1100" dirty="0"/>
              <a:t>their own magnets, </a:t>
            </a:r>
            <a:r>
              <a:rPr lang="en-US" sz="1100" dirty="0" smtClean="0"/>
              <a:t>had a comprehensive </a:t>
            </a:r>
            <a:r>
              <a:rPr lang="en-US" sz="1100" dirty="0" smtClean="0"/>
              <a:t>tour of the MagLab’s facilities, and </a:t>
            </a:r>
            <a:r>
              <a:rPr lang="en-US" sz="1100" dirty="0" smtClean="0"/>
              <a:t>learned about </a:t>
            </a:r>
            <a:r>
              <a:rPr lang="en-US" sz="1100" dirty="0" smtClean="0"/>
              <a:t>scientific research during </a:t>
            </a:r>
            <a:r>
              <a:rPr lang="en-US" sz="1100" dirty="0" smtClean="0"/>
              <a:t>a panel discussion with </a:t>
            </a:r>
            <a:r>
              <a:rPr lang="en-US" sz="1100" dirty="0" smtClean="0"/>
              <a:t>MagLab scientists. </a:t>
            </a:r>
            <a:r>
              <a:rPr lang="en-US" sz="1100" dirty="0" smtClean="0"/>
              <a:t>The event gave </a:t>
            </a:r>
            <a:r>
              <a:rPr lang="en-US" sz="1100" dirty="0" smtClean="0"/>
              <a:t>the seniors </a:t>
            </a:r>
            <a:r>
              <a:rPr lang="en-US" sz="1100" dirty="0" smtClean="0"/>
              <a:t>a richer understanding of how electromagnets work, what the MagLab </a:t>
            </a:r>
            <a:r>
              <a:rPr lang="en-US" sz="1100" dirty="0" smtClean="0"/>
              <a:t>is about, </a:t>
            </a:r>
            <a:r>
              <a:rPr lang="en-US" sz="1100" dirty="0" smtClean="0"/>
              <a:t>and the groundbreaking materials, energy, and life-related discoveries </a:t>
            </a:r>
            <a:r>
              <a:rPr lang="en-US" sz="1100" dirty="0" smtClean="0"/>
              <a:t>that are made in the MagLab’s international user program. </a:t>
            </a:r>
            <a:endParaRPr lang="en-US" sz="1100" dirty="0" smtClean="0"/>
          </a:p>
          <a:p>
            <a:pPr algn="just"/>
            <a:endParaRPr lang="en-US" sz="1100" dirty="0"/>
          </a:p>
          <a:p>
            <a:pPr algn="just"/>
            <a:r>
              <a:rPr lang="en-US" sz="1100" dirty="0" smtClean="0"/>
              <a:t>Baby </a:t>
            </a:r>
            <a:r>
              <a:rPr lang="en-US" sz="1100" dirty="0"/>
              <a:t>boomers started turning 65 in 2011 and will constitute 20% of the population by 2030. </a:t>
            </a:r>
            <a:r>
              <a:rPr lang="en-US" sz="1100" dirty="0" smtClean="0"/>
              <a:t>According to </a:t>
            </a:r>
            <a:r>
              <a:rPr lang="en-US" sz="1100" i="1" dirty="0"/>
              <a:t>“The Longevity Revolution”,</a:t>
            </a:r>
            <a:r>
              <a:rPr lang="en-US" sz="1100" dirty="0"/>
              <a:t> a </a:t>
            </a:r>
            <a:r>
              <a:rPr lang="en-US" sz="1100" dirty="0" smtClean="0"/>
              <a:t>report </a:t>
            </a:r>
            <a:r>
              <a:rPr lang="en-US" sz="1100" dirty="0" smtClean="0"/>
              <a:t>prepared for a </a:t>
            </a:r>
            <a:r>
              <a:rPr lang="en-US" sz="1100" dirty="0" smtClean="0"/>
              <a:t>June 2006 NSF-supported conference, </a:t>
            </a:r>
            <a:r>
              <a:rPr lang="en-US" sz="1100" dirty="0" smtClean="0"/>
              <a:t>older </a:t>
            </a:r>
            <a:r>
              <a:rPr lang="en-US" sz="1100" dirty="0" smtClean="0"/>
              <a:t>Americans are living longer, healthier and more engaged lives than </a:t>
            </a:r>
            <a:r>
              <a:rPr lang="en-US" sz="1100" dirty="0" smtClean="0"/>
              <a:t>at any </a:t>
            </a:r>
            <a:r>
              <a:rPr lang="en-US" sz="1100" dirty="0" smtClean="0"/>
              <a:t>other time in </a:t>
            </a:r>
            <a:r>
              <a:rPr lang="en-US" sz="1100" dirty="0" smtClean="0"/>
              <a:t>history</a:t>
            </a:r>
            <a:r>
              <a:rPr lang="en-US" sz="1100" dirty="0" smtClean="0"/>
              <a:t>. </a:t>
            </a:r>
            <a:r>
              <a:rPr lang="en-US" sz="1100" dirty="0" smtClean="0"/>
              <a:t>Life-long </a:t>
            </a:r>
            <a:r>
              <a:rPr lang="en-US" sz="1100" dirty="0" smtClean="0"/>
              <a:t>learning and hands-on engagement contributes to successful </a:t>
            </a:r>
            <a:r>
              <a:rPr lang="en-US" sz="1100" dirty="0" smtClean="0"/>
              <a:t>aging and can </a:t>
            </a:r>
            <a:r>
              <a:rPr lang="en-US" sz="1100" dirty="0" smtClean="0"/>
              <a:t>also translate into active support for scientific research and innovation. </a:t>
            </a:r>
            <a:endParaRPr lang="en-US" sz="1100" dirty="0"/>
          </a:p>
          <a:p>
            <a:pPr algn="just"/>
            <a:endParaRPr lang="en-US" sz="1100" b="1" dirty="0" smtClean="0"/>
          </a:p>
          <a:p>
            <a:pPr algn="just"/>
            <a:r>
              <a:rPr lang="en-US" sz="1100" dirty="0" smtClean="0"/>
              <a:t>The MagLab is a leader in providing hands-on science outreach and education across our local </a:t>
            </a:r>
            <a:r>
              <a:rPr lang="en-US" sz="1100" dirty="0" smtClean="0"/>
              <a:t>communities </a:t>
            </a:r>
            <a:r>
              <a:rPr lang="en-US" sz="1100" dirty="0" smtClean="0"/>
              <a:t>and beyond.  Our lab </a:t>
            </a:r>
            <a:r>
              <a:rPr lang="en-US" sz="1100" dirty="0" smtClean="0"/>
              <a:t>has </a:t>
            </a:r>
            <a:r>
              <a:rPr lang="en-US" sz="1100" dirty="0" smtClean="0"/>
              <a:t>committed to </a:t>
            </a:r>
            <a:r>
              <a:rPr lang="en-US" sz="1100" dirty="0" smtClean="0"/>
              <a:t>going </a:t>
            </a:r>
            <a:r>
              <a:rPr lang="en-US" sz="1100" dirty="0" smtClean="0"/>
              <a:t>beyond </a:t>
            </a:r>
            <a:r>
              <a:rPr lang="en-US" sz="1100" dirty="0" smtClean="0"/>
              <a:t>traditional K-12 educational outreach in order to actively engage a variety of groups in </a:t>
            </a:r>
            <a:r>
              <a:rPr lang="en-US" sz="1100" dirty="0" smtClean="0"/>
              <a:t>outreach </a:t>
            </a:r>
            <a:r>
              <a:rPr lang="en-US" sz="1100" dirty="0" smtClean="0"/>
              <a:t>activities, </a:t>
            </a:r>
            <a:r>
              <a:rPr lang="en-US" sz="1100" dirty="0" smtClean="0"/>
              <a:t>including public tours, science café’s, </a:t>
            </a:r>
            <a:r>
              <a:rPr lang="en-US" sz="1100" dirty="0" smtClean="0"/>
              <a:t>bookstore </a:t>
            </a:r>
            <a:r>
              <a:rPr lang="en-US" sz="1100" dirty="0" smtClean="0"/>
              <a:t>events, and our annual </a:t>
            </a:r>
            <a:r>
              <a:rPr lang="en-US" sz="1100" dirty="0" smtClean="0"/>
              <a:t>Open </a:t>
            </a:r>
            <a:r>
              <a:rPr lang="en-US" sz="1100" dirty="0" smtClean="0"/>
              <a:t>H</a:t>
            </a:r>
            <a:r>
              <a:rPr lang="en-US" sz="1100" dirty="0" smtClean="0"/>
              <a:t>ouse, </a:t>
            </a:r>
            <a:r>
              <a:rPr lang="en-US" sz="1100" dirty="0" smtClean="0"/>
              <a:t>which </a:t>
            </a:r>
            <a:r>
              <a:rPr lang="en-US" sz="1100" dirty="0" smtClean="0"/>
              <a:t>attracts more than 8,000 visitors to the MagLab on a single Saturday in February. 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dirty="0" smtClean="0"/>
              <a:t>The </a:t>
            </a:r>
            <a:r>
              <a:rPr lang="en-US" sz="1100" dirty="0" smtClean="0"/>
              <a:t>MagLab’s Florida </a:t>
            </a:r>
            <a:r>
              <a:rPr lang="en-US" sz="1100" dirty="0" smtClean="0"/>
              <a:t>locations make </a:t>
            </a:r>
            <a:r>
              <a:rPr lang="en-US" sz="1100" dirty="0" smtClean="0"/>
              <a:t>it an ideal place to reach seniors </a:t>
            </a:r>
            <a:r>
              <a:rPr lang="en-US" sz="1100" dirty="0" smtClean="0"/>
              <a:t>with scientific life-long learning opportunities, </a:t>
            </a:r>
            <a:r>
              <a:rPr lang="en-US" sz="1100" dirty="0" smtClean="0"/>
              <a:t>since </a:t>
            </a:r>
            <a:r>
              <a:rPr lang="en-US" sz="1100" dirty="0"/>
              <a:t>p</a:t>
            </a:r>
            <a:r>
              <a:rPr lang="en-US" sz="1100" dirty="0" smtClean="0"/>
              <a:t>eople aged 65 or above </a:t>
            </a:r>
            <a:r>
              <a:rPr lang="en-US" sz="1100" dirty="0" smtClean="0"/>
              <a:t>already make </a:t>
            </a:r>
            <a:r>
              <a:rPr lang="en-US" sz="1100" dirty="0" smtClean="0"/>
              <a:t>up nearly 20% of Florida’s </a:t>
            </a:r>
            <a:r>
              <a:rPr lang="en-US" sz="1100" dirty="0" smtClean="0"/>
              <a:t>population, a percentage that will increase in the coming years.</a:t>
            </a:r>
            <a:endParaRPr lang="en-US" sz="1200" dirty="0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7" name="Text Box 62"/>
          <p:cNvSpPr txBox="1">
            <a:spLocks noChangeArrowheads="1"/>
          </p:cNvSpPr>
          <p:nvPr/>
        </p:nvSpPr>
        <p:spPr bwMode="auto">
          <a:xfrm>
            <a:off x="638866" y="81290"/>
            <a:ext cx="80310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Accessing </a:t>
            </a:r>
            <a:r>
              <a:rPr lang="en-US" sz="1600" b="1" dirty="0"/>
              <a:t>a </a:t>
            </a:r>
            <a:r>
              <a:rPr lang="en-US" sz="1600" b="1" dirty="0" smtClean="0"/>
              <a:t>Different </a:t>
            </a:r>
            <a:r>
              <a:rPr lang="en-US" sz="1600" b="1" dirty="0"/>
              <a:t>D</a:t>
            </a:r>
            <a:r>
              <a:rPr lang="en-US" sz="1600" b="1" dirty="0" smtClean="0"/>
              <a:t>emographic: </a:t>
            </a:r>
            <a:r>
              <a:rPr lang="en-US" sz="1600" b="1" dirty="0" smtClean="0"/>
              <a:t>Educational Outreach </a:t>
            </a:r>
            <a:r>
              <a:rPr lang="en-US" sz="1600" b="1" dirty="0" smtClean="0"/>
              <a:t>to </a:t>
            </a:r>
            <a:r>
              <a:rPr lang="en-US" sz="1600" b="1" kern="1200" dirty="0" smtClean="0"/>
              <a:t>Seniors</a:t>
            </a:r>
            <a:endParaRPr lang="en-US" sz="1600" b="1" kern="1200" dirty="0" smtClean="0"/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K. Roberts, C.R. Villa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National High Magnetic Field Laboratory, Florida State University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DMR</a:t>
            </a:r>
            <a:r>
              <a:rPr lang="en-US" sz="1050" kern="1200" dirty="0" smtClean="0"/>
              <a:t>-1157490)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38100" y="6382133"/>
            <a:ext cx="44577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Facility:</a:t>
            </a:r>
            <a:r>
              <a:rPr lang="en-US" sz="1100" dirty="0" smtClean="0">
                <a:solidFill>
                  <a:srgbClr val="333399"/>
                </a:solidFill>
              </a:rPr>
              <a:t>  The MagLab’s Public Affairs Department </a:t>
            </a:r>
            <a:r>
              <a:rPr lang="en-US" sz="1100" dirty="0" smtClean="0">
                <a:solidFill>
                  <a:srgbClr val="333399"/>
                </a:solidFill>
              </a:rPr>
              <a:t>and its </a:t>
            </a:r>
            <a:r>
              <a:rPr lang="en-US" sz="1100" dirty="0" smtClean="0">
                <a:solidFill>
                  <a:srgbClr val="333399"/>
                </a:solidFill>
              </a:rPr>
              <a:t>Center for Integrating Research &amp; Learning</a:t>
            </a:r>
            <a:endParaRPr lang="en-US" sz="1100" dirty="0">
              <a:solidFill>
                <a:srgbClr val="333399"/>
              </a:solidFill>
            </a:endParaRPr>
          </a:p>
        </p:txBody>
      </p:sp>
      <p:pic>
        <p:nvPicPr>
          <p:cNvPr id="8" name="Picture 7" descr="23550976_1778943598839101_2557409412049104637_o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30" y="1211826"/>
            <a:ext cx="3022599" cy="2017525"/>
          </a:xfrm>
          <a:prstGeom prst="rect">
            <a:avLst/>
          </a:prstGeom>
        </p:spPr>
      </p:pic>
      <p:pic>
        <p:nvPicPr>
          <p:cNvPr id="9" name="Picture 8" descr="23551158_1778943838839077_2747436505296738902_o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8" t="10062" r="4342"/>
          <a:stretch/>
        </p:blipFill>
        <p:spPr>
          <a:xfrm>
            <a:off x="4500279" y="3261632"/>
            <a:ext cx="2079811" cy="1550984"/>
          </a:xfrm>
          <a:prstGeom prst="rect">
            <a:avLst/>
          </a:prstGeom>
        </p:spPr>
      </p:pic>
      <p:pic>
        <p:nvPicPr>
          <p:cNvPr id="10" name="Picture 9" descr="23550983_1778944222172372_4239017585630771488_o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4" b="23834"/>
          <a:stretch/>
        </p:blipFill>
        <p:spPr>
          <a:xfrm>
            <a:off x="4500279" y="4854569"/>
            <a:ext cx="4495801" cy="1806207"/>
          </a:xfrm>
          <a:prstGeom prst="rect">
            <a:avLst/>
          </a:prstGeom>
        </p:spPr>
      </p:pic>
      <p:pic>
        <p:nvPicPr>
          <p:cNvPr id="13" name="Picture 12" descr="1956955_902515286481941_4598653400288251824_o.jpg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3" r="-1" b="12692"/>
          <a:stretch/>
        </p:blipFill>
        <p:spPr>
          <a:xfrm>
            <a:off x="6615950" y="3261557"/>
            <a:ext cx="2361638" cy="1561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35919" y="1256535"/>
            <a:ext cx="1460161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Left: </a:t>
            </a:r>
            <a:r>
              <a:rPr lang="en-US" sz="1100" smtClean="0"/>
              <a:t>Senior </a:t>
            </a:r>
            <a:r>
              <a:rPr lang="en-US" sz="1100" smtClean="0"/>
              <a:t>citizen “students</a:t>
            </a:r>
            <a:r>
              <a:rPr lang="en-US" sz="1100" dirty="0" smtClean="0"/>
              <a:t>” at the MagLab </a:t>
            </a:r>
            <a:r>
              <a:rPr lang="en-US" sz="1100" dirty="0" smtClean="0"/>
              <a:t>building </a:t>
            </a:r>
            <a:r>
              <a:rPr lang="en-US" sz="1100" dirty="0" smtClean="0"/>
              <a:t>an electromagnet.</a:t>
            </a:r>
          </a:p>
          <a:p>
            <a:endParaRPr lang="en-US" sz="600" dirty="0" smtClean="0"/>
          </a:p>
          <a:p>
            <a:r>
              <a:rPr lang="en-US" sz="1100" dirty="0" smtClean="0"/>
              <a:t>Below: </a:t>
            </a:r>
            <a:r>
              <a:rPr lang="en-US" sz="1100" dirty="0" smtClean="0"/>
              <a:t>Participants </a:t>
            </a:r>
            <a:r>
              <a:rPr lang="en-US" sz="1100" dirty="0" smtClean="0"/>
              <a:t>tour the MagLab. </a:t>
            </a:r>
          </a:p>
          <a:p>
            <a:endParaRPr lang="en-US" sz="600" dirty="0"/>
          </a:p>
          <a:p>
            <a:r>
              <a:rPr lang="en-US" sz="1100" dirty="0" smtClean="0"/>
              <a:t>Bottom: A </a:t>
            </a:r>
            <a:r>
              <a:rPr lang="en-US" sz="1100" dirty="0"/>
              <a:t>panel discussion over lunch with MagLab </a:t>
            </a:r>
            <a:r>
              <a:rPr lang="en-US" sz="1100" dirty="0" smtClean="0"/>
              <a:t>scientists.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475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C9100E-1D91-4738-A80A-47F1096973A5}"/>
</file>

<file path=customXml/itemProps2.xml><?xml version="1.0" encoding="utf-8"?>
<ds:datastoreItem xmlns:ds="http://schemas.openxmlformats.org/officeDocument/2006/customXml" ds:itemID="{9B748383-DAD6-4259-AA3C-EBE545FB992A}"/>
</file>

<file path=customXml/itemProps3.xml><?xml version="1.0" encoding="utf-8"?>
<ds:datastoreItem xmlns:ds="http://schemas.openxmlformats.org/officeDocument/2006/customXml" ds:itemID="{F28010EB-621A-449E-9BBC-197C92B21FD1}"/>
</file>

<file path=docProps/app.xml><?xml version="1.0" encoding="utf-8"?>
<Properties xmlns="http://schemas.openxmlformats.org/officeDocument/2006/extended-properties" xmlns:vt="http://schemas.openxmlformats.org/officeDocument/2006/docPropsVTypes">
  <TotalTime>21039</TotalTime>
  <Words>369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152</cp:revision>
  <cp:lastPrinted>2007-07-13T05:35:51Z</cp:lastPrinted>
  <dcterms:created xsi:type="dcterms:W3CDTF">2004-08-07T03:10:56Z</dcterms:created>
  <dcterms:modified xsi:type="dcterms:W3CDTF">2018-02-16T02:30:56Z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