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6858000" type="screen4x3"/>
  <p:notesSz cx="7026275" cy="93122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3" userDrawn="1">
          <p15:clr>
            <a:srgbClr val="A4A3A4"/>
          </p15:clr>
        </p15:guide>
        <p15:guide id="2" pos="221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99"/>
    <a:srgbClr val="0033CC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12" autoAdjust="0"/>
    <p:restoredTop sz="96925" autoAdjust="0"/>
  </p:normalViewPr>
  <p:slideViewPr>
    <p:cSldViewPr snapToGrid="0">
      <p:cViewPr varScale="1">
        <p:scale>
          <a:sx n="107" d="100"/>
          <a:sy n="107" d="100"/>
        </p:scale>
        <p:origin x="1638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33"/>
        <p:guide pos="2213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t" anchorCtr="0" compatLnSpc="1">
            <a:prstTxWarp prst="textNoShape">
              <a:avLst/>
            </a:prstTxWarp>
          </a:bodyPr>
          <a:lstStyle>
            <a:lvl1pPr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329" y="0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t" anchorCtr="0" compatLnSpc="1">
            <a:prstTxWarp prst="textNoShape">
              <a:avLst/>
            </a:prstTxWarp>
          </a:bodyPr>
          <a:lstStyle>
            <a:lvl1pPr algn="r"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4753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b" anchorCtr="0" compatLnSpc="1">
            <a:prstTxWarp prst="textNoShape">
              <a:avLst/>
            </a:prstTxWarp>
          </a:bodyPr>
          <a:lstStyle>
            <a:lvl1pPr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329" y="8844753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b" anchorCtr="0" compatLnSpc="1">
            <a:prstTxWarp prst="textNoShape">
              <a:avLst/>
            </a:prstTxWarp>
          </a:bodyPr>
          <a:lstStyle>
            <a:lvl1pPr algn="r"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t" anchorCtr="0" compatLnSpc="1">
            <a:prstTxWarp prst="textNoShape">
              <a:avLst/>
            </a:prstTxWarp>
          </a:bodyPr>
          <a:lstStyle>
            <a:lvl1pPr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80920" y="0"/>
            <a:ext cx="3045356" cy="4659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t" anchorCtr="0" compatLnSpc="1">
            <a:prstTxWarp prst="textNoShape">
              <a:avLst/>
            </a:prstTxWarp>
          </a:bodyPr>
          <a:lstStyle>
            <a:lvl1pPr algn="r"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5863" y="698500"/>
            <a:ext cx="46545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7156" y="4423967"/>
            <a:ext cx="5151965" cy="4190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6344"/>
            <a:ext cx="3045356" cy="46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b" anchorCtr="0" compatLnSpc="1">
            <a:prstTxWarp prst="textNoShape">
              <a:avLst/>
            </a:prstTxWarp>
          </a:bodyPr>
          <a:lstStyle>
            <a:lvl1pPr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80920" y="8846344"/>
            <a:ext cx="3045356" cy="4659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54" tIns="46678" rIns="93354" bIns="46678" numCol="1" anchor="b" anchorCtr="0" compatLnSpc="1">
            <a:prstTxWarp prst="textNoShape">
              <a:avLst/>
            </a:prstTxWarp>
          </a:bodyPr>
          <a:lstStyle>
            <a:lvl1pPr algn="r" defTabSz="933634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15466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b="1" dirty="0"/>
              <a:t>1. What is the finding?</a:t>
            </a:r>
            <a:endParaRPr lang="en-US" dirty="0"/>
          </a:p>
          <a:p>
            <a:r>
              <a:rPr lang="en-US" dirty="0"/>
              <a:t>Here to be included a short description in layman language of the finding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2. Why this finding is important?</a:t>
            </a:r>
            <a:endParaRPr lang="en-US" dirty="0"/>
          </a:p>
          <a:p>
            <a:r>
              <a:rPr lang="en-US" dirty="0"/>
              <a:t>A short description of why the finding is important for scientific community, technology, society, </a:t>
            </a:r>
            <a:r>
              <a:rPr lang="en-US" dirty="0" err="1"/>
              <a:t>etc</a:t>
            </a:r>
            <a:r>
              <a:rPr lang="en-US" dirty="0"/>
              <a:t>…</a:t>
            </a:r>
          </a:p>
          <a:p>
            <a:r>
              <a:rPr lang="en-US" dirty="0"/>
              <a:t> </a:t>
            </a:r>
          </a:p>
          <a:p>
            <a:r>
              <a:rPr lang="en-US" b="1" dirty="0"/>
              <a:t>3. Why NHMFL? </a:t>
            </a:r>
            <a:endParaRPr lang="en-US" dirty="0"/>
          </a:p>
          <a:p>
            <a:r>
              <a:rPr lang="en-US" dirty="0"/>
              <a:t>The answer to this question should provide information on why this finding could be achieved (only) at NHMFL (what unique capability of MagLab was essential for this finding). </a:t>
            </a:r>
          </a:p>
          <a:p>
            <a:pPr eaLnBrk="1" hangingPunct="1"/>
            <a:endParaRPr lang="en-US" dirty="0" smtClean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68111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emf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39128" y="1161579"/>
            <a:ext cx="4419601" cy="513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dirty="0" smtClean="0"/>
              <a:t>The monolayer </a:t>
            </a:r>
            <a:r>
              <a:rPr lang="en-US" sz="1200" dirty="0"/>
              <a:t>transition-metal </a:t>
            </a:r>
            <a:r>
              <a:rPr lang="en-US" sz="1200" dirty="0" err="1" smtClean="0"/>
              <a:t>dichalcogenides</a:t>
            </a:r>
            <a:r>
              <a:rPr lang="en-US" sz="1200" dirty="0" smtClean="0"/>
              <a:t>, </a:t>
            </a:r>
            <a:r>
              <a:rPr lang="en-US" sz="1200" dirty="0" smtClean="0"/>
              <a:t>such as WSe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or </a:t>
            </a:r>
            <a:r>
              <a:rPr lang="en-US" sz="1200" dirty="0" smtClean="0"/>
              <a:t>MoS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, </a:t>
            </a:r>
            <a:r>
              <a:rPr lang="en-US" sz="1200" dirty="0" smtClean="0"/>
              <a:t>are members of a </a:t>
            </a:r>
            <a:r>
              <a:rPr lang="en-US" sz="1200" dirty="0"/>
              <a:t>new class of </a:t>
            </a:r>
            <a:r>
              <a:rPr lang="en-US" sz="1200" i="1" dirty="0"/>
              <a:t>atomically-thin </a:t>
            </a:r>
            <a:r>
              <a:rPr lang="en-US" sz="1200" i="1" dirty="0" smtClean="0"/>
              <a:t>direct-gap semiconductors</a:t>
            </a:r>
            <a:r>
              <a:rPr lang="en-US" sz="1200" dirty="0" smtClean="0"/>
              <a:t> exhibiting very strong </a:t>
            </a:r>
            <a:r>
              <a:rPr lang="en-US" sz="1200" dirty="0" smtClean="0"/>
              <a:t>coupling to light, </a:t>
            </a:r>
            <a:r>
              <a:rPr lang="en-US" sz="1200" dirty="0" smtClean="0"/>
              <a:t>making them interesting </a:t>
            </a:r>
            <a:r>
              <a:rPr lang="en-US" sz="1200" dirty="0" smtClean="0"/>
              <a:t>materials for </a:t>
            </a:r>
            <a:r>
              <a:rPr lang="en-US" sz="1200" dirty="0" smtClean="0"/>
              <a:t>future ultrathin and efficient optoelectronics. However, in order to rationally design such devices, fundamental material properties such as the mass of electrons, holes, and excitons must be determined. 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dirty="0" smtClean="0"/>
              <a:t>Historically, fundamental semiconductor </a:t>
            </a:r>
            <a:r>
              <a:rPr lang="en-US" sz="1200" dirty="0"/>
              <a:t>properties </a:t>
            </a:r>
            <a:r>
              <a:rPr lang="en-US" sz="1200" dirty="0" smtClean="0"/>
              <a:t>such as exciton mass, spin, size, and dimensionality have been revealed via </a:t>
            </a:r>
            <a:r>
              <a:rPr lang="en-US" sz="1200" dirty="0" smtClean="0"/>
              <a:t>laser spectroscopy as a function of magnetic field. </a:t>
            </a:r>
            <a:r>
              <a:rPr lang="en-US" sz="1200" dirty="0" smtClean="0"/>
              <a:t>In the new monolayer semiconductors, </a:t>
            </a:r>
            <a:r>
              <a:rPr lang="en-US" sz="1200" i="1" dirty="0" smtClean="0"/>
              <a:t>extremely</a:t>
            </a:r>
            <a:r>
              <a:rPr lang="en-US" sz="1200" dirty="0" smtClean="0"/>
              <a:t> high fields (&gt;50T) are needed to compete with the very large Coulomb </a:t>
            </a:r>
            <a:r>
              <a:rPr lang="en-US" sz="1200" dirty="0" smtClean="0"/>
              <a:t>interactions of these materials. Researchers encapsulate very </a:t>
            </a:r>
            <a:r>
              <a:rPr lang="en-US" sz="1200" dirty="0" smtClean="0"/>
              <a:t>clean monolayers of </a:t>
            </a:r>
            <a:r>
              <a:rPr lang="en-US" sz="1200" dirty="0" smtClean="0"/>
              <a:t>WSe</a:t>
            </a:r>
            <a:r>
              <a:rPr lang="en-US" sz="1200" baseline="-25000" dirty="0" smtClean="0"/>
              <a:t>2</a:t>
            </a:r>
            <a:r>
              <a:rPr lang="en-US" sz="1200" dirty="0" smtClean="0"/>
              <a:t> in </a:t>
            </a:r>
            <a:r>
              <a:rPr lang="en-US" sz="1200" dirty="0" err="1" smtClean="0"/>
              <a:t>hBN</a:t>
            </a:r>
            <a:r>
              <a:rPr lang="en-US" sz="1200" dirty="0" smtClean="0"/>
              <a:t> (hexagonal boron-nitride) a position the sample over </a:t>
            </a:r>
            <a:r>
              <a:rPr lang="en-US" sz="1200" dirty="0" smtClean="0"/>
              <a:t>the core of single-mode optical </a:t>
            </a:r>
            <a:r>
              <a:rPr lang="en-US" sz="1200" dirty="0" smtClean="0"/>
              <a:t>fibers. They then measure </a:t>
            </a:r>
            <a:r>
              <a:rPr lang="en-US" sz="1200" dirty="0" smtClean="0"/>
              <a:t>the polarized transmission spectra in pulsed </a:t>
            </a:r>
            <a:r>
              <a:rPr lang="en-US" sz="1200" dirty="0" smtClean="0"/>
              <a:t>magnetic fields </a:t>
            </a:r>
            <a:r>
              <a:rPr lang="en-US" sz="1200" dirty="0" smtClean="0"/>
              <a:t>to </a:t>
            </a:r>
            <a:r>
              <a:rPr lang="en-US" sz="1200" dirty="0" smtClean="0"/>
              <a:t>65T. The energy and magnetic field dependence of the resonances revealed </a:t>
            </a:r>
            <a:r>
              <a:rPr lang="en-US" sz="1200" dirty="0" smtClean="0"/>
              <a:t>for the first time the size and binding energy of the first four Rydberg states of the neutral exciton (</a:t>
            </a:r>
            <a:r>
              <a:rPr lang="en-US" sz="1200" i="1" dirty="0" smtClean="0"/>
              <a:t>1s</a:t>
            </a:r>
            <a:r>
              <a:rPr lang="en-US" sz="1200" dirty="0" smtClean="0"/>
              <a:t>, </a:t>
            </a:r>
            <a:r>
              <a:rPr lang="en-US" sz="1200" i="1" dirty="0" smtClean="0"/>
              <a:t>2s</a:t>
            </a:r>
            <a:r>
              <a:rPr lang="en-US" sz="1200" dirty="0" smtClean="0"/>
              <a:t>, </a:t>
            </a:r>
            <a:r>
              <a:rPr lang="en-US" sz="1200" i="1" dirty="0" smtClean="0"/>
              <a:t>3s</a:t>
            </a:r>
            <a:r>
              <a:rPr lang="en-US" sz="1200" dirty="0" smtClean="0"/>
              <a:t>, </a:t>
            </a:r>
            <a:r>
              <a:rPr lang="en-US" sz="1200" i="1" dirty="0" smtClean="0"/>
              <a:t>4s</a:t>
            </a:r>
            <a:r>
              <a:rPr lang="en-US" sz="1200" dirty="0" smtClean="0"/>
              <a:t>). 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dirty="0" smtClean="0"/>
              <a:t>Crucially, the nearly-linear shift of the </a:t>
            </a:r>
            <a:r>
              <a:rPr lang="en-US" sz="1200" i="1" dirty="0" smtClean="0"/>
              <a:t>3s</a:t>
            </a:r>
            <a:r>
              <a:rPr lang="en-US" sz="1200" dirty="0" smtClean="0"/>
              <a:t> and </a:t>
            </a:r>
            <a:r>
              <a:rPr lang="en-US" sz="1200" i="1" dirty="0" smtClean="0"/>
              <a:t>4s</a:t>
            </a:r>
            <a:r>
              <a:rPr lang="en-US" sz="1200" dirty="0" smtClean="0"/>
              <a:t> Rydberg states at high field directly reveals the exciton’s reduced mass (</a:t>
            </a:r>
            <a:r>
              <a:rPr lang="en-US" sz="1200" i="1" dirty="0" err="1" smtClean="0"/>
              <a:t>m</a:t>
            </a:r>
            <a:r>
              <a:rPr lang="en-US" sz="1200" i="1" baseline="-25000" dirty="0" err="1" smtClean="0"/>
              <a:t>r</a:t>
            </a:r>
            <a:r>
              <a:rPr lang="en-US" sz="1200" dirty="0" smtClean="0"/>
              <a:t>=0.20</a:t>
            </a:r>
            <a:r>
              <a:rPr lang="en-US" sz="1200" i="1" dirty="0" smtClean="0"/>
              <a:t>m</a:t>
            </a:r>
            <a:r>
              <a:rPr lang="en-US" sz="1200" i="1" baseline="-25000" dirty="0" smtClean="0"/>
              <a:t>e</a:t>
            </a:r>
            <a:r>
              <a:rPr lang="en-US" sz="1200" dirty="0" smtClean="0"/>
              <a:t>), a fundamental material </a:t>
            </a:r>
            <a:r>
              <a:rPr lang="en-US" sz="1200" dirty="0" smtClean="0"/>
              <a:t>parameter that will </a:t>
            </a:r>
            <a:r>
              <a:rPr lang="en-US" sz="1200" dirty="0" smtClean="0"/>
              <a:t>help </a:t>
            </a:r>
            <a:r>
              <a:rPr lang="en-US" sz="1200" dirty="0" smtClean="0"/>
              <a:t>guide </a:t>
            </a:r>
            <a:r>
              <a:rPr lang="en-US" sz="1200" dirty="0" smtClean="0"/>
              <a:t>not only theoretical models but also the rational design and engineering of future optoelectronic devices based on this new class of </a:t>
            </a:r>
            <a:r>
              <a:rPr lang="en-US" sz="1200" dirty="0" smtClean="0"/>
              <a:t>two-dimensional</a:t>
            </a:r>
            <a:r>
              <a:rPr lang="en-US" sz="1200" dirty="0" smtClean="0"/>
              <a:t> </a:t>
            </a:r>
            <a:r>
              <a:rPr lang="en-US" sz="1200" dirty="0" smtClean="0"/>
              <a:t>semiconductors. </a:t>
            </a:r>
            <a:endParaRPr lang="en-US" sz="1200" dirty="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38100" y="111330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4546833" y="1191087"/>
            <a:ext cx="4520967" cy="506520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38100" y="6256293"/>
            <a:ext cx="9061076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 </a:t>
            </a:r>
            <a:r>
              <a:rPr lang="en-US" sz="1100" dirty="0">
                <a:solidFill>
                  <a:srgbClr val="333399"/>
                </a:solidFill>
              </a:rPr>
              <a:t>NHMFL Pulsed Field Facility, Los Alamos National Laboratory; 65 Tesla capacitor-driven magnet.</a:t>
            </a:r>
            <a:br>
              <a:rPr lang="en-US" sz="1100" dirty="0">
                <a:solidFill>
                  <a:srgbClr val="333399"/>
                </a:solidFill>
              </a:rPr>
            </a:br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A.V. Stier, N.P. Wilson, K.A. Velizhanin, J. Kono, X. Xu, S.A. Crooker, “Magneto-Optics of Exciton Rydberg States in a Monolayer Semiconductor”, </a:t>
            </a:r>
            <a:r>
              <a:rPr lang="en-US" sz="1100" b="1" dirty="0" smtClean="0">
                <a:solidFill>
                  <a:srgbClr val="333399"/>
                </a:solidFill>
              </a:rPr>
              <a:t>Physical Review Letters 120</a:t>
            </a:r>
            <a:r>
              <a:rPr lang="en-US" sz="1100" dirty="0" smtClean="0">
                <a:solidFill>
                  <a:srgbClr val="333399"/>
                </a:solidFill>
              </a:rPr>
              <a:t>, 057405 (2018).</a:t>
            </a:r>
            <a:endParaRPr lang="en-US" sz="1200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5" name="Text Box 62"/>
          <p:cNvSpPr txBox="1">
            <a:spLocks noChangeArrowheads="1"/>
          </p:cNvSpPr>
          <p:nvPr/>
        </p:nvSpPr>
        <p:spPr bwMode="auto">
          <a:xfrm>
            <a:off x="552606" y="117150"/>
            <a:ext cx="80310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err="1" smtClean="0"/>
              <a:t>Exciton</a:t>
            </a:r>
            <a:r>
              <a:rPr lang="en-US" sz="1600" b="1" kern="1200" dirty="0" smtClean="0"/>
              <a:t> States </a:t>
            </a:r>
            <a:r>
              <a:rPr lang="en-US" sz="1600" b="1" kern="1200" dirty="0" smtClean="0"/>
              <a:t>in </a:t>
            </a:r>
            <a:r>
              <a:rPr lang="en-US" sz="1600" b="1" kern="1200" smtClean="0"/>
              <a:t>a </a:t>
            </a:r>
            <a:r>
              <a:rPr lang="en-US" sz="1600" b="1" kern="1200" smtClean="0"/>
              <a:t>New Monolayer </a:t>
            </a:r>
            <a:r>
              <a:rPr lang="en-US" sz="1600" b="1" kern="1200" dirty="0" smtClean="0"/>
              <a:t>Semiconductor</a:t>
            </a:r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Andreas V. Stier</a:t>
            </a:r>
            <a:r>
              <a:rPr lang="en-US" sz="1100" kern="1200" baseline="30000" dirty="0" smtClean="0"/>
              <a:t>1</a:t>
            </a:r>
            <a:r>
              <a:rPr lang="en-US" sz="1100" kern="1200" dirty="0"/>
              <a:t>, </a:t>
            </a:r>
            <a:r>
              <a:rPr lang="en-US" sz="1100" dirty="0" smtClean="0"/>
              <a:t>Nathan P. Wilson</a:t>
            </a:r>
            <a:r>
              <a:rPr lang="en-US" sz="1100" baseline="30000" dirty="0"/>
              <a:t>2</a:t>
            </a:r>
            <a:r>
              <a:rPr lang="en-US" sz="1100" kern="1200" dirty="0" smtClean="0"/>
              <a:t>, </a:t>
            </a:r>
            <a:r>
              <a:rPr lang="en-US" sz="1100" dirty="0" smtClean="0"/>
              <a:t>Kirill A. Velizhanin</a:t>
            </a:r>
            <a:r>
              <a:rPr lang="en-US" sz="1100" kern="1200" baseline="30000" dirty="0" smtClean="0"/>
              <a:t>3</a:t>
            </a:r>
            <a:r>
              <a:rPr lang="en-US" sz="1100" kern="1200" dirty="0" smtClean="0"/>
              <a:t>, </a:t>
            </a:r>
            <a:r>
              <a:rPr lang="en-US" sz="1100" dirty="0" smtClean="0"/>
              <a:t>Junichiro Kono</a:t>
            </a:r>
            <a:r>
              <a:rPr lang="en-US" sz="1100" baseline="30000" dirty="0"/>
              <a:t>4</a:t>
            </a:r>
            <a:r>
              <a:rPr lang="en-US" sz="1100" kern="1200" dirty="0" smtClean="0"/>
              <a:t>, Xiaodong Xu</a:t>
            </a:r>
            <a:r>
              <a:rPr lang="en-US" sz="1100" baseline="30000" dirty="0"/>
              <a:t>2</a:t>
            </a:r>
            <a:r>
              <a:rPr lang="en-US" sz="1100" kern="1200" dirty="0" smtClean="0"/>
              <a:t>, Scott A. Crooker</a:t>
            </a:r>
            <a:r>
              <a:rPr lang="en-US" sz="1100" kern="1200" baseline="30000" dirty="0" smtClean="0"/>
              <a:t>1</a:t>
            </a:r>
            <a:endParaRPr lang="en-US" sz="1100" kern="1200" baseline="30000" dirty="0"/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1. NHMFL-Los Alamos; 2. University of Washington; 3. Los Alamos National Lab; </a:t>
            </a:r>
            <a:r>
              <a:rPr lang="en-US" sz="1050" b="1" dirty="0" smtClean="0">
                <a:solidFill>
                  <a:srgbClr val="0033CC"/>
                </a:solidFill>
              </a:rPr>
              <a:t>4</a:t>
            </a:r>
            <a:r>
              <a:rPr lang="en-US" sz="1050" b="1" kern="1200" dirty="0" smtClean="0">
                <a:solidFill>
                  <a:srgbClr val="0033CC"/>
                </a:solidFill>
              </a:rPr>
              <a:t>. Rice University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 </a:t>
            </a: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</a:t>
            </a:r>
            <a:r>
              <a:rPr lang="en-US" sz="1050" kern="1200" dirty="0" err="1" smtClean="0"/>
              <a:t>Boebinger</a:t>
            </a:r>
            <a:r>
              <a:rPr lang="en-US" sz="1050" kern="1200" dirty="0" smtClean="0"/>
              <a:t>, </a:t>
            </a:r>
            <a:r>
              <a:rPr lang="en-US" sz="1050" dirty="0"/>
              <a:t>A.V. Stier, </a:t>
            </a:r>
            <a:r>
              <a:rPr lang="en-US" sz="1050" dirty="0" smtClean="0"/>
              <a:t>S.A</a:t>
            </a:r>
            <a:r>
              <a:rPr lang="en-US" sz="1050" dirty="0"/>
              <a:t>. Crooker</a:t>
            </a:r>
            <a:r>
              <a:rPr lang="en-US" sz="1050" kern="1200" dirty="0" smtClean="0"/>
              <a:t> </a:t>
            </a:r>
            <a:r>
              <a:rPr lang="en-US" sz="1050" kern="1200" dirty="0"/>
              <a:t>(NSF DMR</a:t>
            </a:r>
            <a:r>
              <a:rPr lang="en-US" sz="1050" kern="1200" dirty="0" smtClean="0"/>
              <a:t>-1157490)</a:t>
            </a:r>
            <a:r>
              <a:rPr lang="en-US" sz="1050" kern="1200" dirty="0"/>
              <a:t>; </a:t>
            </a:r>
            <a:r>
              <a:rPr lang="en-US" sz="1050" dirty="0"/>
              <a:t>N.P. Wilson, </a:t>
            </a:r>
            <a:r>
              <a:rPr lang="en-US" sz="1050" dirty="0" err="1" smtClean="0"/>
              <a:t>X.Xu</a:t>
            </a:r>
            <a:r>
              <a:rPr lang="en-US" sz="1050" dirty="0" smtClean="0"/>
              <a:t> (DOE DE-SC0018171)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5"/>
          <a:srcRect l="37397" b="48733"/>
          <a:stretch/>
        </p:blipFill>
        <p:spPr>
          <a:xfrm>
            <a:off x="6642847" y="1241713"/>
            <a:ext cx="2365058" cy="2012259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4617601" y="5539178"/>
            <a:ext cx="439030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000" dirty="0" smtClean="0"/>
              <a:t>Circularly-polarized </a:t>
            </a:r>
            <a:r>
              <a:rPr lang="en-US" sz="1000" dirty="0"/>
              <a:t>optical spectra from 0-65T </a:t>
            </a:r>
            <a:r>
              <a:rPr lang="en-US" sz="1000" dirty="0" smtClean="0"/>
              <a:t>of </a:t>
            </a:r>
            <a:r>
              <a:rPr lang="en-US" sz="1000" dirty="0" smtClean="0"/>
              <a:t>monolayers of WSe</a:t>
            </a:r>
            <a:r>
              <a:rPr lang="en-US" sz="1000" baseline="-25000" dirty="0" smtClean="0"/>
              <a:t>2</a:t>
            </a:r>
            <a:r>
              <a:rPr lang="en-US" sz="1000" dirty="0" smtClean="0"/>
              <a:t>. The m</a:t>
            </a:r>
            <a:r>
              <a:rPr lang="en-US" sz="1000" dirty="0" smtClean="0"/>
              <a:t>agnetic field dependences of the </a:t>
            </a:r>
            <a:r>
              <a:rPr lang="en-US" sz="1000" i="1" dirty="0" smtClean="0"/>
              <a:t>1s</a:t>
            </a:r>
            <a:r>
              <a:rPr lang="en-US" sz="1000" dirty="0" smtClean="0"/>
              <a:t>, </a:t>
            </a:r>
            <a:r>
              <a:rPr lang="en-US" sz="1000" i="1" dirty="0" smtClean="0"/>
              <a:t>2s</a:t>
            </a:r>
            <a:r>
              <a:rPr lang="en-US" sz="1000" dirty="0" smtClean="0"/>
              <a:t>, </a:t>
            </a:r>
            <a:r>
              <a:rPr lang="en-US" sz="1000" i="1" dirty="0" smtClean="0"/>
              <a:t>3s</a:t>
            </a:r>
            <a:r>
              <a:rPr lang="en-US" sz="1000" dirty="0" smtClean="0"/>
              <a:t>, and </a:t>
            </a:r>
            <a:r>
              <a:rPr lang="en-US" sz="1000" i="1" dirty="0" smtClean="0"/>
              <a:t>4s</a:t>
            </a:r>
            <a:r>
              <a:rPr lang="en-US" sz="1000" dirty="0" smtClean="0"/>
              <a:t> Rydberg </a:t>
            </a:r>
            <a:r>
              <a:rPr lang="en-US" sz="1000" dirty="0" smtClean="0"/>
              <a:t>states of </a:t>
            </a:r>
            <a:r>
              <a:rPr lang="en-US" sz="1000" dirty="0" smtClean="0"/>
              <a:t>the neutral </a:t>
            </a:r>
            <a:r>
              <a:rPr lang="en-US" sz="1000" dirty="0" err="1" smtClean="0"/>
              <a:t>exciton</a:t>
            </a:r>
            <a:r>
              <a:rPr lang="en-US" sz="1000" dirty="0" smtClean="0"/>
              <a:t> </a:t>
            </a:r>
            <a:r>
              <a:rPr lang="en-US" sz="1000" dirty="0" smtClean="0"/>
              <a:t>reveal fundamental </a:t>
            </a:r>
            <a:r>
              <a:rPr lang="en-US" sz="1000" dirty="0" err="1" smtClean="0"/>
              <a:t>excitonic</a:t>
            </a:r>
            <a:r>
              <a:rPr lang="en-US" sz="1000" dirty="0" smtClean="0"/>
              <a:t> parameters of importance to future optoelectronic applications of this new ultra-thin semiconductor.</a:t>
            </a:r>
            <a:endParaRPr lang="en-US" sz="1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-318" r="5334" b="280"/>
          <a:stretch/>
        </p:blipFill>
        <p:spPr>
          <a:xfrm>
            <a:off x="4572776" y="1241713"/>
            <a:ext cx="2033297" cy="206680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5"/>
          <a:srcRect t="52307"/>
          <a:stretch/>
        </p:blipFill>
        <p:spPr>
          <a:xfrm>
            <a:off x="4733362" y="3223912"/>
            <a:ext cx="4202698" cy="23309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584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8" name="Text Box 28"/>
          <p:cNvSpPr txBox="1">
            <a:spLocks noChangeArrowheads="1"/>
          </p:cNvSpPr>
          <p:nvPr/>
        </p:nvSpPr>
        <p:spPr bwMode="auto">
          <a:xfrm>
            <a:off x="1" y="1239507"/>
            <a:ext cx="4386419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117475" algn="just"/>
            <a:r>
              <a:rPr lang="en-US" sz="1200" b="1" dirty="0" smtClean="0">
                <a:solidFill>
                  <a:srgbClr val="000000"/>
                </a:solidFill>
              </a:rPr>
              <a:t>What </a:t>
            </a:r>
            <a:r>
              <a:rPr lang="en-US" sz="1200" b="1" dirty="0">
                <a:solidFill>
                  <a:srgbClr val="000000"/>
                </a:solidFill>
              </a:rPr>
              <a:t>is the </a:t>
            </a:r>
            <a:r>
              <a:rPr lang="en-US" sz="1200" b="1" dirty="0" smtClean="0">
                <a:solidFill>
                  <a:srgbClr val="000000"/>
                </a:solidFill>
              </a:rPr>
              <a:t>finding? </a:t>
            </a:r>
            <a:r>
              <a:rPr lang="en-US" sz="1200" dirty="0" smtClean="0">
                <a:latin typeface="Arial" charset="0"/>
              </a:rPr>
              <a:t>The </a:t>
            </a:r>
            <a:r>
              <a:rPr lang="en-US" sz="1200" dirty="0" smtClean="0">
                <a:latin typeface="Arial" charset="0"/>
              </a:rPr>
              <a:t>optical spectrum of an atomically-thin semiconductor -- a single atomic layer of tungsten </a:t>
            </a:r>
            <a:r>
              <a:rPr lang="en-US" sz="1200" dirty="0" err="1" smtClean="0">
                <a:latin typeface="Arial" charset="0"/>
              </a:rPr>
              <a:t>diselenide</a:t>
            </a:r>
            <a:r>
              <a:rPr lang="en-US" sz="1200" dirty="0" smtClean="0">
                <a:latin typeface="Arial" charset="0"/>
              </a:rPr>
              <a:t>, or WSe</a:t>
            </a:r>
            <a:r>
              <a:rPr lang="en-US" sz="1200" baseline="-25000" dirty="0" smtClean="0">
                <a:latin typeface="Arial" charset="0"/>
              </a:rPr>
              <a:t>2</a:t>
            </a:r>
            <a:r>
              <a:rPr lang="en-US" sz="1200" dirty="0" smtClean="0">
                <a:latin typeface="Arial" charset="0"/>
              </a:rPr>
              <a:t> – </a:t>
            </a:r>
            <a:r>
              <a:rPr lang="en-US" sz="1200" dirty="0" smtClean="0">
                <a:latin typeface="Arial" charset="0"/>
              </a:rPr>
              <a:t>is measured in extremely strong pulsed magnetic fields up to 65T.</a:t>
            </a:r>
            <a:endParaRPr lang="en-US" sz="1200" dirty="0">
              <a:latin typeface="Arial" charset="0"/>
            </a:endParaRPr>
          </a:p>
          <a:p>
            <a:pPr algn="just"/>
            <a:endParaRPr lang="en-US" sz="1200" dirty="0">
              <a:solidFill>
                <a:srgbClr val="000000"/>
              </a:solidFill>
            </a:endParaRPr>
          </a:p>
          <a:p>
            <a:pPr marL="117475" algn="just"/>
            <a:r>
              <a:rPr lang="en-US" sz="1200" b="1" dirty="0">
                <a:solidFill>
                  <a:srgbClr val="000000"/>
                </a:solidFill>
              </a:rPr>
              <a:t>Why is this important? </a:t>
            </a:r>
            <a:r>
              <a:rPr lang="en-US" sz="1200" dirty="0" smtClean="0">
                <a:solidFill>
                  <a:srgbClr val="000000"/>
                </a:solidFill>
              </a:rPr>
              <a:t>The high magnetic fields allowed </a:t>
            </a:r>
            <a:r>
              <a:rPr lang="en-US" sz="1200" dirty="0" smtClean="0">
                <a:solidFill>
                  <a:srgbClr val="000000"/>
                </a:solidFill>
              </a:rPr>
              <a:t>us to directly measure, for the first time, the </a:t>
            </a:r>
            <a:r>
              <a:rPr lang="en-US" sz="1200" i="1" dirty="0" smtClean="0">
                <a:solidFill>
                  <a:srgbClr val="000000"/>
                </a:solidFill>
              </a:rPr>
              <a:t>mass</a:t>
            </a:r>
            <a:r>
              <a:rPr lang="en-US" sz="1200" dirty="0" smtClean="0">
                <a:solidFill>
                  <a:srgbClr val="000000"/>
                </a:solidFill>
              </a:rPr>
              <a:t> of the fundamental particles in this new family of two-dimensional (2D) </a:t>
            </a:r>
            <a:r>
              <a:rPr lang="en-US" sz="1200" dirty="0" smtClean="0">
                <a:solidFill>
                  <a:srgbClr val="000000"/>
                </a:solidFill>
              </a:rPr>
              <a:t>materials. In </a:t>
            </a:r>
            <a:r>
              <a:rPr lang="en-US" sz="1200" dirty="0" smtClean="0">
                <a:solidFill>
                  <a:srgbClr val="000000"/>
                </a:solidFill>
              </a:rPr>
              <a:t>all semiconductors, the fundamental optical excitation is the </a:t>
            </a:r>
            <a:r>
              <a:rPr lang="en-US" sz="1200" i="1" dirty="0" smtClean="0">
                <a:solidFill>
                  <a:srgbClr val="000000"/>
                </a:solidFill>
              </a:rPr>
              <a:t>exciton</a:t>
            </a:r>
            <a:r>
              <a:rPr lang="en-US" sz="1200" dirty="0" smtClean="0">
                <a:solidFill>
                  <a:srgbClr val="000000"/>
                </a:solidFill>
              </a:rPr>
              <a:t> (a bound electron-hole pair), which plays an essential role in technological applications such as solar cells or light-emitting diodes (LEDs). </a:t>
            </a:r>
            <a:r>
              <a:rPr lang="en-US" sz="1200" dirty="0" smtClean="0">
                <a:solidFill>
                  <a:srgbClr val="000000"/>
                </a:solidFill>
              </a:rPr>
              <a:t>These </a:t>
            </a:r>
            <a:r>
              <a:rPr lang="en-US" sz="1200" dirty="0" smtClean="0">
                <a:solidFill>
                  <a:srgbClr val="000000"/>
                </a:solidFill>
              </a:rPr>
              <a:t>excitons have a </a:t>
            </a:r>
            <a:r>
              <a:rPr lang="en-US" sz="1200" dirty="0" smtClean="0">
                <a:solidFill>
                  <a:srgbClr val="000000"/>
                </a:solidFill>
              </a:rPr>
              <a:t>‘</a:t>
            </a:r>
            <a:r>
              <a:rPr lang="en-US" sz="1200" dirty="0" smtClean="0">
                <a:solidFill>
                  <a:srgbClr val="000000"/>
                </a:solidFill>
              </a:rPr>
              <a:t>weight’ (</a:t>
            </a:r>
            <a:r>
              <a:rPr lang="en-US" sz="1200" i="1" dirty="0" smtClean="0">
                <a:solidFill>
                  <a:srgbClr val="000000"/>
                </a:solidFill>
              </a:rPr>
              <a:t>i.e.</a:t>
            </a:r>
            <a:r>
              <a:rPr lang="en-US" sz="1200" dirty="0" smtClean="0">
                <a:solidFill>
                  <a:srgbClr val="000000"/>
                </a:solidFill>
              </a:rPr>
              <a:t>, mass), which influences nearly all aspects of device performance.  In the recently-discovered class of 2D semiconductors such as WSe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 or MoS</a:t>
            </a:r>
            <a:r>
              <a:rPr lang="en-US" sz="1200" baseline="-25000" dirty="0" smtClean="0">
                <a:solidFill>
                  <a:srgbClr val="000000"/>
                </a:solidFill>
              </a:rPr>
              <a:t>2</a:t>
            </a:r>
            <a:r>
              <a:rPr lang="en-US" sz="1200" dirty="0" smtClean="0">
                <a:solidFill>
                  <a:srgbClr val="000000"/>
                </a:solidFill>
              </a:rPr>
              <a:t>, the exciton’s mass had until now only been inferred from </a:t>
            </a:r>
            <a:r>
              <a:rPr lang="en-US" sz="1200" dirty="0" smtClean="0">
                <a:solidFill>
                  <a:srgbClr val="000000"/>
                </a:solidFill>
              </a:rPr>
              <a:t>theory. In </a:t>
            </a:r>
            <a:r>
              <a:rPr lang="en-US" sz="1200" dirty="0" smtClean="0">
                <a:solidFill>
                  <a:srgbClr val="000000"/>
                </a:solidFill>
              </a:rPr>
              <a:t>this </a:t>
            </a:r>
            <a:r>
              <a:rPr lang="en-US" sz="1200" dirty="0" smtClean="0">
                <a:solidFill>
                  <a:srgbClr val="000000"/>
                </a:solidFill>
              </a:rPr>
              <a:t>work, </a:t>
            </a:r>
            <a:r>
              <a:rPr lang="en-US" sz="1200" dirty="0" smtClean="0">
                <a:solidFill>
                  <a:srgbClr val="000000"/>
                </a:solidFill>
              </a:rPr>
              <a:t>we provide the first experimental measurement of this important and fundamental material </a:t>
            </a:r>
            <a:r>
              <a:rPr lang="en-US" sz="1200" dirty="0" smtClean="0">
                <a:solidFill>
                  <a:srgbClr val="000000"/>
                </a:solidFill>
              </a:rPr>
              <a:t>parameter. It </a:t>
            </a:r>
            <a:r>
              <a:rPr lang="en-US" sz="1200" dirty="0" smtClean="0">
                <a:solidFill>
                  <a:srgbClr val="000000"/>
                </a:solidFill>
              </a:rPr>
              <a:t>is widely anticipated that these 2D semiconductors will form the basis of a new generation of ultrathin, lightweight, and efficient optoelectronic devices.  </a:t>
            </a:r>
          </a:p>
          <a:p>
            <a:pPr marL="117475" algn="just"/>
            <a:endParaRPr lang="en-US" sz="1200" dirty="0">
              <a:latin typeface="Arial" charset="0"/>
            </a:endParaRPr>
          </a:p>
          <a:p>
            <a:pPr marL="117475" algn="just"/>
            <a:r>
              <a:rPr lang="en-US" sz="1200" b="1" dirty="0" smtClean="0">
                <a:solidFill>
                  <a:srgbClr val="000000"/>
                </a:solidFill>
              </a:rPr>
              <a:t>Why </a:t>
            </a:r>
            <a:r>
              <a:rPr lang="en-US" sz="1200" b="1" dirty="0">
                <a:solidFill>
                  <a:srgbClr val="000000"/>
                </a:solidFill>
              </a:rPr>
              <a:t>did this research need the MagLab</a:t>
            </a:r>
            <a:r>
              <a:rPr lang="en-US" sz="1200" b="1" dirty="0" smtClean="0">
                <a:solidFill>
                  <a:srgbClr val="000000"/>
                </a:solidFill>
              </a:rPr>
              <a:t>?</a:t>
            </a:r>
            <a:r>
              <a:rPr lang="en-US" sz="1200" b="1" dirty="0">
                <a:latin typeface="Arial" charset="0"/>
              </a:rPr>
              <a:t> </a:t>
            </a:r>
            <a:r>
              <a:rPr lang="en-US" sz="1200" dirty="0">
                <a:latin typeface="Arial" charset="0"/>
              </a:rPr>
              <a:t> </a:t>
            </a:r>
            <a:r>
              <a:rPr lang="en-US" sz="1200" dirty="0">
                <a:latin typeface="Arial" charset="0"/>
              </a:rPr>
              <a:t>T</a:t>
            </a:r>
            <a:r>
              <a:rPr lang="en-US" sz="1200" dirty="0" smtClean="0">
                <a:latin typeface="Arial" charset="0"/>
              </a:rPr>
              <a:t>he </a:t>
            </a:r>
            <a:r>
              <a:rPr lang="en-US" sz="1200" dirty="0" smtClean="0">
                <a:latin typeface="Arial" charset="0"/>
              </a:rPr>
              <a:t>most reliable way to measure the mass of </a:t>
            </a:r>
            <a:r>
              <a:rPr lang="en-US" sz="1200" dirty="0" err="1" smtClean="0">
                <a:latin typeface="Arial" charset="0"/>
              </a:rPr>
              <a:t>excitons</a:t>
            </a:r>
            <a:r>
              <a:rPr lang="en-US" sz="1200" dirty="0" smtClean="0">
                <a:latin typeface="Arial" charset="0"/>
              </a:rPr>
              <a:t> in </a:t>
            </a:r>
            <a:r>
              <a:rPr lang="en-US" sz="1200" dirty="0" smtClean="0">
                <a:latin typeface="Arial" charset="0"/>
              </a:rPr>
              <a:t>a semiconductor is to study their behavior in </a:t>
            </a:r>
            <a:r>
              <a:rPr lang="en-US" sz="1200" dirty="0" smtClean="0">
                <a:latin typeface="Arial" charset="0"/>
              </a:rPr>
              <a:t>high </a:t>
            </a:r>
            <a:r>
              <a:rPr lang="en-US" sz="1200" dirty="0" smtClean="0">
                <a:latin typeface="Arial" charset="0"/>
              </a:rPr>
              <a:t>magnetic fields. </a:t>
            </a:r>
            <a:r>
              <a:rPr lang="en-US" sz="1200" dirty="0" smtClean="0">
                <a:latin typeface="Arial" charset="0"/>
              </a:rPr>
              <a:t>These new materials require much higher magnetic fields than traditional semiconductors like silicon and GaAs.</a:t>
            </a:r>
            <a:endParaRPr lang="en-US" sz="1200" dirty="0">
              <a:solidFill>
                <a:srgbClr val="FF0000"/>
              </a:solidFill>
              <a:latin typeface="Arial" charset="0"/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8100" y="6256293"/>
            <a:ext cx="9144000" cy="6001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100" b="1" dirty="0" smtClean="0">
                <a:solidFill>
                  <a:srgbClr val="333399"/>
                </a:solidFill>
              </a:rPr>
              <a:t>Facilities and instrumentation used:</a:t>
            </a:r>
            <a:r>
              <a:rPr lang="en-US" sz="1100" dirty="0" smtClean="0">
                <a:solidFill>
                  <a:srgbClr val="333399"/>
                </a:solidFill>
              </a:rPr>
              <a:t>  </a:t>
            </a:r>
            <a:r>
              <a:rPr lang="en-US" sz="1100" dirty="0">
                <a:solidFill>
                  <a:srgbClr val="333399"/>
                </a:solidFill>
              </a:rPr>
              <a:t>NHMFL Pulsed Field Facility, Los Alamos National Laboratory; 65 Tesla capacitor-driven magnet.</a:t>
            </a:r>
            <a:br>
              <a:rPr lang="en-US" sz="1100" dirty="0">
                <a:solidFill>
                  <a:srgbClr val="333399"/>
                </a:solidFill>
              </a:rPr>
            </a:br>
            <a:r>
              <a:rPr lang="en-US" sz="1100" b="1" dirty="0" smtClean="0">
                <a:solidFill>
                  <a:srgbClr val="333399"/>
                </a:solidFill>
              </a:rPr>
              <a:t>Citation: </a:t>
            </a:r>
            <a:r>
              <a:rPr lang="en-US" sz="1100" dirty="0" smtClean="0">
                <a:solidFill>
                  <a:srgbClr val="333399"/>
                </a:solidFill>
              </a:rPr>
              <a:t>A.V. Stier, N.P. Wilson, K.A. Velizhanin, J. Kono, X. Xu, S.A. Crooker, “Magneto-Optics of Exciton Rydberg States in a Monolayer Semiconductor”, </a:t>
            </a:r>
            <a:r>
              <a:rPr lang="en-US" sz="1100" b="1" dirty="0" smtClean="0">
                <a:solidFill>
                  <a:srgbClr val="333399"/>
                </a:solidFill>
              </a:rPr>
              <a:t>Physical Review Letters 120</a:t>
            </a:r>
            <a:r>
              <a:rPr lang="en-US" sz="1100" dirty="0" smtClean="0">
                <a:solidFill>
                  <a:srgbClr val="333399"/>
                </a:solidFill>
              </a:rPr>
              <a:t>, 057405 (2018).</a:t>
            </a:r>
            <a:endParaRPr lang="en-US" sz="1200" dirty="0">
              <a:solidFill>
                <a:srgbClr val="333399"/>
              </a:solidFill>
            </a:endParaRPr>
          </a:p>
        </p:txBody>
      </p:sp>
      <p:sp>
        <p:nvSpPr>
          <p:cNvPr id="18" name="Text Box 62"/>
          <p:cNvSpPr txBox="1">
            <a:spLocks noChangeArrowheads="1"/>
          </p:cNvSpPr>
          <p:nvPr/>
        </p:nvSpPr>
        <p:spPr bwMode="auto">
          <a:xfrm>
            <a:off x="552606" y="117150"/>
            <a:ext cx="8031001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0"/>
              </a:spcBef>
            </a:pPr>
            <a:r>
              <a:rPr lang="en-US" sz="1600" b="1" kern="1200" dirty="0" err="1" smtClean="0"/>
              <a:t>Exciton</a:t>
            </a:r>
            <a:r>
              <a:rPr lang="en-US" sz="1600" b="1" kern="1200" dirty="0" smtClean="0"/>
              <a:t> States </a:t>
            </a:r>
            <a:r>
              <a:rPr lang="en-US" sz="1600" b="1" kern="1200" dirty="0" smtClean="0"/>
              <a:t>in a </a:t>
            </a:r>
            <a:r>
              <a:rPr lang="en-US" sz="1600" b="1" kern="1200" dirty="0" smtClean="0"/>
              <a:t>New Monolayer </a:t>
            </a:r>
            <a:r>
              <a:rPr lang="en-US" sz="1600" b="1" kern="1200" dirty="0" smtClean="0"/>
              <a:t>Semiconductor</a:t>
            </a:r>
          </a:p>
          <a:p>
            <a:pPr algn="ctr">
              <a:spcBef>
                <a:spcPts val="0"/>
              </a:spcBef>
            </a:pPr>
            <a:endParaRPr lang="en-US" sz="600" dirty="0" smtClean="0"/>
          </a:p>
          <a:p>
            <a:pPr algn="ctr">
              <a:spcBef>
                <a:spcPts val="0"/>
              </a:spcBef>
            </a:pPr>
            <a:r>
              <a:rPr lang="en-US" sz="1100" dirty="0" smtClean="0"/>
              <a:t>Andreas V. Stier</a:t>
            </a:r>
            <a:r>
              <a:rPr lang="en-US" sz="1100" kern="1200" baseline="30000" dirty="0" smtClean="0"/>
              <a:t>1</a:t>
            </a:r>
            <a:r>
              <a:rPr lang="en-US" sz="1100" kern="1200" dirty="0"/>
              <a:t>, </a:t>
            </a:r>
            <a:r>
              <a:rPr lang="en-US" sz="1100" dirty="0" smtClean="0"/>
              <a:t>Nathan P. Wilson</a:t>
            </a:r>
            <a:r>
              <a:rPr lang="en-US" sz="1100" baseline="30000" dirty="0"/>
              <a:t>2</a:t>
            </a:r>
            <a:r>
              <a:rPr lang="en-US" sz="1100" kern="1200" dirty="0" smtClean="0"/>
              <a:t>, </a:t>
            </a:r>
            <a:r>
              <a:rPr lang="en-US" sz="1100" dirty="0" smtClean="0"/>
              <a:t>Kirill A. Velizhanin</a:t>
            </a:r>
            <a:r>
              <a:rPr lang="en-US" sz="1100" kern="1200" baseline="30000" dirty="0" smtClean="0"/>
              <a:t>3</a:t>
            </a:r>
            <a:r>
              <a:rPr lang="en-US" sz="1100" kern="1200" dirty="0" smtClean="0"/>
              <a:t>, </a:t>
            </a:r>
            <a:r>
              <a:rPr lang="en-US" sz="1100" dirty="0" smtClean="0"/>
              <a:t>Junichiro Kono</a:t>
            </a:r>
            <a:r>
              <a:rPr lang="en-US" sz="1100" baseline="30000" dirty="0"/>
              <a:t>4</a:t>
            </a:r>
            <a:r>
              <a:rPr lang="en-US" sz="1100" kern="1200" dirty="0" smtClean="0"/>
              <a:t>, Xiaodong Xu</a:t>
            </a:r>
            <a:r>
              <a:rPr lang="en-US" sz="1100" baseline="30000" dirty="0"/>
              <a:t>2</a:t>
            </a:r>
            <a:r>
              <a:rPr lang="en-US" sz="1100" kern="1200" dirty="0" smtClean="0"/>
              <a:t>, Scott A. Crooker</a:t>
            </a:r>
            <a:r>
              <a:rPr lang="en-US" sz="1100" kern="1200" baseline="30000" dirty="0" smtClean="0"/>
              <a:t>1</a:t>
            </a:r>
            <a:endParaRPr lang="en-US" sz="1100" kern="1200" baseline="30000" dirty="0"/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1. NHMFL-Los Alamos; 2. University of Washington; 3. Los Alamos National Lab; </a:t>
            </a:r>
            <a:r>
              <a:rPr lang="en-US" sz="1050" b="1" dirty="0" smtClean="0">
                <a:solidFill>
                  <a:srgbClr val="0033CC"/>
                </a:solidFill>
              </a:rPr>
              <a:t>4</a:t>
            </a:r>
            <a:r>
              <a:rPr lang="en-US" sz="1050" b="1" kern="1200" dirty="0" smtClean="0">
                <a:solidFill>
                  <a:srgbClr val="0033CC"/>
                </a:solidFill>
              </a:rPr>
              <a:t>. Rice University</a:t>
            </a:r>
          </a:p>
          <a:p>
            <a:pPr algn="ctr">
              <a:spcBef>
                <a:spcPts val="0"/>
              </a:spcBef>
            </a:pPr>
            <a:r>
              <a:rPr lang="en-US" sz="1050" b="1" kern="1200" dirty="0" smtClean="0">
                <a:solidFill>
                  <a:srgbClr val="0033CC"/>
                </a:solidFill>
              </a:rPr>
              <a:t> </a:t>
            </a:r>
            <a:r>
              <a:rPr lang="en-US" sz="1050" b="1" kern="1200" dirty="0" smtClean="0"/>
              <a:t>Funding Grants:</a:t>
            </a:r>
            <a:r>
              <a:rPr lang="en-US" sz="1050" kern="1200" dirty="0" smtClean="0"/>
              <a:t>  </a:t>
            </a:r>
            <a:r>
              <a:rPr lang="en-US" sz="1050" kern="1200" dirty="0"/>
              <a:t>G.S. </a:t>
            </a:r>
            <a:r>
              <a:rPr lang="en-US" sz="1050" kern="1200" dirty="0" err="1" smtClean="0"/>
              <a:t>Boebinger</a:t>
            </a:r>
            <a:r>
              <a:rPr lang="en-US" sz="1050" kern="1200" dirty="0" smtClean="0"/>
              <a:t>, </a:t>
            </a:r>
            <a:r>
              <a:rPr lang="en-US" sz="1050" dirty="0"/>
              <a:t>A.V. Stier, </a:t>
            </a:r>
            <a:r>
              <a:rPr lang="en-US" sz="1050" dirty="0" smtClean="0"/>
              <a:t>S.A</a:t>
            </a:r>
            <a:r>
              <a:rPr lang="en-US" sz="1050" dirty="0"/>
              <a:t>. Crooker</a:t>
            </a:r>
            <a:r>
              <a:rPr lang="en-US" sz="1050" kern="1200" dirty="0" smtClean="0"/>
              <a:t> </a:t>
            </a:r>
            <a:r>
              <a:rPr lang="en-US" sz="1050" kern="1200" dirty="0"/>
              <a:t>(NSF DMR</a:t>
            </a:r>
            <a:r>
              <a:rPr lang="en-US" sz="1050" kern="1200" dirty="0" smtClean="0"/>
              <a:t>-1157490)</a:t>
            </a:r>
            <a:r>
              <a:rPr lang="en-US" sz="1050" kern="1200" dirty="0"/>
              <a:t>; </a:t>
            </a:r>
            <a:r>
              <a:rPr lang="en-US" sz="1050" dirty="0"/>
              <a:t>N.P. Wilson, </a:t>
            </a:r>
            <a:r>
              <a:rPr lang="en-US" sz="1050" dirty="0" err="1" smtClean="0"/>
              <a:t>X.Xu</a:t>
            </a:r>
            <a:r>
              <a:rPr lang="en-US" sz="1050" dirty="0" smtClean="0"/>
              <a:t> (DOE DE-SC0018171)</a:t>
            </a:r>
            <a:endParaRPr lang="en-US" sz="1050" b="1" kern="1200" dirty="0">
              <a:solidFill>
                <a:srgbClr val="0033CC"/>
              </a:solidFill>
            </a:endParaRPr>
          </a:p>
        </p:txBody>
      </p:sp>
      <p:sp>
        <p:nvSpPr>
          <p:cNvPr id="15" name="Line 42"/>
          <p:cNvSpPr>
            <a:spLocks noChangeShapeType="1"/>
          </p:cNvSpPr>
          <p:nvPr/>
        </p:nvSpPr>
        <p:spPr bwMode="auto">
          <a:xfrm>
            <a:off x="38100" y="1113300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7" name="Rectangle 49"/>
          <p:cNvSpPr>
            <a:spLocks noChangeArrowheads="1"/>
          </p:cNvSpPr>
          <p:nvPr/>
        </p:nvSpPr>
        <p:spPr bwMode="auto">
          <a:xfrm>
            <a:off x="4410077" y="1191087"/>
            <a:ext cx="4657724" cy="5065206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 rotWithShape="1">
          <a:blip r:embed="rId5"/>
          <a:srcRect t="52099"/>
          <a:stretch/>
        </p:blipFill>
        <p:spPr>
          <a:xfrm>
            <a:off x="4501799" y="2457549"/>
            <a:ext cx="4508313" cy="2511407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03" t="22474" r="5334" b="19382"/>
          <a:stretch/>
        </p:blipFill>
        <p:spPr>
          <a:xfrm>
            <a:off x="5693364" y="1299882"/>
            <a:ext cx="2033297" cy="1201271"/>
          </a:xfrm>
          <a:prstGeom prst="rect">
            <a:avLst/>
          </a:prstGeom>
        </p:spPr>
      </p:pic>
      <p:sp>
        <p:nvSpPr>
          <p:cNvPr id="23" name="TextBox 22"/>
          <p:cNvSpPr txBox="1"/>
          <p:nvPr/>
        </p:nvSpPr>
        <p:spPr>
          <a:xfrm>
            <a:off x="4444110" y="5110578"/>
            <a:ext cx="4566002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00" dirty="0" smtClean="0"/>
              <a:t>Circularly-polarized </a:t>
            </a:r>
            <a:r>
              <a:rPr lang="en-US" sz="1100" dirty="0"/>
              <a:t>optical spectra from 0-65T </a:t>
            </a:r>
            <a:r>
              <a:rPr lang="en-US" sz="1100" dirty="0" smtClean="0"/>
              <a:t>from </a:t>
            </a:r>
            <a:r>
              <a:rPr lang="en-US" sz="1100" dirty="0" smtClean="0"/>
              <a:t>monolayers of WSe</a:t>
            </a:r>
            <a:r>
              <a:rPr lang="en-US" sz="1100" baseline="-25000" dirty="0" smtClean="0"/>
              <a:t>2</a:t>
            </a:r>
            <a:r>
              <a:rPr lang="en-US" sz="1100" dirty="0" smtClean="0"/>
              <a:t>, showing resonances from t</a:t>
            </a:r>
            <a:r>
              <a:rPr lang="en-US" sz="1100" dirty="0" smtClean="0"/>
              <a:t>he </a:t>
            </a:r>
            <a:r>
              <a:rPr lang="en-US" sz="1100" i="1" dirty="0" smtClean="0"/>
              <a:t>1s</a:t>
            </a:r>
            <a:r>
              <a:rPr lang="en-US" sz="1100" dirty="0" smtClean="0"/>
              <a:t>, </a:t>
            </a:r>
            <a:r>
              <a:rPr lang="en-US" sz="1100" i="1" dirty="0" smtClean="0"/>
              <a:t>2s</a:t>
            </a:r>
            <a:r>
              <a:rPr lang="en-US" sz="1100" dirty="0" smtClean="0"/>
              <a:t>, </a:t>
            </a:r>
            <a:r>
              <a:rPr lang="en-US" sz="1100" i="1" dirty="0" smtClean="0"/>
              <a:t>3s</a:t>
            </a:r>
            <a:r>
              <a:rPr lang="en-US" sz="1100" dirty="0" smtClean="0"/>
              <a:t>, and </a:t>
            </a:r>
            <a:r>
              <a:rPr lang="en-US" sz="1100" i="1" dirty="0" smtClean="0"/>
              <a:t>4s</a:t>
            </a:r>
            <a:r>
              <a:rPr lang="en-US" sz="1100" dirty="0" smtClean="0"/>
              <a:t> Rydberg </a:t>
            </a:r>
            <a:r>
              <a:rPr lang="en-US" sz="1100" dirty="0" smtClean="0"/>
              <a:t>states of </a:t>
            </a:r>
            <a:r>
              <a:rPr lang="en-US" sz="1100" dirty="0" smtClean="0"/>
              <a:t>the neutral </a:t>
            </a:r>
            <a:r>
              <a:rPr lang="en-US" sz="1100" dirty="0" err="1" smtClean="0"/>
              <a:t>exciton</a:t>
            </a:r>
            <a:r>
              <a:rPr lang="en-US" sz="1100" dirty="0" smtClean="0"/>
              <a:t>. </a:t>
            </a:r>
            <a:r>
              <a:rPr lang="en-US" sz="1100" dirty="0" smtClean="0"/>
              <a:t>These states </a:t>
            </a:r>
            <a:r>
              <a:rPr lang="en-US" sz="1100" dirty="0" smtClean="0"/>
              <a:t>are direct analogs of the Rydberg states in hydrogen. T</a:t>
            </a:r>
            <a:r>
              <a:rPr lang="en-US" sz="1100" dirty="0" smtClean="0"/>
              <a:t>he </a:t>
            </a:r>
            <a:r>
              <a:rPr lang="en-US" sz="1100" dirty="0"/>
              <a:t>magnetic field dependences of the </a:t>
            </a:r>
            <a:r>
              <a:rPr lang="en-US" sz="1100" dirty="0" smtClean="0"/>
              <a:t>resonances reveal </a:t>
            </a:r>
            <a:r>
              <a:rPr lang="en-US" sz="1100" dirty="0" smtClean="0"/>
              <a:t>fundamental </a:t>
            </a:r>
            <a:r>
              <a:rPr lang="en-US" sz="1100" dirty="0" err="1" smtClean="0"/>
              <a:t>excitonic</a:t>
            </a:r>
            <a:r>
              <a:rPr lang="en-US" sz="1100" dirty="0" smtClean="0"/>
              <a:t> parameters of importance to future optoelectronic applications of this new ultra-thin semiconductor.</a:t>
            </a:r>
            <a:endParaRPr 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CDA8602EA2844990E3AC4B641739DA" ma:contentTypeVersion="1" ma:contentTypeDescription="Create a new document." ma:contentTypeScope="" ma:versionID="d0f62b7abb97624f0b932723b13cad42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ac93bb44624b61d7a3a70bc05672a6a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8313E77-F8D3-4D4F-A0D9-A72198A704A5}"/>
</file>

<file path=customXml/itemProps2.xml><?xml version="1.0" encoding="utf-8"?>
<ds:datastoreItem xmlns:ds="http://schemas.openxmlformats.org/officeDocument/2006/customXml" ds:itemID="{E0E89553-3539-4ABE-95DB-69D7E7911A11}"/>
</file>

<file path=customXml/itemProps3.xml><?xml version="1.0" encoding="utf-8"?>
<ds:datastoreItem xmlns:ds="http://schemas.openxmlformats.org/officeDocument/2006/customXml" ds:itemID="{5BD40013-122A-4A49-BF2B-1291CBC6CF14}"/>
</file>

<file path=docProps/app.xml><?xml version="1.0" encoding="utf-8"?>
<Properties xmlns="http://schemas.openxmlformats.org/officeDocument/2006/extended-properties" xmlns:vt="http://schemas.openxmlformats.org/officeDocument/2006/docPropsVTypes">
  <TotalTime>5933</TotalTime>
  <Words>788</Words>
  <Application>Microsoft Office PowerPoint</Application>
  <PresentationFormat>On-screen Show (4:3)</PresentationFormat>
  <Paragraphs>34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142</cp:revision>
  <cp:lastPrinted>2018-01-25T18:12:36Z</cp:lastPrinted>
  <dcterms:created xsi:type="dcterms:W3CDTF">2004-08-07T03:10:56Z</dcterms:created>
  <dcterms:modified xsi:type="dcterms:W3CDTF">2018-02-16T00:53:10Z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0x01010063CDA8602EA2844990E3AC4B641739DA</vt:lpwstr>
  </property>
</Properties>
</file>