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97279" autoAdjust="0"/>
  </p:normalViewPr>
  <p:slideViewPr>
    <p:cSldViewPr snapToGrid="0">
      <p:cViewPr varScale="1">
        <p:scale>
          <a:sx n="107" d="100"/>
          <a:sy n="107" d="100"/>
        </p:scale>
        <p:origin x="16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737090" y="3306877"/>
            <a:ext cx="3731725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</a:t>
            </a:r>
            <a:r>
              <a:rPr lang="en-US" sz="1100" dirty="0" smtClean="0"/>
              <a:t>iscussing </a:t>
            </a:r>
            <a:r>
              <a:rPr lang="en-US" sz="1100" dirty="0" smtClean="0"/>
              <a:t>the operation of the High B/T </a:t>
            </a:r>
            <a:r>
              <a:rPr lang="en-US" sz="1100" dirty="0" smtClean="0"/>
              <a:t>magnets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8680" y="1151550"/>
            <a:ext cx="467910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During November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2017,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 Director of Florida State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University (FSU)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Environmental Health &amp; Safety (EH&amp;S)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and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 MagLab Safety Director visited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MagLab’s High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B/T and AMRIS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Facilities located at the University of Florida (UF). They were joined by the UF Director of EH&amp;S. The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goal of the visit was to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continue and increase coordination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and collaboration between FSU and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UF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Safety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Teams.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6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During the visit they were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provided tours by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High B/T and AMRIS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facility representatives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. During the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tours,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teams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discussed a number of safety topics related to oxygen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deficiency, confined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spaces, fall hazards, and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inspection protocols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. Also discussed were opportunities to share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safety lessons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learned and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training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best practices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between the EH&amp;S teams from the two universities. </a:t>
            </a:r>
            <a:endParaRPr lang="en-US" sz="1200" dirty="0" smtClean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6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In January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2018,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two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members of the UF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Safety Team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visited the FSU MagLab Facility in Tallahassee. During the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visit,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they received a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tour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of the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MagLab’s FSU facilities.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In addition to the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tour,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 UF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team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received training on the methodology that the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MagLab/FSU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uses to assess oxygen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deficiency hazards.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They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also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reviewed the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MagLab’s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safety culture and Integrated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Safety Management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practices and procedures.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endParaRPr lang="en-US" sz="12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600" dirty="0" smtClean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All MagLab facilities, including the High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B/T and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AMRIS facilities at UF and the pulsed field facility at Los Alamos National Laboratory,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have representatives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on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MagLab’s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Safety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Committee. Scientists and staff from all MagLab facilities use “</a:t>
            </a:r>
            <a:r>
              <a:rPr lang="en-US" sz="1200" dirty="0" err="1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safemag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”,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MagLab’s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afety online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reporting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system, to bring any safety concern to the attention of the Safety Committee, including via an anonymous report, if desired.</a:t>
            </a:r>
            <a:endParaRPr lang="en-US" sz="12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10433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737089" y="1273802"/>
            <a:ext cx="4330711" cy="491645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18047" y="6427113"/>
            <a:ext cx="906980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Acknowledgments</a:t>
            </a:r>
            <a:r>
              <a:rPr lang="en-US" sz="1100" b="1" dirty="0" smtClean="0">
                <a:solidFill>
                  <a:srgbClr val="333399"/>
                </a:solidFill>
              </a:rPr>
              <a:t>:</a:t>
            </a:r>
            <a:r>
              <a:rPr lang="en-US" sz="1100" dirty="0">
                <a:solidFill>
                  <a:srgbClr val="333399"/>
                </a:solidFill>
              </a:rPr>
              <a:t> Neil Sullivan (High B/T), James Collins (AMRIS</a:t>
            </a:r>
            <a:r>
              <a:rPr lang="en-US" sz="1100" dirty="0" smtClean="0">
                <a:solidFill>
                  <a:srgbClr val="333399"/>
                </a:solidFill>
              </a:rPr>
              <a:t>), </a:t>
            </a:r>
            <a:r>
              <a:rPr lang="en-US" sz="1100" dirty="0">
                <a:solidFill>
                  <a:srgbClr val="333399"/>
                </a:solidFill>
              </a:rPr>
              <a:t>Laymon </a:t>
            </a:r>
            <a:r>
              <a:rPr lang="en-US" sz="1100" dirty="0" smtClean="0">
                <a:solidFill>
                  <a:srgbClr val="333399"/>
                </a:solidFill>
              </a:rPr>
              <a:t>Gray (Safety Director MagLab), Tom Jacobson (Director FSU EH&amp;S), Bill </a:t>
            </a:r>
            <a:r>
              <a:rPr lang="en-US" sz="1100" dirty="0" err="1" smtClean="0">
                <a:solidFill>
                  <a:srgbClr val="333399"/>
                </a:solidFill>
              </a:rPr>
              <a:t>Perperzio</a:t>
            </a:r>
            <a:r>
              <a:rPr lang="en-US" sz="1100" dirty="0" smtClean="0">
                <a:solidFill>
                  <a:srgbClr val="333399"/>
                </a:solidFill>
              </a:rPr>
              <a:t> (Director UF EH&amp;S)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638866" y="117150"/>
            <a:ext cx="803100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 smtClean="0"/>
              <a:t>FSU and UF Safety Teams Host Site Visits </a:t>
            </a:r>
            <a:endParaRPr lang="en-US" sz="1600" b="1" kern="1200" dirty="0" smtClean="0"/>
          </a:p>
          <a:p>
            <a:pPr algn="ctr">
              <a:spcBef>
                <a:spcPts val="0"/>
              </a:spcBef>
            </a:pPr>
            <a:endParaRPr lang="en-US" sz="600" dirty="0" smtClean="0"/>
          </a:p>
          <a:p>
            <a:pPr algn="ctr">
              <a:spcBef>
                <a:spcPts val="600"/>
              </a:spcBef>
            </a:pPr>
            <a:r>
              <a:rPr lang="en-US" sz="1100" b="1" dirty="0">
                <a:solidFill>
                  <a:srgbClr val="0033CC"/>
                </a:solidFill>
              </a:rPr>
              <a:t>Safety Department, National High Magnetic Field Laboratory, Florida State University</a:t>
            </a:r>
          </a:p>
          <a:p>
            <a:pPr algn="ctr">
              <a:spcBef>
                <a:spcPts val="600"/>
              </a:spcBef>
            </a:pPr>
            <a:r>
              <a:rPr lang="en-US" sz="1100" b="1" dirty="0"/>
              <a:t>Funding Grants:</a:t>
            </a:r>
            <a:r>
              <a:rPr lang="en-US" sz="1100" dirty="0"/>
              <a:t>  G.S. Boebinger (NSF DMR-1157490</a:t>
            </a:r>
            <a:r>
              <a:rPr lang="en-US" sz="1100" dirty="0" smtClean="0"/>
              <a:t>)</a:t>
            </a:r>
            <a:endParaRPr lang="en-US" sz="1100" b="1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4" t="17530" r="222" b="2666"/>
          <a:stretch/>
        </p:blipFill>
        <p:spPr>
          <a:xfrm>
            <a:off x="4805080" y="1350166"/>
            <a:ext cx="4221323" cy="19822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" t="16130" r="5717"/>
          <a:stretch/>
        </p:blipFill>
        <p:spPr>
          <a:xfrm>
            <a:off x="4831976" y="3574911"/>
            <a:ext cx="4186517" cy="214323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751295" y="5745739"/>
            <a:ext cx="4302004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Example of a High B/T m</a:t>
            </a:r>
            <a:r>
              <a:rPr lang="en-US" sz="1100" dirty="0" smtClean="0"/>
              <a:t>agnet </a:t>
            </a:r>
            <a:r>
              <a:rPr lang="en-US" sz="1100" dirty="0" smtClean="0"/>
              <a:t>pit </a:t>
            </a:r>
            <a:r>
              <a:rPr lang="en-US" sz="1100" dirty="0" smtClean="0"/>
              <a:t>for which the mitigation of </a:t>
            </a:r>
            <a:r>
              <a:rPr lang="en-US" sz="1100" dirty="0" smtClean="0"/>
              <a:t>oxygen deficiency and fall </a:t>
            </a:r>
            <a:r>
              <a:rPr lang="en-US" sz="1100" dirty="0" smtClean="0"/>
              <a:t>hazards were reviewed </a:t>
            </a:r>
            <a:r>
              <a:rPr lang="en-US" sz="1100" dirty="0" smtClean="0"/>
              <a:t>during the tour.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CF0B97-9BDD-4BE3-9B6F-DF229F515AB4}"/>
</file>

<file path=customXml/itemProps2.xml><?xml version="1.0" encoding="utf-8"?>
<ds:datastoreItem xmlns:ds="http://schemas.openxmlformats.org/officeDocument/2006/customXml" ds:itemID="{2594C32D-37E1-4BA7-B7AB-8EEEBA1878DD}"/>
</file>

<file path=customXml/itemProps3.xml><?xml version="1.0" encoding="utf-8"?>
<ds:datastoreItem xmlns:ds="http://schemas.openxmlformats.org/officeDocument/2006/customXml" ds:itemID="{35E3F31C-8F56-4DB4-B2C5-841AB982845F}"/>
</file>

<file path=docProps/app.xml><?xml version="1.0" encoding="utf-8"?>
<Properties xmlns="http://schemas.openxmlformats.org/officeDocument/2006/extended-properties" xmlns:vt="http://schemas.openxmlformats.org/officeDocument/2006/docPropsVTypes">
  <TotalTime>4871</TotalTime>
  <Words>377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127</cp:revision>
  <cp:lastPrinted>2007-07-13T05:35:51Z</cp:lastPrinted>
  <dcterms:created xsi:type="dcterms:W3CDTF">2004-08-07T03:10:56Z</dcterms:created>
  <dcterms:modified xsi:type="dcterms:W3CDTF">2018-02-16T02:12:44Z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