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33CC"/>
    <a:srgbClr val="008080"/>
    <a:srgbClr val="006600"/>
    <a:srgbClr val="000066"/>
    <a:srgbClr val="FFFF00"/>
    <a:srgbClr val="0066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2" autoAdjust="0"/>
    <p:restoredTop sz="97279" autoAdjust="0"/>
  </p:normalViewPr>
  <p:slideViewPr>
    <p:cSldViewPr snapToGrid="0">
      <p:cViewPr varScale="1">
        <p:scale>
          <a:sx n="107" d="100"/>
          <a:sy n="107" d="100"/>
        </p:scale>
        <p:origin x="163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-198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2FB8F7-A4EF-491B-8766-3F9B2991C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31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9D219D-06B3-467B-AA93-169E2354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68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A275-2248-4703-A6BD-2B2C7E466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B457-3824-4C81-AF28-F5618F2A6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2C00-8830-40B8-83C7-509852F49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6750-D5FA-4671-B5BA-E95E7F677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780E7-AE4B-4A74-913C-69559A8F9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93F4C-B641-44D5-88A7-D685C8539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37C37-A518-4341-96B5-795628DF9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4430-B1CB-4CC6-9592-621DF5AC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FAB3-0539-4C14-B23B-7AC1C498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7CBC-4F8F-4D89-AE90-5DB130C8D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606A-5DAB-4153-87A7-04FF91615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28583B-E7C8-46C8-B594-1E9554A88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4737090" y="3306877"/>
            <a:ext cx="3731725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D</a:t>
            </a:r>
            <a:r>
              <a:rPr lang="en-US" sz="1100" dirty="0" smtClean="0"/>
              <a:t>iscussing </a:t>
            </a:r>
            <a:r>
              <a:rPr lang="en-US" sz="1100" dirty="0" smtClean="0"/>
              <a:t>the operation of the High B/T </a:t>
            </a:r>
            <a:r>
              <a:rPr lang="en-US" sz="1100" dirty="0" smtClean="0"/>
              <a:t>magnets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8680" y="1151550"/>
            <a:ext cx="4679102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During November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2017,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the Director of Florida State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University (FSU)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Environmental Health &amp; Safety (EH&amp;S) </a:t>
            </a:r>
            <a:r>
              <a:rPr lang="en-US" sz="12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and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the MagLab Safety Director visited </a:t>
            </a:r>
            <a:r>
              <a:rPr lang="en-US" sz="12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the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MagLab’s High </a:t>
            </a:r>
            <a:r>
              <a:rPr lang="en-US" sz="12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B/T and AMRIS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Facilities located at the University of Florida (UF). They were joined by the UF Director of EH&amp;S. The </a:t>
            </a:r>
            <a:r>
              <a:rPr lang="en-US" sz="12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goal of the visit was to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continue and increase coordination </a:t>
            </a:r>
            <a:r>
              <a:rPr lang="en-US" sz="12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and collaboration between FSU and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UF </a:t>
            </a:r>
            <a:r>
              <a:rPr lang="en-US" sz="12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Safety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Teams.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US" sz="600" dirty="0">
              <a:solidFill>
                <a:srgbClr val="000000"/>
              </a:solidFill>
              <a:latin typeface="+mn-lt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During the visit they were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provided tours by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High B/T and AMRIS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facility representatives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. During the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tours,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the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teams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discussed a number of safety topics related to oxygen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deficiency, confined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spaces, fall hazards, and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inspection protocols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. Also discussed were opportunities to share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safety lessons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learned and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training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best practices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between the EH&amp;S teams from the two universities. </a:t>
            </a:r>
            <a:endParaRPr lang="en-US" sz="1200" dirty="0" smtClean="0">
              <a:solidFill>
                <a:srgbClr val="000000"/>
              </a:solidFill>
              <a:latin typeface="+mn-lt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US" sz="600" dirty="0">
              <a:solidFill>
                <a:srgbClr val="000000"/>
              </a:solidFill>
              <a:latin typeface="+mn-lt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In January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2018,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two </a:t>
            </a:r>
            <a:r>
              <a:rPr lang="en-US" sz="12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members of the UF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Safety Team </a:t>
            </a:r>
            <a:r>
              <a:rPr lang="en-US" sz="12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visited the FSU MagLab Facility in Tallahassee. During the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visit, </a:t>
            </a:r>
            <a:r>
              <a:rPr lang="en-US" sz="12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they received a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tour </a:t>
            </a:r>
            <a:r>
              <a:rPr lang="en-US" sz="12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of the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MagLab’s FSU facilities.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In addition to the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tour,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the UF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team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received training on the methodology that the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MagLab/FSU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uses to assess oxygen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deficiency hazards.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They </a:t>
            </a:r>
            <a:r>
              <a:rPr lang="en-US" sz="12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also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reviewed the </a:t>
            </a:r>
            <a:r>
              <a:rPr lang="en-US" sz="12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MagLab’s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safety culture and Integrated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Safety Management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practices and procedures.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 </a:t>
            </a:r>
            <a:endParaRPr lang="en-US" sz="1200" dirty="0">
              <a:solidFill>
                <a:srgbClr val="000000"/>
              </a:solidFill>
              <a:latin typeface="+mn-lt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US" sz="600" dirty="0" smtClean="0">
              <a:solidFill>
                <a:srgbClr val="000000"/>
              </a:solidFill>
              <a:latin typeface="+mn-lt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All MagLab facilities, including the High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B/T and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AMRIS facilities at UF and the pulsed field facility at Los Alamos National Laboratory,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have representatives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on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the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MagLab’s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Safety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Committee. Scientists and staff from all MagLab facilities use “</a:t>
            </a:r>
            <a:r>
              <a:rPr lang="en-US" sz="1200" dirty="0" err="1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safemag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”,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the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MagLab’s </a:t>
            </a:r>
            <a:r>
              <a:rPr lang="en-US" sz="12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s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afety online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reporting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system, to bring any safety concern to the attention of the Safety Committee, including via an anonymous report, if desired.</a:t>
            </a:r>
            <a:endParaRPr lang="en-US" sz="1200" dirty="0"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38100" y="1104335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" name="Rectangle 49"/>
          <p:cNvSpPr>
            <a:spLocks noChangeArrowheads="1"/>
          </p:cNvSpPr>
          <p:nvPr/>
        </p:nvSpPr>
        <p:spPr bwMode="auto">
          <a:xfrm>
            <a:off x="4737089" y="1273802"/>
            <a:ext cx="4330711" cy="4916458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18047" y="6427113"/>
            <a:ext cx="906980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333399"/>
                </a:solidFill>
              </a:rPr>
              <a:t>Acknowledgments</a:t>
            </a:r>
            <a:r>
              <a:rPr lang="en-US" sz="1100" b="1" dirty="0" smtClean="0">
                <a:solidFill>
                  <a:srgbClr val="333399"/>
                </a:solidFill>
              </a:rPr>
              <a:t>:</a:t>
            </a:r>
            <a:r>
              <a:rPr lang="en-US" sz="1100" dirty="0">
                <a:solidFill>
                  <a:srgbClr val="333399"/>
                </a:solidFill>
              </a:rPr>
              <a:t> Neil Sullivan (High B/T), James Collins (AMRIS</a:t>
            </a:r>
            <a:r>
              <a:rPr lang="en-US" sz="1100" dirty="0" smtClean="0">
                <a:solidFill>
                  <a:srgbClr val="333399"/>
                </a:solidFill>
              </a:rPr>
              <a:t>), </a:t>
            </a:r>
            <a:r>
              <a:rPr lang="en-US" sz="1100" dirty="0">
                <a:solidFill>
                  <a:srgbClr val="333399"/>
                </a:solidFill>
              </a:rPr>
              <a:t>Laymon </a:t>
            </a:r>
            <a:r>
              <a:rPr lang="en-US" sz="1100" dirty="0" smtClean="0">
                <a:solidFill>
                  <a:srgbClr val="333399"/>
                </a:solidFill>
              </a:rPr>
              <a:t>Gray (Safety Director MagLab), Tom Jacobson (Director FSU EH&amp;S), Bill </a:t>
            </a:r>
            <a:r>
              <a:rPr lang="en-US" sz="1100" dirty="0" err="1" smtClean="0">
                <a:solidFill>
                  <a:srgbClr val="333399"/>
                </a:solidFill>
              </a:rPr>
              <a:t>Perperzio</a:t>
            </a:r>
            <a:r>
              <a:rPr lang="en-US" sz="1100" dirty="0" smtClean="0">
                <a:solidFill>
                  <a:srgbClr val="333399"/>
                </a:solidFill>
              </a:rPr>
              <a:t> (Director UF EH&amp;S)</a:t>
            </a:r>
            <a:endParaRPr lang="en-US" sz="1200" dirty="0">
              <a:solidFill>
                <a:srgbClr val="333399"/>
              </a:solidFill>
            </a:endParaRPr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26812" y="0"/>
            <a:ext cx="1017188" cy="1023315"/>
          </a:xfrm>
          <a:prstGeom prst="rect">
            <a:avLst/>
          </a:prstGeom>
        </p:spPr>
      </p:pic>
      <p:sp>
        <p:nvSpPr>
          <p:cNvPr id="13" name="Text Box 62"/>
          <p:cNvSpPr txBox="1">
            <a:spLocks noChangeArrowheads="1"/>
          </p:cNvSpPr>
          <p:nvPr/>
        </p:nvSpPr>
        <p:spPr bwMode="auto">
          <a:xfrm>
            <a:off x="638866" y="117150"/>
            <a:ext cx="803100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dirty="0" smtClean="0"/>
              <a:t>FSU and UF Safety Teams Host Site Visits </a:t>
            </a:r>
            <a:endParaRPr lang="en-US" sz="1600" b="1" kern="1200" dirty="0" smtClean="0"/>
          </a:p>
          <a:p>
            <a:pPr algn="ctr">
              <a:spcBef>
                <a:spcPts val="0"/>
              </a:spcBef>
            </a:pPr>
            <a:endParaRPr lang="en-US" sz="600" dirty="0" smtClean="0"/>
          </a:p>
          <a:p>
            <a:pPr algn="ctr">
              <a:spcBef>
                <a:spcPts val="600"/>
              </a:spcBef>
            </a:pPr>
            <a:r>
              <a:rPr lang="en-US" sz="1100" b="1" dirty="0">
                <a:solidFill>
                  <a:srgbClr val="0033CC"/>
                </a:solidFill>
              </a:rPr>
              <a:t>Safety Department, National High Magnetic Field Laboratory, Florida State University</a:t>
            </a:r>
          </a:p>
          <a:p>
            <a:pPr algn="ctr">
              <a:spcBef>
                <a:spcPts val="600"/>
              </a:spcBef>
            </a:pPr>
            <a:r>
              <a:rPr lang="en-US" sz="1100" b="1" dirty="0"/>
              <a:t>Funding Grants:</a:t>
            </a:r>
            <a:r>
              <a:rPr lang="en-US" sz="1100" dirty="0"/>
              <a:t>  G.S. Boebinger (NSF DMR-1157490</a:t>
            </a:r>
            <a:r>
              <a:rPr lang="en-US" sz="1100" dirty="0" smtClean="0"/>
              <a:t>)</a:t>
            </a:r>
            <a:endParaRPr lang="en-US" sz="1100" b="1" dirty="0">
              <a:solidFill>
                <a:srgbClr val="0033CC"/>
              </a:solidFill>
            </a:endParaRPr>
          </a:p>
        </p:txBody>
      </p:sp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54" t="17530" r="222" b="2666"/>
          <a:stretch/>
        </p:blipFill>
        <p:spPr>
          <a:xfrm>
            <a:off x="4805080" y="1350166"/>
            <a:ext cx="4221323" cy="19822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4" t="16130" r="5717"/>
          <a:stretch/>
        </p:blipFill>
        <p:spPr>
          <a:xfrm>
            <a:off x="4831976" y="3574911"/>
            <a:ext cx="4186517" cy="214323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751295" y="5745739"/>
            <a:ext cx="4302004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Example of a High B/T m</a:t>
            </a:r>
            <a:r>
              <a:rPr lang="en-US" sz="1100" dirty="0" smtClean="0"/>
              <a:t>agnet </a:t>
            </a:r>
            <a:r>
              <a:rPr lang="en-US" sz="1100" dirty="0" smtClean="0"/>
              <a:t>pit </a:t>
            </a:r>
            <a:r>
              <a:rPr lang="en-US" sz="1100" dirty="0" smtClean="0"/>
              <a:t>for which the mitigation of </a:t>
            </a:r>
            <a:r>
              <a:rPr lang="en-US" sz="1100" dirty="0" smtClean="0"/>
              <a:t>oxygen deficiency and fall </a:t>
            </a:r>
            <a:r>
              <a:rPr lang="en-US" sz="1100" dirty="0" smtClean="0"/>
              <a:t>hazards were reviewed </a:t>
            </a:r>
            <a:r>
              <a:rPr lang="en-US" sz="1100" dirty="0" smtClean="0"/>
              <a:t>during the tour.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34584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CDA8602EA2844990E3AC4B641739DA" ma:contentTypeVersion="1" ma:contentTypeDescription="Create a new document." ma:contentTypeScope="" ma:versionID="d0f62b7abb97624f0b932723b13cad42">
  <xsd:schema xmlns:xsd="http://www.w3.org/2001/XMLSchema" xmlns:xs="http://www.w3.org/2001/XMLSchema" xmlns:p="http://schemas.microsoft.com/office/2006/metadata/properties" xmlns:ns2="2ba5d019-e4dc-4c77-b441-444c3562fe17" targetNamespace="http://schemas.microsoft.com/office/2006/metadata/properties" ma:root="true" ma:fieldsID="ac93bb44624b61d7a3a70bc05672a6a7" ns2:_="">
    <xsd:import namespace="2ba5d019-e4dc-4c77-b441-444c3562fe1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5d019-e4dc-4c77-b441-444c3562fe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1CF0B97-9BDD-4BE3-9B6F-DF229F515AB4}"/>
</file>

<file path=customXml/itemProps2.xml><?xml version="1.0" encoding="utf-8"?>
<ds:datastoreItem xmlns:ds="http://schemas.openxmlformats.org/officeDocument/2006/customXml" ds:itemID="{2594C32D-37E1-4BA7-B7AB-8EEEBA1878DD}"/>
</file>

<file path=customXml/itemProps3.xml><?xml version="1.0" encoding="utf-8"?>
<ds:datastoreItem xmlns:ds="http://schemas.openxmlformats.org/officeDocument/2006/customXml" ds:itemID="{35E3F31C-8F56-4DB4-B2C5-841AB982845F}"/>
</file>

<file path=docProps/app.xml><?xml version="1.0" encoding="utf-8"?>
<Properties xmlns="http://schemas.openxmlformats.org/officeDocument/2006/extended-properties" xmlns:vt="http://schemas.openxmlformats.org/officeDocument/2006/docPropsVTypes">
  <TotalTime>4871</TotalTime>
  <Words>377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Li</dc:creator>
  <cp:lastModifiedBy>Gregory Boebinger</cp:lastModifiedBy>
  <cp:revision>127</cp:revision>
  <cp:lastPrinted>2007-07-13T05:35:51Z</cp:lastPrinted>
  <dcterms:created xsi:type="dcterms:W3CDTF">2004-08-07T03:10:56Z</dcterms:created>
  <dcterms:modified xsi:type="dcterms:W3CDTF">2018-02-16T02:12:44Z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0x01010063CDA8602EA2844990E3AC4B641739DA</vt:lpwstr>
  </property>
</Properties>
</file>