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0" r:id="rId2"/>
    <p:sldId id="261"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3399"/>
    <a:srgbClr val="0033CC"/>
    <a:srgbClr val="00808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5324" autoAdjust="0"/>
  </p:normalViewPr>
  <p:slideViewPr>
    <p:cSldViewPr snapToGrid="0">
      <p:cViewPr varScale="1">
        <p:scale>
          <a:sx n="133" d="100"/>
          <a:sy n="133" d="100"/>
        </p:scale>
        <p:origin x="8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smtClean="0">
                <a:solidFill>
                  <a:schemeClr val="tx1"/>
                </a:solidFill>
                <a:effectLst/>
                <a:latin typeface="Arial" charset="0"/>
                <a:ea typeface="+mn-ea"/>
                <a:cs typeface="+mn-cs"/>
              </a:rPr>
              <a:t>1. What is the finding?</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Here to be included a short description in layman language of the finding</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2. Why this finding is important?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short description of why the finding is important for scientific community, technology, society,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3. Why NHMFL?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extLst>
      <p:ext uri="{BB962C8B-B14F-4D97-AF65-F5344CB8AC3E}">
        <p14:creationId xmlns:p14="http://schemas.microsoft.com/office/powerpoint/2010/main" val="2575495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smtClean="0">
                <a:solidFill>
                  <a:schemeClr val="tx1"/>
                </a:solidFill>
                <a:effectLst/>
                <a:latin typeface="Arial" charset="0"/>
                <a:ea typeface="+mn-ea"/>
                <a:cs typeface="+mn-cs"/>
              </a:rPr>
              <a:t>1. What is the finding?</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Here to be included a short description in layman language of the finding</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2. Why this finding is important?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short description of why the finding is important for scientific community, technology, society,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3. Why NHMFL?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extLst>
      <p:ext uri="{BB962C8B-B14F-4D97-AF65-F5344CB8AC3E}">
        <p14:creationId xmlns:p14="http://schemas.microsoft.com/office/powerpoint/2010/main" val="752061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1489" y="1122308"/>
            <a:ext cx="4823803" cy="5416868"/>
          </a:xfrm>
          <a:prstGeom prst="rect">
            <a:avLst/>
          </a:prstGeom>
          <a:noFill/>
          <a:ln w="9525">
            <a:noFill/>
            <a:miter lim="800000"/>
            <a:headEnd/>
            <a:tailEnd/>
          </a:ln>
        </p:spPr>
        <p:txBody>
          <a:bodyPr wrap="square">
            <a:spAutoFit/>
          </a:bodyPr>
          <a:lstStyle/>
          <a:p>
            <a:pPr algn="just">
              <a:spcAft>
                <a:spcPts val="600"/>
              </a:spcAft>
            </a:pPr>
            <a:r>
              <a:rPr lang="en-US" sz="1200" dirty="0">
                <a:latin typeface="Arial" charset="0"/>
              </a:rPr>
              <a:t>I</a:t>
            </a:r>
            <a:r>
              <a:rPr lang="en-US" sz="1200" dirty="0" smtClean="0">
                <a:latin typeface="Arial" charset="0"/>
              </a:rPr>
              <a:t>nsulation </a:t>
            </a:r>
            <a:r>
              <a:rPr lang="en-US" sz="1200" dirty="0">
                <a:latin typeface="Arial" charset="0"/>
              </a:rPr>
              <a:t>technology is </a:t>
            </a:r>
            <a:r>
              <a:rPr lang="en-US" sz="1200" dirty="0" smtClean="0">
                <a:latin typeface="Arial" charset="0"/>
              </a:rPr>
              <a:t>critically important to magnet development. Insulation must be both electrically and mechanically reliable, but it must also be </a:t>
            </a:r>
            <a:r>
              <a:rPr lang="en-US" sz="1200" i="1" dirty="0" smtClean="0">
                <a:latin typeface="Arial" charset="0"/>
              </a:rPr>
              <a:t>as thin as possible </a:t>
            </a:r>
            <a:r>
              <a:rPr lang="en-US" sz="1200" dirty="0" smtClean="0">
                <a:latin typeface="Arial" charset="0"/>
              </a:rPr>
              <a:t>to not waste valuable space better filled with current-carrying conductor. </a:t>
            </a:r>
            <a:r>
              <a:rPr lang="en-US" sz="1200" dirty="0" smtClean="0"/>
              <a:t>Each new high-temperature superconductor poses many magnet-design challenges, including developing an optimized insulation. </a:t>
            </a:r>
            <a:r>
              <a:rPr lang="en-US" sz="1200" i="1" u="sng" dirty="0" smtClean="0"/>
              <a:t>The MagLab has developed </a:t>
            </a:r>
            <a:r>
              <a:rPr lang="en-US" sz="1200" i="1" u="sng" dirty="0" smtClean="0"/>
              <a:t>a TiO</a:t>
            </a:r>
            <a:r>
              <a:rPr lang="en-US" sz="1200" i="1" u="sng" baseline="-25000" dirty="0" smtClean="0"/>
              <a:t>2</a:t>
            </a:r>
            <a:r>
              <a:rPr lang="en-US" sz="1200" i="1" u="sng" dirty="0"/>
              <a:t>-</a:t>
            </a:r>
            <a:r>
              <a:rPr lang="en-US" sz="1200" i="1" u="sng" dirty="0" smtClean="0"/>
              <a:t>based ceramic coating that has proven over several years to be an effective electrical </a:t>
            </a:r>
            <a:r>
              <a:rPr lang="en-US" sz="1200" i="1" u="sng" dirty="0"/>
              <a:t>insulation in superconducting magnets </a:t>
            </a:r>
            <a:r>
              <a:rPr lang="en-US" sz="1200" i="1" u="sng" dirty="0" smtClean="0"/>
              <a:t>made of Bi</a:t>
            </a:r>
            <a:r>
              <a:rPr lang="en-US" sz="1200" i="1" u="sng" baseline="-25000" dirty="0" smtClean="0"/>
              <a:t>2</a:t>
            </a:r>
            <a:r>
              <a:rPr lang="en-US" sz="1200" i="1" u="sng" dirty="0" smtClean="0"/>
              <a:t>Sr</a:t>
            </a:r>
            <a:r>
              <a:rPr lang="en-US" sz="1200" i="1" u="sng" baseline="-25000" dirty="0" smtClean="0"/>
              <a:t>2</a:t>
            </a:r>
            <a:r>
              <a:rPr lang="en-US" sz="1200" i="1" u="sng" dirty="0" smtClean="0"/>
              <a:t>CaCu</a:t>
            </a:r>
            <a:r>
              <a:rPr lang="en-US" sz="1200" i="1" u="sng" baseline="-25000" dirty="0" smtClean="0"/>
              <a:t>2</a:t>
            </a:r>
            <a:r>
              <a:rPr lang="en-US" sz="1200" i="1" u="sng" dirty="0" smtClean="0"/>
              <a:t>O</a:t>
            </a:r>
            <a:r>
              <a:rPr lang="en-US" sz="1200" i="1" u="sng" baseline="-25000" dirty="0" smtClean="0"/>
              <a:t>8</a:t>
            </a:r>
            <a:r>
              <a:rPr lang="en-US" sz="1200" i="1" u="sng" baseline="-25000" dirty="0"/>
              <a:t>−x </a:t>
            </a:r>
            <a:r>
              <a:rPr lang="en-US" sz="1200" i="1" u="sng" dirty="0"/>
              <a:t>(Bi-2212) </a:t>
            </a:r>
            <a:r>
              <a:rPr lang="en-US" sz="1200" i="1" u="sng" dirty="0" smtClean="0"/>
              <a:t>superconducting round wire. </a:t>
            </a:r>
            <a:endParaRPr lang="en-US" sz="1200" i="1" u="sng" dirty="0"/>
          </a:p>
          <a:p>
            <a:pPr algn="just">
              <a:spcAft>
                <a:spcPts val="600"/>
              </a:spcAft>
            </a:pPr>
            <a:r>
              <a:rPr lang="en-US" sz="1200" dirty="0" smtClean="0"/>
              <a:t>The coating </a:t>
            </a:r>
            <a:r>
              <a:rPr lang="en-US" sz="1200" dirty="0"/>
              <a:t>has a base </a:t>
            </a:r>
            <a:r>
              <a:rPr lang="en-US" sz="1200" dirty="0" smtClean="0"/>
              <a:t>layer comprised </a:t>
            </a:r>
            <a:r>
              <a:rPr lang="en-US" sz="1200" dirty="0"/>
              <a:t>of TiO</a:t>
            </a:r>
            <a:r>
              <a:rPr lang="en-US" sz="1200" baseline="-25000" dirty="0"/>
              <a:t>2</a:t>
            </a:r>
            <a:r>
              <a:rPr lang="en-US" sz="1200" dirty="0"/>
              <a:t>, polyvinyl </a:t>
            </a:r>
            <a:r>
              <a:rPr lang="en-US" sz="1200" dirty="0" err="1"/>
              <a:t>butyral</a:t>
            </a:r>
            <a:r>
              <a:rPr lang="en-US" sz="1200" dirty="0"/>
              <a:t> (PVB) </a:t>
            </a:r>
            <a:r>
              <a:rPr lang="en-US" sz="1200" dirty="0" smtClean="0"/>
              <a:t>with </a:t>
            </a:r>
            <a:r>
              <a:rPr lang="en-US" sz="1200" dirty="0"/>
              <a:t>a small amount of </a:t>
            </a:r>
            <a:r>
              <a:rPr lang="en-US" sz="1200" dirty="0" err="1"/>
              <a:t>polysilicate</a:t>
            </a:r>
            <a:r>
              <a:rPr lang="en-US" sz="1200" dirty="0"/>
              <a:t> and a top </a:t>
            </a:r>
            <a:r>
              <a:rPr lang="en-US" sz="1200" dirty="0" smtClean="0"/>
              <a:t>layer made </a:t>
            </a:r>
            <a:r>
              <a:rPr lang="en-US" sz="1200" dirty="0"/>
              <a:t>of </a:t>
            </a:r>
            <a:r>
              <a:rPr lang="en-US" sz="1200" dirty="0" err="1"/>
              <a:t>polyacrylic</a:t>
            </a:r>
            <a:r>
              <a:rPr lang="en-US" sz="1200" dirty="0"/>
              <a:t>. The coating </a:t>
            </a:r>
            <a:r>
              <a:rPr lang="en-US" sz="1200" dirty="0" smtClean="0"/>
              <a:t>is </a:t>
            </a:r>
            <a:r>
              <a:rPr lang="en-US" sz="1200" dirty="0"/>
              <a:t>applied on the conductor using a continuous </a:t>
            </a:r>
            <a:r>
              <a:rPr lang="en-US" sz="1200" dirty="0" smtClean="0"/>
              <a:t>reel-to-reel dip </a:t>
            </a:r>
            <a:r>
              <a:rPr lang="en-US" sz="1200" dirty="0"/>
              <a:t>coating </a:t>
            </a:r>
            <a:r>
              <a:rPr lang="en-US" sz="1200" dirty="0" smtClean="0"/>
              <a:t>process. Arrows in Fig (a) show the path of the wire through the heaters (dashed lines) and twice into the dip vat (not shown, denoted by green arrows at bottom). The insulation shows very </a:t>
            </a:r>
            <a:r>
              <a:rPr lang="en-US" sz="1200" dirty="0"/>
              <a:t>good adherence and flexibility </a:t>
            </a:r>
            <a:r>
              <a:rPr lang="en-US" sz="1200" dirty="0" smtClean="0"/>
              <a:t>suitable </a:t>
            </a:r>
            <a:r>
              <a:rPr lang="en-US" sz="1200" dirty="0"/>
              <a:t>for </a:t>
            </a:r>
            <a:r>
              <a:rPr lang="en-US" sz="1200" dirty="0" smtClean="0"/>
              <a:t>magnet coil winding (Fig b). Small </a:t>
            </a:r>
            <a:r>
              <a:rPr lang="en-US" sz="1200" dirty="0"/>
              <a:t>test coils were built with the coated Bi-2212 </a:t>
            </a:r>
            <a:r>
              <a:rPr lang="en-US" sz="1200" dirty="0" smtClean="0"/>
              <a:t>round-wires (Fig c) and </a:t>
            </a:r>
            <a:r>
              <a:rPr lang="en-US" sz="1200" dirty="0" smtClean="0"/>
              <a:t>were heat </a:t>
            </a:r>
            <a:r>
              <a:rPr lang="en-US" sz="1200" dirty="0"/>
              <a:t>treated at 100 </a:t>
            </a:r>
            <a:r>
              <a:rPr lang="en-US" sz="1200" dirty="0" err="1"/>
              <a:t>atm</a:t>
            </a:r>
            <a:r>
              <a:rPr lang="en-US" sz="1200" dirty="0"/>
              <a:t> </a:t>
            </a:r>
            <a:r>
              <a:rPr lang="en-US" sz="1200" dirty="0" smtClean="0"/>
              <a:t>pressure. </a:t>
            </a:r>
            <a:r>
              <a:rPr lang="en-US" sz="1200" dirty="0"/>
              <a:t>During </a:t>
            </a:r>
            <a:r>
              <a:rPr lang="en-US" sz="1200" dirty="0" smtClean="0"/>
              <a:t>a 900C </a:t>
            </a:r>
            <a:r>
              <a:rPr lang="en-US" sz="1200" dirty="0"/>
              <a:t>heat treatment, the PVB and </a:t>
            </a:r>
            <a:r>
              <a:rPr lang="en-US" sz="1200" dirty="0" err="1"/>
              <a:t>polyacrylic</a:t>
            </a:r>
            <a:r>
              <a:rPr lang="en-US" sz="1200" dirty="0"/>
              <a:t> </a:t>
            </a:r>
            <a:r>
              <a:rPr lang="en-US" sz="1200" dirty="0" smtClean="0"/>
              <a:t>are evaporated and </a:t>
            </a:r>
            <a:r>
              <a:rPr lang="en-US" sz="1200" dirty="0"/>
              <a:t>the </a:t>
            </a:r>
            <a:r>
              <a:rPr lang="en-US" sz="1200" dirty="0" err="1"/>
              <a:t>polysilicate</a:t>
            </a:r>
            <a:r>
              <a:rPr lang="en-US" sz="1200" dirty="0"/>
              <a:t> </a:t>
            </a:r>
            <a:r>
              <a:rPr lang="en-US" sz="1200" dirty="0" smtClean="0"/>
              <a:t>decomposes </a:t>
            </a:r>
            <a:r>
              <a:rPr lang="en-US" sz="1200" dirty="0"/>
              <a:t>to SiO</a:t>
            </a:r>
            <a:r>
              <a:rPr lang="en-US" sz="1200" baseline="-25000" dirty="0"/>
              <a:t>2</a:t>
            </a:r>
            <a:r>
              <a:rPr lang="en-US" sz="1200" dirty="0"/>
              <a:t> that </a:t>
            </a:r>
            <a:r>
              <a:rPr lang="en-US" sz="1200" dirty="0" smtClean="0"/>
              <a:t>serves </a:t>
            </a:r>
            <a:r>
              <a:rPr lang="en-US" sz="1200" dirty="0"/>
              <a:t>as </a:t>
            </a:r>
            <a:r>
              <a:rPr lang="en-US" sz="1200" dirty="0" smtClean="0"/>
              <a:t>a sintering </a:t>
            </a:r>
            <a:r>
              <a:rPr lang="en-US" sz="1200" dirty="0"/>
              <a:t>aid for TiO</a:t>
            </a:r>
            <a:r>
              <a:rPr lang="en-US" sz="1200" baseline="-25000" dirty="0"/>
              <a:t>2</a:t>
            </a:r>
            <a:r>
              <a:rPr lang="en-US" sz="1200" dirty="0"/>
              <a:t>. </a:t>
            </a:r>
            <a:r>
              <a:rPr lang="en-US" sz="1200" dirty="0" smtClean="0"/>
              <a:t> </a:t>
            </a:r>
            <a:r>
              <a:rPr lang="en-US" sz="1200" i="1" u="sng" dirty="0" smtClean="0"/>
              <a:t>After heat </a:t>
            </a:r>
            <a:r>
              <a:rPr lang="en-US" sz="1200" i="1" u="sng" dirty="0"/>
              <a:t>treatment, the </a:t>
            </a:r>
            <a:r>
              <a:rPr lang="en-US" sz="1200" i="1" u="sng" dirty="0" smtClean="0"/>
              <a:t>insulation remains </a:t>
            </a:r>
            <a:r>
              <a:rPr lang="en-US" sz="1200" i="1" u="sng" dirty="0"/>
              <a:t>strongly adhered to </a:t>
            </a:r>
            <a:r>
              <a:rPr lang="en-US" sz="1200" i="1" u="sng" dirty="0" smtClean="0"/>
              <a:t>the </a:t>
            </a:r>
            <a:r>
              <a:rPr lang="en-US" sz="1200" i="1" u="sng" dirty="0" smtClean="0"/>
              <a:t>conductor, </a:t>
            </a:r>
            <a:r>
              <a:rPr lang="en-US" sz="1200" i="1" u="sng" dirty="0" smtClean="0"/>
              <a:t>withstands 150V even though it is only 7 microns thick, and, most importantly, does </a:t>
            </a:r>
            <a:r>
              <a:rPr lang="en-US" sz="1200" i="1" u="sng" dirty="0"/>
              <a:t>not have a detrimental effect on the </a:t>
            </a:r>
            <a:r>
              <a:rPr lang="en-US" sz="1200" i="1" u="sng" dirty="0" smtClean="0"/>
              <a:t>superconducting properties of Bi-2212 wire. </a:t>
            </a:r>
          </a:p>
          <a:p>
            <a:pPr algn="just">
              <a:spcAft>
                <a:spcPts val="600"/>
              </a:spcAft>
            </a:pPr>
            <a:r>
              <a:rPr lang="en-US" sz="1200" i="1" u="sng" dirty="0" smtClean="0">
                <a:latin typeface="Arial" charset="0"/>
              </a:rPr>
              <a:t>This development enables Bi-2212 wire to be used as a conductor in ultra-high field magnets, especially in high field NMR magnets.</a:t>
            </a:r>
            <a:r>
              <a:rPr lang="en-US" sz="1200" i="1" dirty="0" smtClean="0">
                <a:latin typeface="Arial" charset="0"/>
              </a:rPr>
              <a:t> </a:t>
            </a:r>
            <a:r>
              <a:rPr lang="en-US" sz="1200" dirty="0" smtClean="0">
                <a:latin typeface="Arial" charset="0"/>
              </a:rPr>
              <a:t>This technology is the subject of a US patent application.</a:t>
            </a:r>
            <a:endParaRPr lang="en-US" sz="1200" dirty="0">
              <a:latin typeface="Arial" charset="0"/>
            </a:endParaRPr>
          </a:p>
        </p:txBody>
      </p:sp>
      <p:sp>
        <p:nvSpPr>
          <p:cNvPr id="1029" name="Line 42"/>
          <p:cNvSpPr>
            <a:spLocks noChangeShapeType="1"/>
          </p:cNvSpPr>
          <p:nvPr/>
        </p:nvSpPr>
        <p:spPr bwMode="auto">
          <a:xfrm>
            <a:off x="38100" y="10965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6" name="Text Box 62"/>
          <p:cNvSpPr txBox="1">
            <a:spLocks noChangeArrowheads="1"/>
          </p:cNvSpPr>
          <p:nvPr/>
        </p:nvSpPr>
        <p:spPr bwMode="auto">
          <a:xfrm>
            <a:off x="638866" y="71885"/>
            <a:ext cx="8031001" cy="977191"/>
          </a:xfrm>
          <a:prstGeom prst="rect">
            <a:avLst/>
          </a:prstGeom>
          <a:noFill/>
          <a:ln w="9525">
            <a:noFill/>
            <a:miter lim="800000"/>
            <a:headEnd/>
            <a:tailEnd/>
          </a:ln>
        </p:spPr>
        <p:txBody>
          <a:bodyPr wrap="square">
            <a:spAutoFit/>
          </a:bodyPr>
          <a:lstStyle/>
          <a:p>
            <a:pPr algn="ctr">
              <a:spcBef>
                <a:spcPts val="0"/>
              </a:spcBef>
            </a:pPr>
            <a:r>
              <a:rPr lang="en-US" sz="1600" b="1" dirty="0"/>
              <a:t>Ceramic </a:t>
            </a:r>
            <a:r>
              <a:rPr lang="en-US" sz="1600" b="1" dirty="0" smtClean="0"/>
              <a:t>Insulation for High-Temperature Superconducting </a:t>
            </a:r>
            <a:r>
              <a:rPr lang="en-US" sz="1600" b="1" dirty="0"/>
              <a:t>Wire </a:t>
            </a:r>
            <a:endParaRPr lang="en-US" sz="600" dirty="0" smtClean="0"/>
          </a:p>
          <a:p>
            <a:pPr algn="ctr">
              <a:spcBef>
                <a:spcPts val="0"/>
              </a:spcBef>
            </a:pPr>
            <a:endParaRPr lang="en-US" sz="700" dirty="0" smtClean="0"/>
          </a:p>
          <a:p>
            <a:pPr algn="ctr">
              <a:spcBef>
                <a:spcPts val="0"/>
              </a:spcBef>
              <a:spcAft>
                <a:spcPts val="0"/>
              </a:spcAft>
            </a:pPr>
            <a:r>
              <a:rPr lang="en-US" sz="1100" dirty="0" err="1" smtClean="0"/>
              <a:t>H.Kandel</a:t>
            </a:r>
            <a:r>
              <a:rPr lang="en-US" sz="1100" dirty="0"/>
              <a:t>, </a:t>
            </a:r>
            <a:r>
              <a:rPr lang="en-US" sz="1100" dirty="0" err="1" smtClean="0"/>
              <a:t>J.Lu</a:t>
            </a:r>
            <a:r>
              <a:rPr lang="en-US" sz="1100" dirty="0"/>
              <a:t>, </a:t>
            </a:r>
            <a:r>
              <a:rPr lang="en-US" sz="1100" dirty="0" err="1" smtClean="0"/>
              <a:t>J.Jiang</a:t>
            </a:r>
            <a:r>
              <a:rPr lang="en-US" sz="1100" dirty="0"/>
              <a:t>, </a:t>
            </a:r>
            <a:r>
              <a:rPr lang="en-US" sz="1100" dirty="0" err="1" smtClean="0"/>
              <a:t>P.Chen</a:t>
            </a:r>
            <a:r>
              <a:rPr lang="en-US" sz="1100" dirty="0"/>
              <a:t>, </a:t>
            </a:r>
            <a:r>
              <a:rPr lang="en-US" sz="1100" dirty="0" err="1" smtClean="0"/>
              <a:t>M.Matras</a:t>
            </a:r>
            <a:r>
              <a:rPr lang="en-US" sz="1100" dirty="0"/>
              <a:t>, </a:t>
            </a:r>
            <a:r>
              <a:rPr lang="en-US" sz="1100" dirty="0" err="1" smtClean="0"/>
              <a:t>N.Craig</a:t>
            </a:r>
            <a:r>
              <a:rPr lang="en-US" sz="1100" dirty="0"/>
              <a:t>, </a:t>
            </a:r>
            <a:r>
              <a:rPr lang="en-US" sz="1100" dirty="0" err="1" smtClean="0"/>
              <a:t>U.P.Trociewitz</a:t>
            </a:r>
            <a:r>
              <a:rPr lang="en-US" sz="1100" dirty="0"/>
              <a:t>, </a:t>
            </a:r>
            <a:r>
              <a:rPr lang="en-US" sz="1100" dirty="0" smtClean="0"/>
              <a:t>E.E. Hellstrom </a:t>
            </a:r>
            <a:r>
              <a:rPr lang="en-US" sz="1100" dirty="0"/>
              <a:t>and </a:t>
            </a:r>
            <a:r>
              <a:rPr lang="en-US" sz="1100" dirty="0" smtClean="0"/>
              <a:t>D.C. </a:t>
            </a:r>
            <a:r>
              <a:rPr lang="en-US" sz="1100" dirty="0" err="1" smtClean="0"/>
              <a:t>Larbalestier</a:t>
            </a:r>
            <a:endParaRPr lang="en-US" sz="1100" dirty="0" smtClean="0"/>
          </a:p>
          <a:p>
            <a:pPr algn="ctr">
              <a:spcBef>
                <a:spcPts val="0"/>
              </a:spcBef>
              <a:spcAft>
                <a:spcPts val="0"/>
              </a:spcAft>
            </a:pPr>
            <a:r>
              <a:rPr lang="en-US" sz="1050" b="1" kern="1200" dirty="0" smtClean="0">
                <a:solidFill>
                  <a:srgbClr val="0033CC"/>
                </a:solidFill>
              </a:rPr>
              <a:t>National High Magnetic Field Laboratory</a:t>
            </a:r>
          </a:p>
          <a:p>
            <a:pPr algn="ctr">
              <a:spcBef>
                <a:spcPts val="300"/>
              </a:spcBef>
              <a:spcAft>
                <a:spcPts val="0"/>
              </a:spcAft>
            </a:pPr>
            <a:r>
              <a:rPr lang="en-US" sz="1050" b="1" kern="1200" dirty="0" smtClean="0"/>
              <a:t>Funding Grants:</a:t>
            </a:r>
            <a:r>
              <a:rPr lang="en-US" sz="1050" kern="1200" dirty="0" smtClean="0"/>
              <a:t>  </a:t>
            </a:r>
            <a:r>
              <a:rPr lang="en-US" sz="1050" kern="1200" dirty="0"/>
              <a:t>G.S. Boebinger (NSF DMR</a:t>
            </a:r>
            <a:r>
              <a:rPr lang="en-US" sz="1050" kern="1200" dirty="0" smtClean="0"/>
              <a:t>-1157490)</a:t>
            </a:r>
            <a:endParaRPr lang="en-US" sz="1050" b="1" kern="1200" dirty="0">
              <a:solidFill>
                <a:srgbClr val="0033CC"/>
              </a:solidFill>
            </a:endParaRPr>
          </a:p>
        </p:txBody>
      </p:sp>
      <p:pic>
        <p:nvPicPr>
          <p:cNvPr id="20" name="Picture 2"/>
          <p:cNvPicPr>
            <a:picLocks noChangeAspect="1"/>
          </p:cNvPicPr>
          <p:nvPr/>
        </p:nvPicPr>
        <p:blipFill rotWithShape="1">
          <a:blip r:embed="rId5" cstate="print">
            <a:extLst>
              <a:ext uri="{28A0092B-C50C-407E-A947-70E740481C1C}">
                <a14:useLocalDpi xmlns:a14="http://schemas.microsoft.com/office/drawing/2010/main" val="0"/>
              </a:ext>
            </a:extLst>
          </a:blip>
          <a:srcRect t="3273"/>
          <a:stretch/>
        </p:blipFill>
        <p:spPr bwMode="auto">
          <a:xfrm>
            <a:off x="4953889" y="1209600"/>
            <a:ext cx="4023522" cy="2949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extBox 33"/>
          <p:cNvSpPr txBox="1"/>
          <p:nvPr/>
        </p:nvSpPr>
        <p:spPr>
          <a:xfrm>
            <a:off x="457200" y="6599207"/>
            <a:ext cx="3206327" cy="261610"/>
          </a:xfrm>
          <a:prstGeom prst="rect">
            <a:avLst/>
          </a:prstGeom>
          <a:noFill/>
        </p:spPr>
        <p:txBody>
          <a:bodyPr wrap="none" rtlCol="0">
            <a:spAutoFit/>
          </a:bodyPr>
          <a:lstStyle/>
          <a:p>
            <a:r>
              <a:rPr lang="en-US" sz="1100" b="1" dirty="0" smtClean="0">
                <a:solidFill>
                  <a:schemeClr val="bg1"/>
                </a:solidFill>
                <a:latin typeface="Lucida Sans" pitchFamily="34" charset="0"/>
              </a:rPr>
              <a:t>National High Magnetic  Field  Laboratory</a:t>
            </a:r>
            <a:endParaRPr lang="en-US" sz="1100" b="1" dirty="0">
              <a:solidFill>
                <a:schemeClr val="bg1"/>
              </a:solidFill>
              <a:latin typeface="Lucida Sans" pitchFamily="34" charset="0"/>
            </a:endParaRPr>
          </a:p>
        </p:txBody>
      </p:sp>
      <p:pic>
        <p:nvPicPr>
          <p:cNvPr id="35"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26414" y="4217594"/>
            <a:ext cx="1587048" cy="150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l="-5533" t="2781" r="12963" b="3555"/>
          <a:stretch/>
        </p:blipFill>
        <p:spPr bwMode="auto">
          <a:xfrm>
            <a:off x="4947944" y="4211509"/>
            <a:ext cx="1874925" cy="1510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061600" y="5710800"/>
            <a:ext cx="4046400" cy="600164"/>
          </a:xfrm>
          <a:prstGeom prst="rect">
            <a:avLst/>
          </a:prstGeom>
          <a:noFill/>
        </p:spPr>
        <p:txBody>
          <a:bodyPr wrap="square" rtlCol="0">
            <a:spAutoFit/>
          </a:bodyPr>
          <a:lstStyle/>
          <a:p>
            <a:r>
              <a:rPr lang="en-US" sz="1100" dirty="0" smtClean="0"/>
              <a:t>Figure (a) The Bi-2212 insulation system. (b) Insulated conductor on a spool. (c) </a:t>
            </a:r>
            <a:r>
              <a:rPr lang="en-US" sz="1100" dirty="0"/>
              <a:t>C</a:t>
            </a:r>
            <a:r>
              <a:rPr lang="en-US" sz="1100" dirty="0" smtClean="0"/>
              <a:t>ross-section of the 0.8mm diameter Bi-2212 wire featuring a particularly thick layer of insulation.</a:t>
            </a:r>
            <a:endParaRPr lang="en-US" sz="1100" dirty="0"/>
          </a:p>
        </p:txBody>
      </p:sp>
      <p:sp>
        <p:nvSpPr>
          <p:cNvPr id="5" name="TextBox 4"/>
          <p:cNvSpPr txBox="1"/>
          <p:nvPr/>
        </p:nvSpPr>
        <p:spPr>
          <a:xfrm>
            <a:off x="4953888" y="1212161"/>
            <a:ext cx="470277" cy="369332"/>
          </a:xfrm>
          <a:prstGeom prst="rect">
            <a:avLst/>
          </a:prstGeom>
          <a:noFill/>
        </p:spPr>
        <p:txBody>
          <a:bodyPr wrap="square" rtlCol="0">
            <a:spAutoFit/>
          </a:bodyPr>
          <a:lstStyle/>
          <a:p>
            <a:r>
              <a:rPr lang="en-US" dirty="0" smtClean="0">
                <a:solidFill>
                  <a:schemeClr val="bg1"/>
                </a:solidFill>
              </a:rPr>
              <a:t>(a)</a:t>
            </a:r>
            <a:endParaRPr lang="en-US" dirty="0">
              <a:solidFill>
                <a:schemeClr val="bg1"/>
              </a:solidFill>
            </a:endParaRPr>
          </a:p>
        </p:txBody>
      </p:sp>
      <p:sp>
        <p:nvSpPr>
          <p:cNvPr id="37" name="TextBox 36"/>
          <p:cNvSpPr txBox="1"/>
          <p:nvPr/>
        </p:nvSpPr>
        <p:spPr>
          <a:xfrm>
            <a:off x="4974363" y="4227783"/>
            <a:ext cx="470277" cy="369332"/>
          </a:xfrm>
          <a:prstGeom prst="rect">
            <a:avLst/>
          </a:prstGeom>
          <a:noFill/>
        </p:spPr>
        <p:txBody>
          <a:bodyPr wrap="square" rtlCol="0">
            <a:spAutoFit/>
          </a:bodyPr>
          <a:lstStyle/>
          <a:p>
            <a:r>
              <a:rPr lang="en-US" dirty="0" smtClean="0">
                <a:solidFill>
                  <a:schemeClr val="bg1"/>
                </a:solidFill>
              </a:rPr>
              <a:t>(b)</a:t>
            </a:r>
            <a:endParaRPr lang="en-US" dirty="0">
              <a:solidFill>
                <a:schemeClr val="bg1"/>
              </a:solidFill>
            </a:endParaRPr>
          </a:p>
        </p:txBody>
      </p:sp>
      <p:sp>
        <p:nvSpPr>
          <p:cNvPr id="38" name="TextBox 37"/>
          <p:cNvSpPr txBox="1"/>
          <p:nvPr/>
        </p:nvSpPr>
        <p:spPr>
          <a:xfrm>
            <a:off x="7276846" y="4200119"/>
            <a:ext cx="470277" cy="369332"/>
          </a:xfrm>
          <a:prstGeom prst="rect">
            <a:avLst/>
          </a:prstGeom>
          <a:noFill/>
        </p:spPr>
        <p:txBody>
          <a:bodyPr wrap="square" rtlCol="0">
            <a:spAutoFit/>
          </a:bodyPr>
          <a:lstStyle/>
          <a:p>
            <a:r>
              <a:rPr lang="en-US" dirty="0" smtClean="0">
                <a:solidFill>
                  <a:schemeClr val="bg1"/>
                </a:solidFill>
              </a:rPr>
              <a:t>(c)</a:t>
            </a:r>
            <a:endParaRPr lang="en-US" dirty="0">
              <a:solidFill>
                <a:schemeClr val="bg1"/>
              </a:solidFill>
            </a:endParaRPr>
          </a:p>
        </p:txBody>
      </p:sp>
      <p:sp>
        <p:nvSpPr>
          <p:cNvPr id="17" name="Text Box 28"/>
          <p:cNvSpPr txBox="1">
            <a:spLocks noChangeArrowheads="1"/>
          </p:cNvSpPr>
          <p:nvPr/>
        </p:nvSpPr>
        <p:spPr bwMode="auto">
          <a:xfrm>
            <a:off x="21488" y="6237703"/>
            <a:ext cx="9122511" cy="600164"/>
          </a:xfrm>
          <a:prstGeom prst="rect">
            <a:avLst/>
          </a:prstGeom>
          <a:noFill/>
          <a:ln w="9525">
            <a:noFill/>
            <a:miter lim="800000"/>
            <a:headEnd/>
            <a:tailEnd/>
          </a:ln>
        </p:spPr>
        <p:txBody>
          <a:bodyPr wrap="square">
            <a:spAutoFit/>
          </a:bodyPr>
          <a:lstStyle/>
          <a:p>
            <a:pPr>
              <a:spcAft>
                <a:spcPts val="0"/>
              </a:spcAft>
            </a:pPr>
            <a:r>
              <a:rPr lang="en-US" sz="1100" b="1" dirty="0">
                <a:solidFill>
                  <a:srgbClr val="333399"/>
                </a:solidFill>
              </a:rPr>
              <a:t>Facilities: </a:t>
            </a:r>
            <a:r>
              <a:rPr lang="en-US" sz="1100" dirty="0" smtClean="0">
                <a:solidFill>
                  <a:srgbClr val="333399"/>
                </a:solidFill>
              </a:rPr>
              <a:t>Magnet </a:t>
            </a:r>
            <a:r>
              <a:rPr lang="en-US" sz="1100" dirty="0">
                <a:solidFill>
                  <a:srgbClr val="333399"/>
                </a:solidFill>
              </a:rPr>
              <a:t>Science and Technology	</a:t>
            </a:r>
            <a:r>
              <a:rPr lang="en-US" sz="1100" dirty="0" smtClean="0">
                <a:solidFill>
                  <a:srgbClr val="333399"/>
                </a:solidFill>
              </a:rPr>
              <a:t>and Applied </a:t>
            </a:r>
            <a:r>
              <a:rPr lang="en-US" sz="1100" dirty="0">
                <a:solidFill>
                  <a:srgbClr val="333399"/>
                </a:solidFill>
              </a:rPr>
              <a:t>Superconductivity </a:t>
            </a:r>
            <a:r>
              <a:rPr lang="en-US" sz="1100" dirty="0" smtClean="0">
                <a:solidFill>
                  <a:srgbClr val="333399"/>
                </a:solidFill>
              </a:rPr>
              <a:t>Center</a:t>
            </a:r>
            <a:endParaRPr lang="en-US" sz="1100" dirty="0">
              <a:solidFill>
                <a:srgbClr val="333399"/>
              </a:solidFill>
              <a:latin typeface="Times New Roman" panose="02020603050405020304" pitchFamily="18" charset="0"/>
              <a:cs typeface="Times New Roman" panose="02020603050405020304" pitchFamily="18" charset="0"/>
            </a:endParaRPr>
          </a:p>
          <a:p>
            <a:pPr>
              <a:spcAft>
                <a:spcPts val="0"/>
              </a:spcAft>
            </a:pPr>
            <a:r>
              <a:rPr lang="en-US" sz="1100" b="1" dirty="0" smtClean="0">
                <a:solidFill>
                  <a:srgbClr val="333399"/>
                </a:solidFill>
                <a:latin typeface="+mj-lt"/>
                <a:cs typeface="Times New Roman" panose="02020603050405020304" pitchFamily="18" charset="0"/>
              </a:rPr>
              <a:t>Citation:</a:t>
            </a:r>
            <a:r>
              <a:rPr lang="en-US" sz="1100" dirty="0" smtClean="0">
                <a:solidFill>
                  <a:srgbClr val="333399"/>
                </a:solidFill>
                <a:latin typeface="+mj-lt"/>
                <a:cs typeface="Times New Roman" panose="02020603050405020304" pitchFamily="18" charset="0"/>
              </a:rPr>
              <a:t> Kandel</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 H.; Lu</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J.; Jiang</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J.; Chen</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P.; Matras</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M.; Craig</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N.; Trociewitz, U.P.; Hellstrom, E.E. </a:t>
            </a:r>
            <a:r>
              <a:rPr lang="en-US" sz="1100" dirty="0">
                <a:solidFill>
                  <a:srgbClr val="333399"/>
                </a:solidFill>
                <a:latin typeface="+mj-lt"/>
                <a:cs typeface="Times New Roman" panose="02020603050405020304" pitchFamily="18" charset="0"/>
              </a:rPr>
              <a:t>and </a:t>
            </a:r>
            <a:r>
              <a:rPr lang="en-US" sz="1100" dirty="0" smtClean="0">
                <a:solidFill>
                  <a:srgbClr val="333399"/>
                </a:solidFill>
                <a:latin typeface="+mj-lt"/>
                <a:cs typeface="Times New Roman" panose="02020603050405020304" pitchFamily="18" charset="0"/>
              </a:rPr>
              <a:t>Larbalestier</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D.C., </a:t>
            </a:r>
            <a:r>
              <a:rPr lang="en-US" sz="1100" i="1" dirty="0" smtClean="0">
                <a:solidFill>
                  <a:srgbClr val="333399"/>
                </a:solidFill>
                <a:latin typeface="+mj-lt"/>
                <a:cs typeface="Times New Roman" panose="02020603050405020304" pitchFamily="18" charset="0"/>
              </a:rPr>
              <a:t>Development </a:t>
            </a:r>
            <a:r>
              <a:rPr lang="en-US" sz="1100" i="1" dirty="0">
                <a:solidFill>
                  <a:srgbClr val="333399"/>
                </a:solidFill>
                <a:latin typeface="+mj-lt"/>
                <a:cs typeface="Times New Roman" panose="02020603050405020304" pitchFamily="18" charset="0"/>
              </a:rPr>
              <a:t>of </a:t>
            </a:r>
            <a:r>
              <a:rPr lang="en-US" sz="1100" i="1" dirty="0" smtClean="0">
                <a:solidFill>
                  <a:srgbClr val="333399"/>
                </a:solidFill>
                <a:latin typeface="+mj-lt"/>
                <a:cs typeface="Times New Roman" panose="02020603050405020304" pitchFamily="18" charset="0"/>
              </a:rPr>
              <a:t>TiO</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 </a:t>
            </a:r>
            <a:r>
              <a:rPr lang="en-US" sz="1100" i="1" dirty="0">
                <a:solidFill>
                  <a:srgbClr val="333399"/>
                </a:solidFill>
                <a:latin typeface="+mj-lt"/>
                <a:cs typeface="Times New Roman" panose="02020603050405020304" pitchFamily="18" charset="0"/>
              </a:rPr>
              <a:t>electrical </a:t>
            </a:r>
            <a:r>
              <a:rPr lang="en-US" sz="1100" i="1" dirty="0" smtClean="0">
                <a:solidFill>
                  <a:srgbClr val="333399"/>
                </a:solidFill>
                <a:latin typeface="+mj-lt"/>
                <a:cs typeface="Times New Roman" panose="02020603050405020304" pitchFamily="18" charset="0"/>
              </a:rPr>
              <a:t>insulation coating </a:t>
            </a:r>
            <a:r>
              <a:rPr lang="en-US" sz="1100" i="1" dirty="0">
                <a:solidFill>
                  <a:srgbClr val="333399"/>
                </a:solidFill>
                <a:latin typeface="+mj-lt"/>
                <a:cs typeface="Times New Roman" panose="02020603050405020304" pitchFamily="18" charset="0"/>
              </a:rPr>
              <a:t>on Ag-alloy </a:t>
            </a:r>
            <a:r>
              <a:rPr lang="en-US" sz="1100" i="1" dirty="0" smtClean="0">
                <a:solidFill>
                  <a:srgbClr val="333399"/>
                </a:solidFill>
                <a:latin typeface="+mj-lt"/>
                <a:cs typeface="Times New Roman" panose="02020603050405020304" pitchFamily="18" charset="0"/>
              </a:rPr>
              <a:t>sheathed Bi</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Sr</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CaCu</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O</a:t>
            </a:r>
            <a:r>
              <a:rPr lang="en-US" sz="1100" i="1" baseline="-25000" dirty="0" smtClean="0">
                <a:solidFill>
                  <a:srgbClr val="333399"/>
                </a:solidFill>
                <a:latin typeface="+mj-lt"/>
                <a:cs typeface="Times New Roman" panose="02020603050405020304" pitchFamily="18" charset="0"/>
              </a:rPr>
              <a:t>8-x </a:t>
            </a:r>
            <a:r>
              <a:rPr lang="en-US" sz="1100" i="1" dirty="0" smtClean="0">
                <a:solidFill>
                  <a:srgbClr val="333399"/>
                </a:solidFill>
                <a:latin typeface="+mj-lt"/>
                <a:cs typeface="Times New Roman" panose="02020603050405020304" pitchFamily="18" charset="0"/>
              </a:rPr>
              <a:t>round-wire</a:t>
            </a:r>
            <a:r>
              <a:rPr lang="en-US" sz="1100" dirty="0">
                <a:solidFill>
                  <a:srgbClr val="333399"/>
                </a:solidFill>
                <a:latin typeface="+mj-lt"/>
                <a:cs typeface="Times New Roman" panose="02020603050405020304" pitchFamily="18" charset="0"/>
              </a:rPr>
              <a:t>., </a:t>
            </a:r>
            <a:r>
              <a:rPr lang="fr-FR" sz="1100" dirty="0" err="1">
                <a:solidFill>
                  <a:srgbClr val="333399"/>
                </a:solidFill>
                <a:latin typeface="+mj-lt"/>
                <a:cs typeface="Times New Roman" panose="02020603050405020304" pitchFamily="18" charset="0"/>
              </a:rPr>
              <a:t>Supercond</a:t>
            </a:r>
            <a:r>
              <a:rPr lang="fr-FR" sz="1100" dirty="0">
                <a:solidFill>
                  <a:srgbClr val="333399"/>
                </a:solidFill>
                <a:latin typeface="+mj-lt"/>
                <a:cs typeface="Times New Roman" panose="02020603050405020304" pitchFamily="18" charset="0"/>
              </a:rPr>
              <a:t>. </a:t>
            </a:r>
            <a:r>
              <a:rPr lang="fr-FR" sz="1100" dirty="0" err="1">
                <a:solidFill>
                  <a:srgbClr val="333399"/>
                </a:solidFill>
                <a:latin typeface="+mj-lt"/>
                <a:cs typeface="Times New Roman" panose="02020603050405020304" pitchFamily="18" charset="0"/>
              </a:rPr>
              <a:t>Sci</a:t>
            </a:r>
            <a:r>
              <a:rPr lang="fr-FR" sz="1100" dirty="0">
                <a:solidFill>
                  <a:srgbClr val="333399"/>
                </a:solidFill>
                <a:latin typeface="+mj-lt"/>
                <a:cs typeface="Times New Roman" panose="02020603050405020304" pitchFamily="18" charset="0"/>
              </a:rPr>
              <a:t>. </a:t>
            </a:r>
            <a:r>
              <a:rPr lang="fr-FR" sz="1100" dirty="0" err="1">
                <a:solidFill>
                  <a:srgbClr val="333399"/>
                </a:solidFill>
                <a:latin typeface="+mj-lt"/>
                <a:cs typeface="Times New Roman" panose="02020603050405020304" pitchFamily="18" charset="0"/>
              </a:rPr>
              <a:t>Technol</a:t>
            </a:r>
            <a:r>
              <a:rPr lang="fr-FR" sz="1100" dirty="0">
                <a:solidFill>
                  <a:srgbClr val="333399"/>
                </a:solidFill>
                <a:latin typeface="+mj-lt"/>
                <a:cs typeface="Times New Roman" panose="02020603050405020304" pitchFamily="18" charset="0"/>
              </a:rPr>
              <a:t>. 28 </a:t>
            </a:r>
            <a:r>
              <a:rPr lang="fr-FR" sz="1100" dirty="0" smtClean="0">
                <a:solidFill>
                  <a:srgbClr val="333399"/>
                </a:solidFill>
                <a:latin typeface="+mj-lt"/>
                <a:cs typeface="Times New Roman" panose="02020603050405020304" pitchFamily="18" charset="0"/>
              </a:rPr>
              <a:t>(3) 035010 (2015)</a:t>
            </a:r>
            <a:endParaRPr lang="en-US" sz="1200" dirty="0">
              <a:solidFill>
                <a:srgbClr val="333399"/>
              </a:solidFill>
              <a:latin typeface="+mj-lt"/>
              <a:cs typeface="Times New Roman" panose="02020603050405020304" pitchFamily="18" charset="0"/>
            </a:endParaRPr>
          </a:p>
        </p:txBody>
      </p:sp>
      <p:cxnSp>
        <p:nvCxnSpPr>
          <p:cNvPr id="10" name="Straight Connector 9"/>
          <p:cNvCxnSpPr/>
          <p:nvPr/>
        </p:nvCxnSpPr>
        <p:spPr>
          <a:xfrm>
            <a:off x="7371209" y="1537635"/>
            <a:ext cx="0" cy="2509495"/>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006054" y="1531093"/>
            <a:ext cx="464680" cy="1167670"/>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7692635" y="1537635"/>
            <a:ext cx="2016" cy="216551"/>
          </a:xfrm>
          <a:prstGeom prst="line">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97806" y="2834658"/>
            <a:ext cx="129026" cy="531673"/>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039065" y="3957270"/>
            <a:ext cx="0" cy="202161"/>
          </a:xfrm>
          <a:prstGeom prst="line">
            <a:avLst/>
          </a:prstGeom>
          <a:ln w="38100">
            <a:solidFill>
              <a:srgbClr val="00B050"/>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641934" y="3849449"/>
            <a:ext cx="28049" cy="248391"/>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7659706" y="1754187"/>
            <a:ext cx="42484" cy="2191863"/>
          </a:xfrm>
          <a:prstGeom prst="line">
            <a:avLst/>
          </a:prstGeom>
          <a:ln w="1270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7044641" y="1754187"/>
            <a:ext cx="13150" cy="2203083"/>
          </a:xfrm>
          <a:prstGeom prst="line">
            <a:avLst/>
          </a:prstGeom>
          <a:ln w="1270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7058126" y="1558433"/>
            <a:ext cx="2016" cy="216551"/>
          </a:xfrm>
          <a:prstGeom prst="line">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666665" y="3965670"/>
            <a:ext cx="0" cy="202161"/>
          </a:xfrm>
          <a:prstGeom prst="line">
            <a:avLst/>
          </a:prstGeom>
          <a:ln w="38100">
            <a:solidFill>
              <a:srgbClr val="00B050"/>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209" y="1186253"/>
            <a:ext cx="4867062" cy="5309146"/>
          </a:xfrm>
          <a:prstGeom prst="rect">
            <a:avLst/>
          </a:prstGeom>
          <a:noFill/>
          <a:ln w="9525">
            <a:noFill/>
            <a:miter lim="800000"/>
            <a:headEnd/>
            <a:tailEnd/>
          </a:ln>
        </p:spPr>
        <p:txBody>
          <a:bodyPr wrap="square">
            <a:spAutoFit/>
          </a:bodyPr>
          <a:lstStyle/>
          <a:p>
            <a:pPr algn="just">
              <a:spcAft>
                <a:spcPts val="600"/>
              </a:spcAft>
            </a:pPr>
            <a:r>
              <a:rPr lang="en-US" sz="1200" b="1" dirty="0" smtClean="0">
                <a:solidFill>
                  <a:srgbClr val="000000"/>
                </a:solidFill>
              </a:rPr>
              <a:t>What </a:t>
            </a:r>
            <a:r>
              <a:rPr lang="en-US" sz="1200" b="1" dirty="0">
                <a:solidFill>
                  <a:srgbClr val="000000"/>
                </a:solidFill>
              </a:rPr>
              <a:t>is the finding? </a:t>
            </a:r>
            <a:r>
              <a:rPr lang="en-US" sz="1200" dirty="0" smtClean="0"/>
              <a:t>   We </a:t>
            </a:r>
            <a:r>
              <a:rPr lang="en-US" sz="1200" dirty="0"/>
              <a:t>have developed </a:t>
            </a:r>
            <a:r>
              <a:rPr lang="en-US" sz="1200" dirty="0" smtClean="0"/>
              <a:t>a titanium-oxide based ceramic coating for high-temperature superconducting round wire made from the superconductor, Bi</a:t>
            </a:r>
            <a:r>
              <a:rPr lang="en-US" sz="1200" baseline="-25000" dirty="0" smtClean="0"/>
              <a:t>2</a:t>
            </a:r>
            <a:r>
              <a:rPr lang="en-US" sz="1200" dirty="0" smtClean="0"/>
              <a:t>Sr</a:t>
            </a:r>
            <a:r>
              <a:rPr lang="en-US" sz="1200" baseline="-25000" dirty="0" smtClean="0"/>
              <a:t>2</a:t>
            </a:r>
            <a:r>
              <a:rPr lang="en-US" sz="1200" dirty="0" smtClean="0"/>
              <a:t>CaCu</a:t>
            </a:r>
            <a:r>
              <a:rPr lang="en-US" sz="1200" baseline="-25000" dirty="0" smtClean="0"/>
              <a:t>2</a:t>
            </a:r>
            <a:r>
              <a:rPr lang="en-US" sz="1200" dirty="0" smtClean="0"/>
              <a:t>O</a:t>
            </a:r>
            <a:r>
              <a:rPr lang="en-US" sz="1200" baseline="-25000" dirty="0" smtClean="0"/>
              <a:t>8</a:t>
            </a:r>
            <a:r>
              <a:rPr lang="en-US" sz="1200" baseline="-25000" dirty="0"/>
              <a:t>−x </a:t>
            </a:r>
            <a:r>
              <a:rPr lang="en-US" sz="1200" dirty="0"/>
              <a:t>(Bi-2212</a:t>
            </a:r>
            <a:r>
              <a:rPr lang="en-US" sz="1200" dirty="0" smtClean="0"/>
              <a:t>). </a:t>
            </a:r>
            <a:r>
              <a:rPr lang="en-US" sz="1200" i="1" u="sng" dirty="0" smtClean="0"/>
              <a:t>This </a:t>
            </a:r>
            <a:r>
              <a:rPr lang="en-US" sz="1200" i="1" u="sng" dirty="0" smtClean="0"/>
              <a:t>novel coating has proven to be </a:t>
            </a:r>
            <a:r>
              <a:rPr lang="en-US" sz="1200" i="1" u="sng" dirty="0" smtClean="0"/>
              <a:t>suitable for use as electrical insulation in superconducting magnets.</a:t>
            </a:r>
            <a:r>
              <a:rPr lang="en-US" sz="1200" dirty="0" smtClean="0"/>
              <a:t> </a:t>
            </a:r>
            <a:r>
              <a:rPr lang="en-US" sz="1200" dirty="0"/>
              <a:t>The coating is applied </a:t>
            </a:r>
            <a:r>
              <a:rPr lang="en-US" sz="1200" dirty="0" smtClean="0"/>
              <a:t>to the wire using </a:t>
            </a:r>
            <a:r>
              <a:rPr lang="en-US" sz="1200" dirty="0"/>
              <a:t>a continuous reel-to-reel dip coating </a:t>
            </a:r>
            <a:r>
              <a:rPr lang="en-US" sz="1200" dirty="0" smtClean="0"/>
              <a:t>process. Arrows </a:t>
            </a:r>
            <a:r>
              <a:rPr lang="en-US" sz="1200" dirty="0"/>
              <a:t>in Fig (a) show the path of the wire </a:t>
            </a:r>
            <a:r>
              <a:rPr lang="en-US" sz="1200" dirty="0" smtClean="0"/>
              <a:t>from the blue spool-off reel, through </a:t>
            </a:r>
            <a:r>
              <a:rPr lang="en-US" sz="1200" dirty="0"/>
              <a:t>the heaters (dashed lines) and twice into the dip vat (not shown, denoted by green arrows at bottom</a:t>
            </a:r>
            <a:r>
              <a:rPr lang="en-US" sz="1200" dirty="0" smtClean="0"/>
              <a:t>), and finally to the black spool-up reel. </a:t>
            </a:r>
          </a:p>
          <a:p>
            <a:pPr algn="just">
              <a:spcAft>
                <a:spcPts val="600"/>
              </a:spcAft>
            </a:pPr>
            <a:r>
              <a:rPr lang="en-US" sz="1200" b="1" dirty="0">
                <a:solidFill>
                  <a:srgbClr val="000000"/>
                </a:solidFill>
              </a:rPr>
              <a:t>Why is this important</a:t>
            </a:r>
            <a:r>
              <a:rPr lang="en-US" sz="1200" dirty="0">
                <a:solidFill>
                  <a:srgbClr val="000000"/>
                </a:solidFill>
              </a:rPr>
              <a:t>? </a:t>
            </a:r>
            <a:r>
              <a:rPr lang="en-US" sz="1200" dirty="0">
                <a:latin typeface="Arial" charset="0"/>
              </a:rPr>
              <a:t>Bi-2212 is a superconducting wire that </a:t>
            </a:r>
            <a:r>
              <a:rPr lang="en-US" sz="1200" dirty="0" smtClean="0">
                <a:latin typeface="Arial" charset="0"/>
              </a:rPr>
              <a:t>can be used to make a magnet that reaches magnetic fields well beyond any of today’s commercially-available magnets. </a:t>
            </a:r>
            <a:r>
              <a:rPr lang="en-US" sz="1200" i="1" u="sng" dirty="0" smtClean="0">
                <a:latin typeface="Arial" charset="0"/>
              </a:rPr>
              <a:t>Round wire is particularly valuable to achieve the highly uniform fields needed by chemists, biologists, and doctors who use magnets for nuclear magnetic resonance (NMR) and magnetic resonance imaging (MRI). </a:t>
            </a:r>
          </a:p>
          <a:p>
            <a:pPr algn="just">
              <a:spcAft>
                <a:spcPts val="600"/>
              </a:spcAft>
            </a:pPr>
            <a:r>
              <a:rPr lang="en-US" sz="1200" dirty="0" smtClean="0">
                <a:latin typeface="Arial" charset="0"/>
              </a:rPr>
              <a:t>The insulation is particularly challenging in this case, because the insulation has to be flexible during magnet coil winding, yet be able to withstand a 900C heat treatment of Bi-2212, which would cause conventional polymer-based insulations to melt</a:t>
            </a:r>
            <a:r>
              <a:rPr lang="en-US" sz="1200" dirty="0">
                <a:latin typeface="Arial" charset="0"/>
              </a:rPr>
              <a:t>. This technology is the subject of a US patent application.</a:t>
            </a:r>
            <a:endParaRPr lang="en-US" sz="1200" dirty="0" smtClean="0">
              <a:latin typeface="Arial" charset="0"/>
            </a:endParaRPr>
          </a:p>
          <a:p>
            <a:pPr algn="just">
              <a:spcAft>
                <a:spcPts val="600"/>
              </a:spcAft>
            </a:pPr>
            <a:r>
              <a:rPr lang="en-US" sz="1200" b="1" dirty="0" smtClean="0">
                <a:solidFill>
                  <a:srgbClr val="000000"/>
                </a:solidFill>
              </a:rPr>
              <a:t>Why </a:t>
            </a:r>
            <a:r>
              <a:rPr lang="en-US" sz="1200" b="1" dirty="0">
                <a:solidFill>
                  <a:srgbClr val="000000"/>
                </a:solidFill>
              </a:rPr>
              <a:t>did this research need the </a:t>
            </a:r>
            <a:r>
              <a:rPr lang="en-US" sz="1200" b="1" dirty="0" smtClean="0">
                <a:solidFill>
                  <a:srgbClr val="000000"/>
                </a:solidFill>
              </a:rPr>
              <a:t>MagLab?</a:t>
            </a:r>
            <a:r>
              <a:rPr lang="en-US" sz="1200" dirty="0">
                <a:latin typeface="Arial" charset="0"/>
              </a:rPr>
              <a:t> </a:t>
            </a:r>
            <a:r>
              <a:rPr lang="en-US" sz="1200" dirty="0" smtClean="0">
                <a:latin typeface="Arial" charset="0"/>
              </a:rPr>
              <a:t>The MagLab is home to experts in both high-temperature superconductor development and magnet technology development. This insulation development required very close interactions and immediate feedback, only possible when the wire insulation development is carried out as a part of the Bi-2212 magnet technology development team. </a:t>
            </a:r>
            <a:endParaRPr lang="en-US" sz="1200" dirty="0">
              <a:latin typeface="Arial" charset="0"/>
            </a:endParaRP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34" name="TextBox 33"/>
          <p:cNvSpPr txBox="1"/>
          <p:nvPr/>
        </p:nvSpPr>
        <p:spPr>
          <a:xfrm>
            <a:off x="457200" y="6599207"/>
            <a:ext cx="3206327" cy="261610"/>
          </a:xfrm>
          <a:prstGeom prst="rect">
            <a:avLst/>
          </a:prstGeom>
          <a:noFill/>
        </p:spPr>
        <p:txBody>
          <a:bodyPr wrap="none" rtlCol="0">
            <a:spAutoFit/>
          </a:bodyPr>
          <a:lstStyle/>
          <a:p>
            <a:r>
              <a:rPr lang="en-US" sz="1100" b="1" dirty="0" smtClean="0">
                <a:solidFill>
                  <a:schemeClr val="bg1"/>
                </a:solidFill>
                <a:latin typeface="Lucida Sans" pitchFamily="34" charset="0"/>
              </a:rPr>
              <a:t>National High Magnetic  Field  Laboratory</a:t>
            </a:r>
            <a:endParaRPr lang="en-US" sz="1100" b="1" dirty="0">
              <a:solidFill>
                <a:schemeClr val="bg1"/>
              </a:solidFill>
              <a:latin typeface="Lucida Sans" pitchFamily="34" charset="0"/>
            </a:endParaRPr>
          </a:p>
        </p:txBody>
      </p:sp>
      <p:sp>
        <p:nvSpPr>
          <p:cNvPr id="18" name="Line 42"/>
          <p:cNvSpPr>
            <a:spLocks noChangeShapeType="1"/>
          </p:cNvSpPr>
          <p:nvPr/>
        </p:nvSpPr>
        <p:spPr bwMode="auto">
          <a:xfrm>
            <a:off x="38100" y="1096575"/>
            <a:ext cx="9029700" cy="0"/>
          </a:xfrm>
          <a:prstGeom prst="line">
            <a:avLst/>
          </a:prstGeom>
          <a:noFill/>
          <a:ln w="82550" cmpd="thickThin">
            <a:solidFill>
              <a:schemeClr val="tx1"/>
            </a:solidFill>
            <a:round/>
            <a:headEnd/>
            <a:tailEnd/>
          </a:ln>
        </p:spPr>
        <p:txBody>
          <a:bodyPr/>
          <a:lstStyle/>
          <a:p>
            <a:endParaRPr lang="en-US"/>
          </a:p>
        </p:txBody>
      </p:sp>
      <p:sp>
        <p:nvSpPr>
          <p:cNvPr id="19" name="Text Box 62"/>
          <p:cNvSpPr txBox="1">
            <a:spLocks noChangeArrowheads="1"/>
          </p:cNvSpPr>
          <p:nvPr/>
        </p:nvSpPr>
        <p:spPr bwMode="auto">
          <a:xfrm>
            <a:off x="638866" y="71885"/>
            <a:ext cx="8031001" cy="977191"/>
          </a:xfrm>
          <a:prstGeom prst="rect">
            <a:avLst/>
          </a:prstGeom>
          <a:noFill/>
          <a:ln w="9525">
            <a:noFill/>
            <a:miter lim="800000"/>
            <a:headEnd/>
            <a:tailEnd/>
          </a:ln>
        </p:spPr>
        <p:txBody>
          <a:bodyPr wrap="square">
            <a:spAutoFit/>
          </a:bodyPr>
          <a:lstStyle/>
          <a:p>
            <a:pPr algn="ctr">
              <a:spcBef>
                <a:spcPts val="0"/>
              </a:spcBef>
            </a:pPr>
            <a:r>
              <a:rPr lang="en-US" sz="1600" b="1" dirty="0"/>
              <a:t>Ceramic </a:t>
            </a:r>
            <a:r>
              <a:rPr lang="en-US" sz="1600" b="1" dirty="0" smtClean="0"/>
              <a:t>Insulation for High-Temperature Superconducting </a:t>
            </a:r>
            <a:r>
              <a:rPr lang="en-US" sz="1600" b="1" dirty="0"/>
              <a:t>Wire </a:t>
            </a:r>
            <a:endParaRPr lang="en-US" sz="600" dirty="0" smtClean="0"/>
          </a:p>
          <a:p>
            <a:pPr algn="ctr">
              <a:spcBef>
                <a:spcPts val="0"/>
              </a:spcBef>
            </a:pPr>
            <a:endParaRPr lang="en-US" sz="700" dirty="0" smtClean="0"/>
          </a:p>
          <a:p>
            <a:pPr algn="ctr">
              <a:spcBef>
                <a:spcPts val="0"/>
              </a:spcBef>
              <a:spcAft>
                <a:spcPts val="0"/>
              </a:spcAft>
            </a:pPr>
            <a:r>
              <a:rPr lang="en-US" sz="1100" dirty="0" err="1" smtClean="0"/>
              <a:t>H.Kandel</a:t>
            </a:r>
            <a:r>
              <a:rPr lang="en-US" sz="1100" dirty="0"/>
              <a:t>, </a:t>
            </a:r>
            <a:r>
              <a:rPr lang="en-US" sz="1100" dirty="0" err="1" smtClean="0"/>
              <a:t>J.Lu</a:t>
            </a:r>
            <a:r>
              <a:rPr lang="en-US" sz="1100" dirty="0"/>
              <a:t>, </a:t>
            </a:r>
            <a:r>
              <a:rPr lang="en-US" sz="1100" dirty="0" err="1" smtClean="0"/>
              <a:t>J.Jiang</a:t>
            </a:r>
            <a:r>
              <a:rPr lang="en-US" sz="1100" dirty="0"/>
              <a:t>, </a:t>
            </a:r>
            <a:r>
              <a:rPr lang="en-US" sz="1100" dirty="0" err="1" smtClean="0"/>
              <a:t>P.Chen</a:t>
            </a:r>
            <a:r>
              <a:rPr lang="en-US" sz="1100" dirty="0"/>
              <a:t>, </a:t>
            </a:r>
            <a:r>
              <a:rPr lang="en-US" sz="1100" dirty="0" err="1" smtClean="0"/>
              <a:t>M.Matras</a:t>
            </a:r>
            <a:r>
              <a:rPr lang="en-US" sz="1100" dirty="0"/>
              <a:t>, </a:t>
            </a:r>
            <a:r>
              <a:rPr lang="en-US" sz="1100" dirty="0" err="1" smtClean="0"/>
              <a:t>N.Craig</a:t>
            </a:r>
            <a:r>
              <a:rPr lang="en-US" sz="1100" dirty="0"/>
              <a:t>, </a:t>
            </a:r>
            <a:r>
              <a:rPr lang="en-US" sz="1100" dirty="0" err="1" smtClean="0"/>
              <a:t>U.P.Trociewitz</a:t>
            </a:r>
            <a:r>
              <a:rPr lang="en-US" sz="1100" dirty="0"/>
              <a:t>, </a:t>
            </a:r>
            <a:r>
              <a:rPr lang="en-US" sz="1100" dirty="0" smtClean="0"/>
              <a:t>E.E. Hellstrom </a:t>
            </a:r>
            <a:r>
              <a:rPr lang="en-US" sz="1100" dirty="0"/>
              <a:t>and </a:t>
            </a:r>
            <a:r>
              <a:rPr lang="en-US" sz="1100" dirty="0" smtClean="0"/>
              <a:t>D.C. </a:t>
            </a:r>
            <a:r>
              <a:rPr lang="en-US" sz="1100" dirty="0" err="1" smtClean="0"/>
              <a:t>Larbalestier</a:t>
            </a:r>
            <a:endParaRPr lang="en-US" sz="1100" dirty="0" smtClean="0"/>
          </a:p>
          <a:p>
            <a:pPr algn="ctr">
              <a:spcBef>
                <a:spcPts val="0"/>
              </a:spcBef>
              <a:spcAft>
                <a:spcPts val="0"/>
              </a:spcAft>
            </a:pPr>
            <a:r>
              <a:rPr lang="en-US" sz="1050" b="1" kern="1200" dirty="0" smtClean="0">
                <a:solidFill>
                  <a:srgbClr val="0033CC"/>
                </a:solidFill>
              </a:rPr>
              <a:t>National High Magnetic Field Laboratory</a:t>
            </a:r>
          </a:p>
          <a:p>
            <a:pPr algn="ctr">
              <a:spcBef>
                <a:spcPts val="300"/>
              </a:spcBef>
              <a:spcAft>
                <a:spcPts val="0"/>
              </a:spcAft>
            </a:pPr>
            <a:r>
              <a:rPr lang="en-US" sz="1050" b="1" kern="1200" dirty="0" smtClean="0"/>
              <a:t>Funding Grants:</a:t>
            </a:r>
            <a:r>
              <a:rPr lang="en-US" sz="1050" kern="1200" dirty="0" smtClean="0"/>
              <a:t>  </a:t>
            </a:r>
            <a:r>
              <a:rPr lang="en-US" sz="1050" kern="1200" dirty="0"/>
              <a:t>G.S. Boebinger (NSF DMR</a:t>
            </a:r>
            <a:r>
              <a:rPr lang="en-US" sz="1050" kern="1200" dirty="0" smtClean="0"/>
              <a:t>-1157490)</a:t>
            </a:r>
            <a:endParaRPr lang="en-US" sz="1050" b="1" kern="1200" dirty="0">
              <a:solidFill>
                <a:srgbClr val="0033CC"/>
              </a:solidFill>
            </a:endParaRPr>
          </a:p>
        </p:txBody>
      </p:sp>
      <p:pic>
        <p:nvPicPr>
          <p:cNvPr id="21" name="Picture 2"/>
          <p:cNvPicPr>
            <a:picLocks noChangeAspect="1"/>
          </p:cNvPicPr>
          <p:nvPr/>
        </p:nvPicPr>
        <p:blipFill rotWithShape="1">
          <a:blip r:embed="rId5" cstate="print">
            <a:extLst>
              <a:ext uri="{28A0092B-C50C-407E-A947-70E740481C1C}">
                <a14:useLocalDpi xmlns:a14="http://schemas.microsoft.com/office/drawing/2010/main" val="0"/>
              </a:ext>
            </a:extLst>
          </a:blip>
          <a:srcRect t="3273"/>
          <a:stretch/>
        </p:blipFill>
        <p:spPr bwMode="auto">
          <a:xfrm>
            <a:off x="4953889" y="1209600"/>
            <a:ext cx="4023522" cy="2949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26414" y="4217594"/>
            <a:ext cx="1587048" cy="150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l="-5533" t="2781" r="12963" b="3555"/>
          <a:stretch/>
        </p:blipFill>
        <p:spPr bwMode="auto">
          <a:xfrm>
            <a:off x="4947944" y="4211509"/>
            <a:ext cx="1874925" cy="1510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5061600" y="5710800"/>
            <a:ext cx="4046400" cy="600164"/>
          </a:xfrm>
          <a:prstGeom prst="rect">
            <a:avLst/>
          </a:prstGeom>
          <a:noFill/>
        </p:spPr>
        <p:txBody>
          <a:bodyPr wrap="square" rtlCol="0">
            <a:spAutoFit/>
          </a:bodyPr>
          <a:lstStyle/>
          <a:p>
            <a:r>
              <a:rPr lang="en-US" sz="1100" dirty="0" smtClean="0"/>
              <a:t>Figure (a) The Bi-2212 insulation system. (b) Insulated conductor on a spool. (c) </a:t>
            </a:r>
            <a:r>
              <a:rPr lang="en-US" sz="1100" dirty="0"/>
              <a:t>C</a:t>
            </a:r>
            <a:r>
              <a:rPr lang="en-US" sz="1100" dirty="0" smtClean="0"/>
              <a:t>ross-section of the 0.8mm diameter Bi-2212 wire featuring a particularly thick layer of insulation.</a:t>
            </a:r>
            <a:endParaRPr lang="en-US" sz="1100" dirty="0"/>
          </a:p>
        </p:txBody>
      </p:sp>
      <p:sp>
        <p:nvSpPr>
          <p:cNvPr id="25" name="TextBox 24"/>
          <p:cNvSpPr txBox="1"/>
          <p:nvPr/>
        </p:nvSpPr>
        <p:spPr>
          <a:xfrm>
            <a:off x="4953888" y="1212161"/>
            <a:ext cx="470277" cy="369332"/>
          </a:xfrm>
          <a:prstGeom prst="rect">
            <a:avLst/>
          </a:prstGeom>
          <a:noFill/>
        </p:spPr>
        <p:txBody>
          <a:bodyPr wrap="square" rtlCol="0">
            <a:spAutoFit/>
          </a:bodyPr>
          <a:lstStyle/>
          <a:p>
            <a:r>
              <a:rPr lang="en-US" dirty="0" smtClean="0">
                <a:solidFill>
                  <a:schemeClr val="bg1"/>
                </a:solidFill>
              </a:rPr>
              <a:t>(a)</a:t>
            </a:r>
            <a:endParaRPr lang="en-US" dirty="0">
              <a:solidFill>
                <a:schemeClr val="bg1"/>
              </a:solidFill>
            </a:endParaRPr>
          </a:p>
        </p:txBody>
      </p:sp>
      <p:sp>
        <p:nvSpPr>
          <p:cNvPr id="26" name="TextBox 25"/>
          <p:cNvSpPr txBox="1"/>
          <p:nvPr/>
        </p:nvSpPr>
        <p:spPr>
          <a:xfrm>
            <a:off x="4974363" y="4227783"/>
            <a:ext cx="470277" cy="369332"/>
          </a:xfrm>
          <a:prstGeom prst="rect">
            <a:avLst/>
          </a:prstGeom>
          <a:noFill/>
        </p:spPr>
        <p:txBody>
          <a:bodyPr wrap="square" rtlCol="0">
            <a:spAutoFit/>
          </a:bodyPr>
          <a:lstStyle/>
          <a:p>
            <a:r>
              <a:rPr lang="en-US" dirty="0" smtClean="0">
                <a:solidFill>
                  <a:schemeClr val="bg1"/>
                </a:solidFill>
              </a:rPr>
              <a:t>(b)</a:t>
            </a:r>
            <a:endParaRPr lang="en-US" dirty="0">
              <a:solidFill>
                <a:schemeClr val="bg1"/>
              </a:solidFill>
            </a:endParaRPr>
          </a:p>
        </p:txBody>
      </p:sp>
      <p:sp>
        <p:nvSpPr>
          <p:cNvPr id="27" name="TextBox 26"/>
          <p:cNvSpPr txBox="1"/>
          <p:nvPr/>
        </p:nvSpPr>
        <p:spPr>
          <a:xfrm>
            <a:off x="7276846" y="4200119"/>
            <a:ext cx="470277" cy="369332"/>
          </a:xfrm>
          <a:prstGeom prst="rect">
            <a:avLst/>
          </a:prstGeom>
          <a:noFill/>
        </p:spPr>
        <p:txBody>
          <a:bodyPr wrap="square" rtlCol="0">
            <a:spAutoFit/>
          </a:bodyPr>
          <a:lstStyle/>
          <a:p>
            <a:r>
              <a:rPr lang="en-US" dirty="0" smtClean="0">
                <a:solidFill>
                  <a:schemeClr val="bg1"/>
                </a:solidFill>
              </a:rPr>
              <a:t>(c)</a:t>
            </a:r>
            <a:endParaRPr lang="en-US" dirty="0">
              <a:solidFill>
                <a:schemeClr val="bg1"/>
              </a:solidFill>
            </a:endParaRPr>
          </a:p>
        </p:txBody>
      </p:sp>
      <p:sp>
        <p:nvSpPr>
          <p:cNvPr id="28" name="Text Box 28"/>
          <p:cNvSpPr txBox="1">
            <a:spLocks noChangeArrowheads="1"/>
          </p:cNvSpPr>
          <p:nvPr/>
        </p:nvSpPr>
        <p:spPr bwMode="auto">
          <a:xfrm>
            <a:off x="21488" y="6237703"/>
            <a:ext cx="9122511" cy="600164"/>
          </a:xfrm>
          <a:prstGeom prst="rect">
            <a:avLst/>
          </a:prstGeom>
          <a:noFill/>
          <a:ln w="9525">
            <a:noFill/>
            <a:miter lim="800000"/>
            <a:headEnd/>
            <a:tailEnd/>
          </a:ln>
        </p:spPr>
        <p:txBody>
          <a:bodyPr wrap="square">
            <a:spAutoFit/>
          </a:bodyPr>
          <a:lstStyle/>
          <a:p>
            <a:pPr>
              <a:spcAft>
                <a:spcPts val="0"/>
              </a:spcAft>
            </a:pPr>
            <a:r>
              <a:rPr lang="en-US" sz="1100" b="1" dirty="0">
                <a:solidFill>
                  <a:srgbClr val="333399"/>
                </a:solidFill>
              </a:rPr>
              <a:t>Facilities: </a:t>
            </a:r>
            <a:r>
              <a:rPr lang="en-US" sz="1100" dirty="0" smtClean="0">
                <a:solidFill>
                  <a:srgbClr val="333399"/>
                </a:solidFill>
              </a:rPr>
              <a:t>Magnet </a:t>
            </a:r>
            <a:r>
              <a:rPr lang="en-US" sz="1100" dirty="0">
                <a:solidFill>
                  <a:srgbClr val="333399"/>
                </a:solidFill>
              </a:rPr>
              <a:t>Science and Technology	</a:t>
            </a:r>
            <a:r>
              <a:rPr lang="en-US" sz="1100" dirty="0" smtClean="0">
                <a:solidFill>
                  <a:srgbClr val="333399"/>
                </a:solidFill>
              </a:rPr>
              <a:t>and Applied </a:t>
            </a:r>
            <a:r>
              <a:rPr lang="en-US" sz="1100" dirty="0">
                <a:solidFill>
                  <a:srgbClr val="333399"/>
                </a:solidFill>
              </a:rPr>
              <a:t>Superconductivity </a:t>
            </a:r>
            <a:r>
              <a:rPr lang="en-US" sz="1100" dirty="0" smtClean="0">
                <a:solidFill>
                  <a:srgbClr val="333399"/>
                </a:solidFill>
              </a:rPr>
              <a:t>Center</a:t>
            </a:r>
            <a:endParaRPr lang="en-US" sz="1100" dirty="0">
              <a:solidFill>
                <a:srgbClr val="333399"/>
              </a:solidFill>
              <a:latin typeface="Times New Roman" panose="02020603050405020304" pitchFamily="18" charset="0"/>
              <a:cs typeface="Times New Roman" panose="02020603050405020304" pitchFamily="18" charset="0"/>
            </a:endParaRPr>
          </a:p>
          <a:p>
            <a:pPr>
              <a:spcAft>
                <a:spcPts val="0"/>
              </a:spcAft>
            </a:pPr>
            <a:r>
              <a:rPr lang="en-US" sz="1100" b="1" dirty="0" smtClean="0">
                <a:solidFill>
                  <a:srgbClr val="333399"/>
                </a:solidFill>
                <a:latin typeface="+mj-lt"/>
                <a:cs typeface="Times New Roman" panose="02020603050405020304" pitchFamily="18" charset="0"/>
              </a:rPr>
              <a:t>Citation:</a:t>
            </a:r>
            <a:r>
              <a:rPr lang="en-US" sz="1100" dirty="0" smtClean="0">
                <a:solidFill>
                  <a:srgbClr val="333399"/>
                </a:solidFill>
                <a:latin typeface="+mj-lt"/>
                <a:cs typeface="Times New Roman" panose="02020603050405020304" pitchFamily="18" charset="0"/>
              </a:rPr>
              <a:t> Kandel</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 H.; Lu</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J.; Jiang</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J.; Chen</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P.; Matras</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M.; Craig</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N.; Trociewitz, U.P.; Hellstrom, E.E. </a:t>
            </a:r>
            <a:r>
              <a:rPr lang="en-US" sz="1100" dirty="0">
                <a:solidFill>
                  <a:srgbClr val="333399"/>
                </a:solidFill>
                <a:latin typeface="+mj-lt"/>
                <a:cs typeface="Times New Roman" panose="02020603050405020304" pitchFamily="18" charset="0"/>
              </a:rPr>
              <a:t>and </a:t>
            </a:r>
            <a:r>
              <a:rPr lang="en-US" sz="1100" dirty="0" smtClean="0">
                <a:solidFill>
                  <a:srgbClr val="333399"/>
                </a:solidFill>
                <a:latin typeface="+mj-lt"/>
                <a:cs typeface="Times New Roman" panose="02020603050405020304" pitchFamily="18" charset="0"/>
              </a:rPr>
              <a:t>Larbalestier</a:t>
            </a:r>
            <a:r>
              <a:rPr lang="en-US" sz="1100" dirty="0">
                <a:solidFill>
                  <a:srgbClr val="333399"/>
                </a:solidFill>
                <a:latin typeface="+mj-lt"/>
                <a:cs typeface="Times New Roman" panose="02020603050405020304" pitchFamily="18" charset="0"/>
              </a:rPr>
              <a:t>, </a:t>
            </a:r>
            <a:r>
              <a:rPr lang="en-US" sz="1100" dirty="0" smtClean="0">
                <a:solidFill>
                  <a:srgbClr val="333399"/>
                </a:solidFill>
                <a:latin typeface="+mj-lt"/>
                <a:cs typeface="Times New Roman" panose="02020603050405020304" pitchFamily="18" charset="0"/>
              </a:rPr>
              <a:t>D.C., </a:t>
            </a:r>
            <a:r>
              <a:rPr lang="en-US" sz="1100" i="1" dirty="0" smtClean="0">
                <a:solidFill>
                  <a:srgbClr val="333399"/>
                </a:solidFill>
                <a:latin typeface="+mj-lt"/>
                <a:cs typeface="Times New Roman" panose="02020603050405020304" pitchFamily="18" charset="0"/>
              </a:rPr>
              <a:t>Development </a:t>
            </a:r>
            <a:r>
              <a:rPr lang="en-US" sz="1100" i="1" dirty="0">
                <a:solidFill>
                  <a:srgbClr val="333399"/>
                </a:solidFill>
                <a:latin typeface="+mj-lt"/>
                <a:cs typeface="Times New Roman" panose="02020603050405020304" pitchFamily="18" charset="0"/>
              </a:rPr>
              <a:t>of </a:t>
            </a:r>
            <a:r>
              <a:rPr lang="en-US" sz="1100" i="1" dirty="0" smtClean="0">
                <a:solidFill>
                  <a:srgbClr val="333399"/>
                </a:solidFill>
                <a:latin typeface="+mj-lt"/>
                <a:cs typeface="Times New Roman" panose="02020603050405020304" pitchFamily="18" charset="0"/>
              </a:rPr>
              <a:t>TiO</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 </a:t>
            </a:r>
            <a:r>
              <a:rPr lang="en-US" sz="1100" i="1" dirty="0">
                <a:solidFill>
                  <a:srgbClr val="333399"/>
                </a:solidFill>
                <a:latin typeface="+mj-lt"/>
                <a:cs typeface="Times New Roman" panose="02020603050405020304" pitchFamily="18" charset="0"/>
              </a:rPr>
              <a:t>electrical </a:t>
            </a:r>
            <a:r>
              <a:rPr lang="en-US" sz="1100" i="1" dirty="0" smtClean="0">
                <a:solidFill>
                  <a:srgbClr val="333399"/>
                </a:solidFill>
                <a:latin typeface="+mj-lt"/>
                <a:cs typeface="Times New Roman" panose="02020603050405020304" pitchFamily="18" charset="0"/>
              </a:rPr>
              <a:t>insulation coating </a:t>
            </a:r>
            <a:r>
              <a:rPr lang="en-US" sz="1100" i="1" dirty="0">
                <a:solidFill>
                  <a:srgbClr val="333399"/>
                </a:solidFill>
                <a:latin typeface="+mj-lt"/>
                <a:cs typeface="Times New Roman" panose="02020603050405020304" pitchFamily="18" charset="0"/>
              </a:rPr>
              <a:t>on Ag-alloy </a:t>
            </a:r>
            <a:r>
              <a:rPr lang="en-US" sz="1100" i="1" dirty="0" smtClean="0">
                <a:solidFill>
                  <a:srgbClr val="333399"/>
                </a:solidFill>
                <a:latin typeface="+mj-lt"/>
                <a:cs typeface="Times New Roman" panose="02020603050405020304" pitchFamily="18" charset="0"/>
              </a:rPr>
              <a:t>sheathed Bi</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Sr</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CaCu</a:t>
            </a:r>
            <a:r>
              <a:rPr lang="en-US" sz="1100" i="1" baseline="-25000" dirty="0" smtClean="0">
                <a:solidFill>
                  <a:srgbClr val="333399"/>
                </a:solidFill>
                <a:latin typeface="+mj-lt"/>
                <a:cs typeface="Times New Roman" panose="02020603050405020304" pitchFamily="18" charset="0"/>
              </a:rPr>
              <a:t>2</a:t>
            </a:r>
            <a:r>
              <a:rPr lang="en-US" sz="1100" i="1" dirty="0" smtClean="0">
                <a:solidFill>
                  <a:srgbClr val="333399"/>
                </a:solidFill>
                <a:latin typeface="+mj-lt"/>
                <a:cs typeface="Times New Roman" panose="02020603050405020304" pitchFamily="18" charset="0"/>
              </a:rPr>
              <a:t>O</a:t>
            </a:r>
            <a:r>
              <a:rPr lang="en-US" sz="1100" i="1" baseline="-25000" dirty="0" smtClean="0">
                <a:solidFill>
                  <a:srgbClr val="333399"/>
                </a:solidFill>
                <a:latin typeface="+mj-lt"/>
                <a:cs typeface="Times New Roman" panose="02020603050405020304" pitchFamily="18" charset="0"/>
              </a:rPr>
              <a:t>8-x </a:t>
            </a:r>
            <a:r>
              <a:rPr lang="en-US" sz="1100" i="1" dirty="0" smtClean="0">
                <a:solidFill>
                  <a:srgbClr val="333399"/>
                </a:solidFill>
                <a:latin typeface="+mj-lt"/>
                <a:cs typeface="Times New Roman" panose="02020603050405020304" pitchFamily="18" charset="0"/>
              </a:rPr>
              <a:t>round-wire</a:t>
            </a:r>
            <a:r>
              <a:rPr lang="en-US" sz="1100" dirty="0">
                <a:solidFill>
                  <a:srgbClr val="333399"/>
                </a:solidFill>
                <a:latin typeface="+mj-lt"/>
                <a:cs typeface="Times New Roman" panose="02020603050405020304" pitchFamily="18" charset="0"/>
              </a:rPr>
              <a:t>., </a:t>
            </a:r>
            <a:r>
              <a:rPr lang="fr-FR" sz="1100" dirty="0" err="1">
                <a:solidFill>
                  <a:srgbClr val="333399"/>
                </a:solidFill>
                <a:latin typeface="+mj-lt"/>
                <a:cs typeface="Times New Roman" panose="02020603050405020304" pitchFamily="18" charset="0"/>
              </a:rPr>
              <a:t>Supercond</a:t>
            </a:r>
            <a:r>
              <a:rPr lang="fr-FR" sz="1100" dirty="0">
                <a:solidFill>
                  <a:srgbClr val="333399"/>
                </a:solidFill>
                <a:latin typeface="+mj-lt"/>
                <a:cs typeface="Times New Roman" panose="02020603050405020304" pitchFamily="18" charset="0"/>
              </a:rPr>
              <a:t>. </a:t>
            </a:r>
            <a:r>
              <a:rPr lang="fr-FR" sz="1100" dirty="0" err="1">
                <a:solidFill>
                  <a:srgbClr val="333399"/>
                </a:solidFill>
                <a:latin typeface="+mj-lt"/>
                <a:cs typeface="Times New Roman" panose="02020603050405020304" pitchFamily="18" charset="0"/>
              </a:rPr>
              <a:t>Sci</a:t>
            </a:r>
            <a:r>
              <a:rPr lang="fr-FR" sz="1100" dirty="0">
                <a:solidFill>
                  <a:srgbClr val="333399"/>
                </a:solidFill>
                <a:latin typeface="+mj-lt"/>
                <a:cs typeface="Times New Roman" panose="02020603050405020304" pitchFamily="18" charset="0"/>
              </a:rPr>
              <a:t>. </a:t>
            </a:r>
            <a:r>
              <a:rPr lang="fr-FR" sz="1100" dirty="0" err="1">
                <a:solidFill>
                  <a:srgbClr val="333399"/>
                </a:solidFill>
                <a:latin typeface="+mj-lt"/>
                <a:cs typeface="Times New Roman" panose="02020603050405020304" pitchFamily="18" charset="0"/>
              </a:rPr>
              <a:t>Technol</a:t>
            </a:r>
            <a:r>
              <a:rPr lang="fr-FR" sz="1100" dirty="0">
                <a:solidFill>
                  <a:srgbClr val="333399"/>
                </a:solidFill>
                <a:latin typeface="+mj-lt"/>
                <a:cs typeface="Times New Roman" panose="02020603050405020304" pitchFamily="18" charset="0"/>
              </a:rPr>
              <a:t>. 28 </a:t>
            </a:r>
            <a:r>
              <a:rPr lang="fr-FR" sz="1100" dirty="0" smtClean="0">
                <a:solidFill>
                  <a:srgbClr val="333399"/>
                </a:solidFill>
                <a:latin typeface="+mj-lt"/>
                <a:cs typeface="Times New Roman" panose="02020603050405020304" pitchFamily="18" charset="0"/>
              </a:rPr>
              <a:t>(3) 035010 (2015)</a:t>
            </a:r>
            <a:endParaRPr lang="en-US" sz="1200" dirty="0">
              <a:solidFill>
                <a:srgbClr val="333399"/>
              </a:solidFill>
              <a:latin typeface="+mj-lt"/>
              <a:cs typeface="Times New Roman" panose="02020603050405020304" pitchFamily="18" charset="0"/>
            </a:endParaRPr>
          </a:p>
        </p:txBody>
      </p:sp>
      <p:cxnSp>
        <p:nvCxnSpPr>
          <p:cNvPr id="29" name="Straight Connector 28"/>
          <p:cNvCxnSpPr/>
          <p:nvPr/>
        </p:nvCxnSpPr>
        <p:spPr>
          <a:xfrm>
            <a:off x="7371209" y="1537635"/>
            <a:ext cx="0" cy="2509495"/>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8006054" y="1531093"/>
            <a:ext cx="464680" cy="1167670"/>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7692635" y="1537635"/>
            <a:ext cx="2016" cy="216551"/>
          </a:xfrm>
          <a:prstGeom prst="line">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8397806" y="2834658"/>
            <a:ext cx="129026" cy="531673"/>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039065" y="3957270"/>
            <a:ext cx="0" cy="202161"/>
          </a:xfrm>
          <a:prstGeom prst="line">
            <a:avLst/>
          </a:prstGeom>
          <a:ln w="38100">
            <a:solidFill>
              <a:srgbClr val="00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641934" y="3849449"/>
            <a:ext cx="28049" cy="248391"/>
          </a:xfrm>
          <a:prstGeom prst="line">
            <a:avLst/>
          </a:pr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7659706" y="1754187"/>
            <a:ext cx="42484" cy="2191863"/>
          </a:xfrm>
          <a:prstGeom prst="line">
            <a:avLst/>
          </a:prstGeom>
          <a:ln w="1270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7044641" y="1754187"/>
            <a:ext cx="13150" cy="2203083"/>
          </a:xfrm>
          <a:prstGeom prst="line">
            <a:avLst/>
          </a:prstGeom>
          <a:ln w="1270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7058126" y="1558433"/>
            <a:ext cx="2016" cy="216551"/>
          </a:xfrm>
          <a:prstGeom prst="line">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666665" y="3965670"/>
            <a:ext cx="0" cy="202161"/>
          </a:xfrm>
          <a:prstGeom prst="line">
            <a:avLst/>
          </a:prstGeom>
          <a:ln w="38100">
            <a:solidFill>
              <a:srgbClr val="0066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977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821F2D-88F9-4550-95B9-7E8566C19AE7}"/>
</file>

<file path=customXml/itemProps2.xml><?xml version="1.0" encoding="utf-8"?>
<ds:datastoreItem xmlns:ds="http://schemas.openxmlformats.org/officeDocument/2006/customXml" ds:itemID="{FB12FDDA-FB13-43D7-B386-3687960BE440}"/>
</file>

<file path=customXml/itemProps3.xml><?xml version="1.0" encoding="utf-8"?>
<ds:datastoreItem xmlns:ds="http://schemas.openxmlformats.org/officeDocument/2006/customXml" ds:itemID="{F50124BF-8BA7-4499-848A-052AE75F7EC1}"/>
</file>

<file path=docProps/app.xml><?xml version="1.0" encoding="utf-8"?>
<Properties xmlns="http://schemas.openxmlformats.org/officeDocument/2006/extended-properties" xmlns:vt="http://schemas.openxmlformats.org/officeDocument/2006/docPropsVTypes">
  <TotalTime>6248</TotalTime>
  <Words>818</Words>
  <Application>Microsoft Office PowerPoint</Application>
  <PresentationFormat>On-screen Show (4:3)</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Lucida Sans</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128</cp:revision>
  <cp:lastPrinted>2007-07-13T05:35:51Z</cp:lastPrinted>
  <dcterms:created xsi:type="dcterms:W3CDTF">2004-08-07T03:10:56Z</dcterms:created>
  <dcterms:modified xsi:type="dcterms:W3CDTF">2018-03-15T14:10:48Z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