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Masters/slideMaster1.xml" ContentType="application/vnd.openxmlformats-officedocument.presentationml.slideMaster+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sldIdLst>
    <p:sldId id="257" r:id="rId2"/>
    <p:sldId id="258" r:id="rId3"/>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457200" rtl="0" eaLnBrk="1" latinLnBrk="0" hangingPunct="1">
      <a:defRPr kern="1200">
        <a:solidFill>
          <a:schemeClr val="tx1"/>
        </a:solidFill>
        <a:latin typeface="Arial" charset="0"/>
        <a:ea typeface="+mn-ea"/>
        <a:cs typeface="+mn-cs"/>
      </a:defRPr>
    </a:lvl6pPr>
    <a:lvl7pPr marL="2743200" algn="l" defTabSz="457200" rtl="0" eaLnBrk="1" latinLnBrk="0" hangingPunct="1">
      <a:defRPr kern="1200">
        <a:solidFill>
          <a:schemeClr val="tx1"/>
        </a:solidFill>
        <a:latin typeface="Arial" charset="0"/>
        <a:ea typeface="+mn-ea"/>
        <a:cs typeface="+mn-cs"/>
      </a:defRPr>
    </a:lvl7pPr>
    <a:lvl8pPr marL="3200400" algn="l" defTabSz="457200" rtl="0" eaLnBrk="1" latinLnBrk="0" hangingPunct="1">
      <a:defRPr kern="1200">
        <a:solidFill>
          <a:schemeClr val="tx1"/>
        </a:solidFill>
        <a:latin typeface="Arial" charset="0"/>
        <a:ea typeface="+mn-ea"/>
        <a:cs typeface="+mn-cs"/>
      </a:defRPr>
    </a:lvl8pPr>
    <a:lvl9pPr marL="3657600" algn="l" defTabSz="4572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8473" autoAdjust="0"/>
  </p:normalViewPr>
  <p:slideViewPr>
    <p:cSldViewPr snapToGrid="0" snapToObjects="1">
      <p:cViewPr varScale="1">
        <p:scale>
          <a:sx n="133" d="100"/>
          <a:sy n="133" d="100"/>
        </p:scale>
        <p:origin x="906" y="12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11" Type="http://schemas.openxmlformats.org/officeDocument/2006/relationships/customXml" Target="../customXml/item3.xml"/><Relationship Id="rId5" Type="http://schemas.openxmlformats.org/officeDocument/2006/relationships/presProps" Target="presProps.xml"/><Relationship Id="rId10" Type="http://schemas.openxmlformats.org/officeDocument/2006/relationships/customXml" Target="../customXml/item2.xml"/><Relationship Id="rId4" Type="http://schemas.openxmlformats.org/officeDocument/2006/relationships/notesMaster" Target="notesMasters/notesMaster1.xml"/><Relationship Id="rId9"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650"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6688" y="0"/>
            <a:ext cx="3041650" cy="465138"/>
          </a:xfrm>
          <a:prstGeom prst="rect">
            <a:avLst/>
          </a:prstGeom>
        </p:spPr>
        <p:txBody>
          <a:bodyPr vert="horz" lIns="91440" tIns="45720" rIns="91440" bIns="45720" rtlCol="0"/>
          <a:lstStyle>
            <a:lvl1pPr algn="r">
              <a:defRPr sz="1200"/>
            </a:lvl1pPr>
          </a:lstStyle>
          <a:p>
            <a:fld id="{ADFF3DA0-D9AC-0B4A-962A-44AC97533686}" type="datetimeFigureOut">
              <a:rPr lang="en-US" smtClean="0"/>
              <a:t>3/15/2018</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9600"/>
            <a:ext cx="5616575" cy="4187825"/>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39200"/>
            <a:ext cx="3041650"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6688" y="8839200"/>
            <a:ext cx="3041650" cy="465138"/>
          </a:xfrm>
          <a:prstGeom prst="rect">
            <a:avLst/>
          </a:prstGeom>
        </p:spPr>
        <p:txBody>
          <a:bodyPr vert="horz" lIns="91440" tIns="45720" rIns="91440" bIns="45720" rtlCol="0" anchor="b"/>
          <a:lstStyle>
            <a:lvl1pPr algn="r">
              <a:defRPr sz="1200"/>
            </a:lvl1pPr>
          </a:lstStyle>
          <a:p>
            <a:fld id="{CB4742BC-B294-7748-864F-9D4D503708A1}" type="slidenum">
              <a:rPr lang="en-US" smtClean="0"/>
              <a:t>‹#›</a:t>
            </a:fld>
            <a:endParaRPr lang="en-US"/>
          </a:p>
        </p:txBody>
      </p:sp>
    </p:spTree>
    <p:extLst>
      <p:ext uri="{BB962C8B-B14F-4D97-AF65-F5344CB8AC3E}">
        <p14:creationId xmlns:p14="http://schemas.microsoft.com/office/powerpoint/2010/main" val="3182850152"/>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1</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endParaRPr lang="en-US" dirty="0">
              <a:latin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p:txBody>
          <a:bodyPr/>
          <a:lstStyle/>
          <a:p>
            <a:pPr>
              <a:defRPr/>
            </a:pPr>
            <a:fld id="{D6AC04BA-D5B1-4AEE-92A8-018E0611CCA8}" type="slidenum">
              <a:rPr lang="en-US" smtClean="0"/>
              <a:pPr>
                <a:defRPr/>
              </a:pPr>
              <a:t>2</a:t>
            </a:fld>
            <a:endParaRPr lang="en-US" smtClean="0"/>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a:ln/>
        </p:spPr>
        <p:txBody>
          <a:bodyPr/>
          <a:lstStyle/>
          <a:p>
            <a:r>
              <a:rPr lang="en-US" b="1" dirty="0">
                <a:latin typeface="Arial" charset="0"/>
              </a:rPr>
              <a:t>1. What is the finding?</a:t>
            </a:r>
            <a:endParaRPr lang="en-US" dirty="0">
              <a:latin typeface="Arial" charset="0"/>
            </a:endParaRPr>
          </a:p>
          <a:p>
            <a:r>
              <a:rPr lang="en-US" dirty="0">
                <a:latin typeface="Arial" charset="0"/>
              </a:rPr>
              <a:t>Here to be included a short description in layman language of the finding</a:t>
            </a:r>
          </a:p>
          <a:p>
            <a:r>
              <a:rPr lang="en-US" dirty="0">
                <a:latin typeface="Arial" charset="0"/>
              </a:rPr>
              <a:t> </a:t>
            </a:r>
          </a:p>
          <a:p>
            <a:r>
              <a:rPr lang="en-US" b="1" dirty="0">
                <a:latin typeface="Arial" charset="0"/>
              </a:rPr>
              <a:t>2. Why this finding is important?</a:t>
            </a:r>
            <a:endParaRPr lang="en-US" dirty="0">
              <a:latin typeface="Arial" charset="0"/>
            </a:endParaRPr>
          </a:p>
          <a:p>
            <a:r>
              <a:rPr lang="en-US" dirty="0">
                <a:latin typeface="Arial" charset="0"/>
              </a:rPr>
              <a:t>A short description of why the finding is important for scientific community, technology, society, </a:t>
            </a:r>
            <a:r>
              <a:rPr lang="en-US" dirty="0" err="1">
                <a:latin typeface="Arial" charset="0"/>
              </a:rPr>
              <a:t>etc</a:t>
            </a:r>
            <a:r>
              <a:rPr lang="en-US" dirty="0">
                <a:latin typeface="Arial" charset="0"/>
              </a:rPr>
              <a:t>…</a:t>
            </a:r>
          </a:p>
          <a:p>
            <a:r>
              <a:rPr lang="en-US" dirty="0">
                <a:latin typeface="Arial" charset="0"/>
              </a:rPr>
              <a:t> </a:t>
            </a:r>
          </a:p>
          <a:p>
            <a:r>
              <a:rPr lang="en-US" b="1" dirty="0">
                <a:latin typeface="Arial" charset="0"/>
              </a:rPr>
              <a:t>3. Why NHMFL? </a:t>
            </a:r>
            <a:endParaRPr lang="en-US" dirty="0">
              <a:latin typeface="Arial" charset="0"/>
            </a:endParaRPr>
          </a:p>
          <a:p>
            <a:r>
              <a:rPr lang="en-US" dirty="0">
                <a:latin typeface="Arial" charset="0"/>
              </a:rPr>
              <a:t>The answer to this question should provide information on why this finding could be achieved (only) at NHMFL (what unique capability of MagLab was essential for this finding). </a:t>
            </a:r>
          </a:p>
          <a:p>
            <a:pPr eaLnBrk="1" hangingPunct="1"/>
            <a:endParaRPr lang="en-US" dirty="0" smtClean="0">
              <a:latin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551DF5C-8234-2140-8D3E-2FFBB67A4FF9}" type="slidenum">
              <a:rPr lang="en-US" altLang="zh-CN"/>
              <a:pPr>
                <a:defRPr/>
              </a:pPr>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EEB07C35-8147-AD4F-BC66-F1233620440E}" type="slidenum">
              <a:rPr lang="en-US" altLang="zh-CN"/>
              <a:pPr>
                <a:defRPr/>
              </a:pPr>
              <a:t>‹#›</a:t>
            </a:fld>
            <a:endParaRPr lang="en-US" altLang="zh-C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52AD7DC0-932C-3647-9A3A-A8982E0D95E4}" type="slidenum">
              <a:rPr lang="en-US" altLang="zh-CN"/>
              <a:pPr>
                <a:defRPr/>
              </a:pPr>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6118066B-A97A-984B-B0AA-CD84D69228DD}" type="slidenum">
              <a:rPr lang="en-US" altLang="zh-CN"/>
              <a:pPr>
                <a:defRPr/>
              </a:pPr>
              <a:t>‹#›</a:t>
            </a:fld>
            <a:endParaRPr lang="en-US" altLang="zh-C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half" idx="3"/>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7"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8" name="Rectangle 6"/>
          <p:cNvSpPr>
            <a:spLocks noGrp="1" noChangeArrowheads="1"/>
          </p:cNvSpPr>
          <p:nvPr>
            <p:ph type="sldNum" sz="quarter" idx="12"/>
          </p:nvPr>
        </p:nvSpPr>
        <p:spPr>
          <a:ln/>
        </p:spPr>
        <p:txBody>
          <a:bodyPr/>
          <a:lstStyle>
            <a:lvl1pPr>
              <a:defRPr/>
            </a:lvl1pPr>
          </a:lstStyle>
          <a:p>
            <a:pPr>
              <a:defRPr/>
            </a:pPr>
            <a:fld id="{FE3E6CE8-4CD6-5942-BAEE-B07864064C9E}" type="slidenum">
              <a:rPr lang="en-US" altLang="zh-CN"/>
              <a:pPr>
                <a:defRPr/>
              </a:pPr>
              <a:t>‹#›</a:t>
            </a:fld>
            <a:endParaRPr lang="en-US" altLang="zh-C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1_Title Only">
    <p:spTree>
      <p:nvGrpSpPr>
        <p:cNvPr id="1" name=""/>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2_Title Only">
    <p:spTree>
      <p:nvGrpSpPr>
        <p:cNvPr id="1" name=""/>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cSld name="1_Title Slide">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C0B1EBFA-212F-D04D-8D1C-98B3E851656D}" type="slidenum">
              <a:rPr lang="en-US" altLang="zh-CN"/>
              <a:pPr>
                <a:defRPr/>
              </a:pPr>
              <a:t>‹#›</a:t>
            </a:fld>
            <a:endParaRPr lang="en-US" altLang="zh-C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6"/>
          <p:cNvSpPr>
            <a:spLocks noGrp="1" noChangeArrowheads="1"/>
          </p:cNvSpPr>
          <p:nvPr>
            <p:ph type="sldNum" sz="quarter" idx="12"/>
          </p:nvPr>
        </p:nvSpPr>
        <p:spPr>
          <a:ln/>
        </p:spPr>
        <p:txBody>
          <a:bodyPr/>
          <a:lstStyle>
            <a:lvl1pPr>
              <a:defRPr/>
            </a:lvl1pPr>
          </a:lstStyle>
          <a:p>
            <a:pPr>
              <a:defRPr/>
            </a:pPr>
            <a:fld id="{13315D20-2B37-1241-B7C3-E3A8CDE5E144}" type="slidenum">
              <a:rPr lang="en-US" altLang="zh-CN"/>
              <a:pPr>
                <a:defRPr/>
              </a:pPr>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B9A8CC7D-D267-A94C-B473-68C3C598B0FD}" type="slidenum">
              <a:rPr lang="en-US" altLang="zh-CN"/>
              <a:pPr>
                <a:defRPr/>
              </a:pPr>
              <a:t>‹#›</a:t>
            </a:fld>
            <a:endParaRPr lang="en-US" altLang="zh-C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6"/>
          <p:cNvSpPr>
            <a:spLocks noGrp="1" noChangeArrowheads="1"/>
          </p:cNvSpPr>
          <p:nvPr>
            <p:ph type="sldNum" sz="quarter" idx="12"/>
          </p:nvPr>
        </p:nvSpPr>
        <p:spPr>
          <a:ln/>
        </p:spPr>
        <p:txBody>
          <a:bodyPr/>
          <a:lstStyle>
            <a:lvl1pPr>
              <a:defRPr/>
            </a:lvl1pPr>
          </a:lstStyle>
          <a:p>
            <a:pPr>
              <a:defRPr/>
            </a:pPr>
            <a:fld id="{2D04A524-5224-D641-BBEF-E173A22A2D44}" type="slidenum">
              <a:rPr lang="en-US" altLang="zh-CN"/>
              <a:pPr>
                <a:defRPr/>
              </a:pPr>
              <a:t>‹#›</a:t>
            </a:fld>
            <a:endParaRPr lang="en-US" altLang="zh-C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6"/>
          <p:cNvSpPr>
            <a:spLocks noGrp="1" noChangeArrowheads="1"/>
          </p:cNvSpPr>
          <p:nvPr>
            <p:ph type="sldNum" sz="quarter" idx="12"/>
          </p:nvPr>
        </p:nvSpPr>
        <p:spPr>
          <a:ln/>
        </p:spPr>
        <p:txBody>
          <a:bodyPr/>
          <a:lstStyle>
            <a:lvl1pPr>
              <a:defRPr/>
            </a:lvl1pPr>
          </a:lstStyle>
          <a:p>
            <a:pPr>
              <a:defRPr/>
            </a:pPr>
            <a:fld id="{0C6C4AD8-6A09-1D42-93A5-B45E1866CE23}" type="slidenum">
              <a:rPr lang="en-US" altLang="zh-CN"/>
              <a:pPr>
                <a:defRPr/>
              </a:pPr>
              <a:t>‹#›</a:t>
            </a:fld>
            <a:endParaRPr lang="en-US" altLang="zh-C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6"/>
          <p:cNvSpPr>
            <a:spLocks noGrp="1" noChangeArrowheads="1"/>
          </p:cNvSpPr>
          <p:nvPr>
            <p:ph type="sldNum" sz="quarter" idx="12"/>
          </p:nvPr>
        </p:nvSpPr>
        <p:spPr>
          <a:ln/>
        </p:spPr>
        <p:txBody>
          <a:bodyPr/>
          <a:lstStyle>
            <a:lvl1pPr>
              <a:defRPr/>
            </a:lvl1pPr>
          </a:lstStyle>
          <a:p>
            <a:pPr>
              <a:defRPr/>
            </a:pPr>
            <a:fld id="{E85F2391-E18C-474B-945F-EAE6F1E86BCD}" type="slidenum">
              <a:rPr lang="en-US" altLang="zh-CN"/>
              <a:pPr>
                <a:defRPr/>
              </a:pPr>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AF0D4E78-2CEF-DA4A-9B1E-6F5972CB03AA}" type="slidenum">
              <a:rPr lang="en-US" altLang="zh-CN"/>
              <a:pPr>
                <a:defRPr/>
              </a:pPr>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5"/>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6"/>
          <p:cNvSpPr>
            <a:spLocks noGrp="1" noChangeArrowheads="1"/>
          </p:cNvSpPr>
          <p:nvPr>
            <p:ph type="sldNum" sz="quarter" idx="12"/>
          </p:nvPr>
        </p:nvSpPr>
        <p:spPr>
          <a:ln/>
        </p:spPr>
        <p:txBody>
          <a:bodyPr/>
          <a:lstStyle>
            <a:lvl1pPr>
              <a:defRPr/>
            </a:lvl1pPr>
          </a:lstStyle>
          <a:p>
            <a:pPr>
              <a:defRPr/>
            </a:pPr>
            <a:fld id="{F27500CA-EEEA-3043-84E8-33EEC38F8701}" type="slidenum">
              <a:rPr lang="en-US" altLang="zh-CN"/>
              <a:pPr>
                <a:defRPr/>
              </a:pPr>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endParaRPr lang="en-US" altLang="zh-CN"/>
          </a:p>
        </p:txBody>
      </p:sp>
      <p:sp>
        <p:nvSpPr>
          <p:cNvPr id="1027" name="Rectangle 3"/>
          <p:cNvSpPr>
            <a:spLocks noGrp="1" noChangeArrowheads="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endParaRPr lang="en-US" altLang="zh-CN"/>
          </a:p>
        </p:txBody>
      </p:sp>
      <p:sp>
        <p:nvSpPr>
          <p:cNvPr id="102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ea typeface="宋体" charset="-122"/>
                <a:cs typeface="宋体" charset="-122"/>
              </a:defRPr>
            </a:lvl1pPr>
          </a:lstStyle>
          <a:p>
            <a:pPr>
              <a:defRPr/>
            </a:pPr>
            <a:endParaRPr lang="en-US" altLang="zh-CN"/>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ea typeface="宋体" charset="-122"/>
                <a:cs typeface="宋体" charset="-122"/>
              </a:defRPr>
            </a:lvl1pPr>
          </a:lstStyle>
          <a:p>
            <a:pPr>
              <a:defRPr/>
            </a:pPr>
            <a:endParaRPr lang="en-US" altLang="zh-CN"/>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ea typeface="宋体" charset="-122"/>
                <a:cs typeface="宋体" charset="-122"/>
              </a:defRPr>
            </a:lvl1pPr>
          </a:lstStyle>
          <a:p>
            <a:pPr>
              <a:defRPr/>
            </a:pPr>
            <a:fld id="{E0A16F80-B670-904D-B2A9-C603D5053CE3}" type="slidenum">
              <a:rPr lang="en-US" altLang="zh-CN"/>
              <a:pPr>
                <a:defRPr/>
              </a:pPr>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Lst>
  <p:txStyles>
    <p:titleStyle>
      <a:lvl1pPr algn="ctr" rtl="0" eaLnBrk="1" fontAlgn="base" hangingPunct="1">
        <a:spcBef>
          <a:spcPct val="0"/>
        </a:spcBef>
        <a:spcAft>
          <a:spcPct val="0"/>
        </a:spcAft>
        <a:defRPr sz="3600" b="1">
          <a:solidFill>
            <a:srgbClr val="0000CC"/>
          </a:solidFill>
          <a:latin typeface="+mj-lt"/>
          <a:ea typeface="ＭＳ Ｐゴシック" charset="-128"/>
          <a:cs typeface="ＭＳ Ｐゴシック" charset="-128"/>
        </a:defRPr>
      </a:lvl1pPr>
      <a:lvl2pPr algn="ctr" rtl="0" eaLnBrk="1" fontAlgn="base" hangingPunct="1">
        <a:spcBef>
          <a:spcPct val="0"/>
        </a:spcBef>
        <a:spcAft>
          <a:spcPct val="0"/>
        </a:spcAft>
        <a:defRPr sz="3600" b="1">
          <a:solidFill>
            <a:srgbClr val="0000CC"/>
          </a:solidFill>
          <a:latin typeface="Arial" charset="0"/>
          <a:ea typeface="ＭＳ Ｐゴシック" charset="-128"/>
          <a:cs typeface="ＭＳ Ｐゴシック" charset="-128"/>
        </a:defRPr>
      </a:lvl2pPr>
      <a:lvl3pPr algn="ctr" rtl="0" eaLnBrk="1" fontAlgn="base" hangingPunct="1">
        <a:spcBef>
          <a:spcPct val="0"/>
        </a:spcBef>
        <a:spcAft>
          <a:spcPct val="0"/>
        </a:spcAft>
        <a:defRPr sz="3600" b="1">
          <a:solidFill>
            <a:srgbClr val="0000CC"/>
          </a:solidFill>
          <a:latin typeface="Arial" charset="0"/>
          <a:ea typeface="ＭＳ Ｐゴシック" charset="-128"/>
          <a:cs typeface="ＭＳ Ｐゴシック" charset="-128"/>
        </a:defRPr>
      </a:lvl3pPr>
      <a:lvl4pPr algn="ctr" rtl="0" eaLnBrk="1" fontAlgn="base" hangingPunct="1">
        <a:spcBef>
          <a:spcPct val="0"/>
        </a:spcBef>
        <a:spcAft>
          <a:spcPct val="0"/>
        </a:spcAft>
        <a:defRPr sz="3600" b="1">
          <a:solidFill>
            <a:srgbClr val="0000CC"/>
          </a:solidFill>
          <a:latin typeface="Arial" charset="0"/>
          <a:ea typeface="ＭＳ Ｐゴシック" charset="-128"/>
          <a:cs typeface="ＭＳ Ｐゴシック" charset="-128"/>
        </a:defRPr>
      </a:lvl4pPr>
      <a:lvl5pPr algn="ctr" rtl="0" eaLnBrk="1" fontAlgn="base" hangingPunct="1">
        <a:spcBef>
          <a:spcPct val="0"/>
        </a:spcBef>
        <a:spcAft>
          <a:spcPct val="0"/>
        </a:spcAft>
        <a:defRPr sz="3600" b="1">
          <a:solidFill>
            <a:srgbClr val="0000CC"/>
          </a:solidFill>
          <a:latin typeface="Arial" charset="0"/>
          <a:ea typeface="ＭＳ Ｐゴシック" charset="-128"/>
          <a:cs typeface="ＭＳ Ｐゴシック" charset="-128"/>
        </a:defRPr>
      </a:lvl5pPr>
      <a:lvl6pPr marL="457200" algn="ctr" rtl="0" eaLnBrk="1" fontAlgn="base" hangingPunct="1">
        <a:spcBef>
          <a:spcPct val="0"/>
        </a:spcBef>
        <a:spcAft>
          <a:spcPct val="0"/>
        </a:spcAft>
        <a:defRPr sz="3600" b="1">
          <a:solidFill>
            <a:srgbClr val="0000CC"/>
          </a:solidFill>
          <a:latin typeface="Arial" charset="0"/>
        </a:defRPr>
      </a:lvl6pPr>
      <a:lvl7pPr marL="914400" algn="ctr" rtl="0" eaLnBrk="1" fontAlgn="base" hangingPunct="1">
        <a:spcBef>
          <a:spcPct val="0"/>
        </a:spcBef>
        <a:spcAft>
          <a:spcPct val="0"/>
        </a:spcAft>
        <a:defRPr sz="3600" b="1">
          <a:solidFill>
            <a:srgbClr val="0000CC"/>
          </a:solidFill>
          <a:latin typeface="Arial" charset="0"/>
        </a:defRPr>
      </a:lvl7pPr>
      <a:lvl8pPr marL="1371600" algn="ctr" rtl="0" eaLnBrk="1" fontAlgn="base" hangingPunct="1">
        <a:spcBef>
          <a:spcPct val="0"/>
        </a:spcBef>
        <a:spcAft>
          <a:spcPct val="0"/>
        </a:spcAft>
        <a:defRPr sz="3600" b="1">
          <a:solidFill>
            <a:srgbClr val="0000CC"/>
          </a:solidFill>
          <a:latin typeface="Arial" charset="0"/>
        </a:defRPr>
      </a:lvl8pPr>
      <a:lvl9pPr marL="1828800" algn="ctr" rtl="0" eaLnBrk="1" fontAlgn="base" hangingPunct="1">
        <a:spcBef>
          <a:spcPct val="0"/>
        </a:spcBef>
        <a:spcAft>
          <a:spcPct val="0"/>
        </a:spcAft>
        <a:defRPr sz="3600" b="1">
          <a:solidFill>
            <a:srgbClr val="0000CC"/>
          </a:solidFill>
          <a:latin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600">
          <a:solidFill>
            <a:schemeClr val="tx1"/>
          </a:solidFill>
          <a:latin typeface="+mn-lt"/>
          <a:ea typeface="ＭＳ Ｐゴシック" charset="-128"/>
        </a:defRPr>
      </a:lvl2pPr>
      <a:lvl3pPr marL="114300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60020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205740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emf"/><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left) The coupling of edge states in two lateral quantum Hall states. The backscattering rate α is controlled by the height of the tunneling barrier shown in pink and can be measured by longitudinal resistance across the barrier, such as R34. Three scenarios of α are illustrated. (right) R34 vs Vsi which controls the barrier height. A vanishing R34 corresponds to perfect transmission of the edge states. A plateau at h/2e2 indicates one of the two edge states on the right is completely reflected while the other transmits through, as illustrated by the inset.    &#10;"/>
          <p:cNvPicPr>
            <a:picLocks noChangeAspect="1"/>
          </p:cNvPicPr>
          <p:nvPr/>
        </p:nvPicPr>
        <p:blipFill>
          <a:blip r:embed="rId3"/>
          <a:stretch>
            <a:fillRect/>
          </a:stretch>
        </p:blipFill>
        <p:spPr>
          <a:xfrm>
            <a:off x="4456643" y="1573635"/>
            <a:ext cx="4611157" cy="2713924"/>
          </a:xfrm>
          <a:prstGeom prst="rect">
            <a:avLst/>
          </a:prstGeom>
        </p:spPr>
      </p:pic>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43199" y="1494366"/>
            <a:ext cx="4409737" cy="5293757"/>
          </a:xfrm>
          <a:prstGeom prst="rect">
            <a:avLst/>
          </a:prstGeom>
          <a:noFill/>
          <a:ln w="9525">
            <a:noFill/>
            <a:miter lim="800000"/>
            <a:headEnd/>
            <a:tailEnd/>
          </a:ln>
        </p:spPr>
        <p:txBody>
          <a:bodyPr wrap="square">
            <a:spAutoFit/>
          </a:bodyPr>
          <a:lstStyle/>
          <a:p>
            <a:pPr algn="just"/>
            <a:r>
              <a:rPr lang="en-US" sz="1200" dirty="0" smtClean="0"/>
              <a:t>Bilayer graphene exhibits many fascinating fractional quantum Hall states in strong magnetic fields. The edge states carry important information about the low-energy, two-dimensional collective excitations in the bulk. Most notably, recently observed even-denominator fractional quantum Hall states may be non-Abelian in nature, such that they could potentially be used to carry out topological quantum computations. The experimental detection of these collective excitations requires the construction of an electron interferometer, which is a daunting challenge in bilayer graphene due to the gapless nature of the electron bands. </a:t>
            </a:r>
          </a:p>
          <a:p>
            <a:pPr algn="just"/>
            <a:endParaRPr lang="en-US" sz="700" dirty="0"/>
          </a:p>
          <a:p>
            <a:pPr algn="just"/>
            <a:r>
              <a:rPr lang="en-US" sz="1200" dirty="0" smtClean="0"/>
              <a:t>MagLab users have recently pioneered lithographic techniques to realize a bilayer graphene device in which electrons can tunnel between two regions exhibiting quantum Hall states (blue areas in the figure). This lateral quantum-Hall-to-quantum-Hall tunneling can be controlled electrically via a gate, where the height of the tunneling barrier is controlled by the gate voltage. By carrying out transport studies at the MagLab at fields up to 18T at 0.3K, </a:t>
            </a:r>
            <a:r>
              <a:rPr lang="en-US" sz="1200" i="1" u="sng" dirty="0" smtClean="0"/>
              <a:t>MagLab users demonstrated gate-controlled transmission and pinch-off of quantum Hall edge states. This control mimics the action of a quantum point contact, which is a key milestone toward the future development of edge state interferometers. </a:t>
            </a:r>
          </a:p>
          <a:p>
            <a:pPr algn="just"/>
            <a:endParaRPr lang="en-US" sz="700" dirty="0"/>
          </a:p>
          <a:p>
            <a:pPr algn="just"/>
            <a:r>
              <a:rPr lang="en-US" sz="1200" dirty="0" smtClean="0"/>
              <a:t>The success of this experiment enables the building of more complex interferometer devices using bilayer graphene to probe the unusual behaviors of collective excitations in the fractional quantum hall regime.</a:t>
            </a:r>
            <a:endParaRPr lang="en-US" sz="1200" dirty="0"/>
          </a:p>
        </p:txBody>
      </p:sp>
      <p:sp>
        <p:nvSpPr>
          <p:cNvPr id="1029" name="Line 42"/>
          <p:cNvSpPr>
            <a:spLocks noChangeShapeType="1"/>
          </p:cNvSpPr>
          <p:nvPr/>
        </p:nvSpPr>
        <p:spPr bwMode="auto">
          <a:xfrm>
            <a:off x="38100" y="1484063"/>
            <a:ext cx="9029700" cy="0"/>
          </a:xfrm>
          <a:prstGeom prst="line">
            <a:avLst/>
          </a:prstGeom>
          <a:noFill/>
          <a:ln w="82550" cmpd="thickThin">
            <a:solidFill>
              <a:schemeClr val="tx1"/>
            </a:solidFill>
            <a:round/>
            <a:headEnd/>
            <a:tailEnd/>
          </a:ln>
        </p:spPr>
        <p:txBody>
          <a:bodyPr/>
          <a:lstStyle/>
          <a:p>
            <a:endParaRPr lang="en-US"/>
          </a:p>
        </p:txBody>
      </p:sp>
      <p:sp>
        <p:nvSpPr>
          <p:cNvPr id="10" name="Text Box 28"/>
          <p:cNvSpPr txBox="1">
            <a:spLocks noChangeArrowheads="1"/>
          </p:cNvSpPr>
          <p:nvPr/>
        </p:nvSpPr>
        <p:spPr bwMode="auto">
          <a:xfrm>
            <a:off x="4586400" y="6000394"/>
            <a:ext cx="4557600" cy="854080"/>
          </a:xfrm>
          <a:prstGeom prst="rect">
            <a:avLst/>
          </a:prstGeom>
          <a:noFill/>
          <a:ln w="9525">
            <a:noFill/>
            <a:miter lim="800000"/>
            <a:headEnd/>
            <a:tailEnd/>
          </a:ln>
        </p:spPr>
        <p:txBody>
          <a:bodyPr wrap="square">
            <a:spAutoFit/>
          </a:bodyPr>
          <a:lstStyle/>
          <a:p>
            <a:pPr>
              <a:lnSpc>
                <a:spcPct val="90000"/>
              </a:lnSpc>
            </a:pPr>
            <a:r>
              <a:rPr lang="en-US" sz="1100" b="1" dirty="0" smtClean="0">
                <a:solidFill>
                  <a:srgbClr val="333399"/>
                </a:solidFill>
              </a:rPr>
              <a:t>Facilities and instrumentation: </a:t>
            </a:r>
            <a:r>
              <a:rPr lang="en-US" sz="1100" dirty="0" smtClean="0">
                <a:solidFill>
                  <a:srgbClr val="333399"/>
                </a:solidFill>
              </a:rPr>
              <a:t>SCM2</a:t>
            </a:r>
            <a:r>
              <a:rPr lang="en-US" sz="1100" b="1" dirty="0" smtClean="0">
                <a:solidFill>
                  <a:srgbClr val="333399"/>
                </a:solidFill>
              </a:rPr>
              <a:t> 1</a:t>
            </a:r>
            <a:r>
              <a:rPr lang="en-US" sz="1100" dirty="0" smtClean="0">
                <a:solidFill>
                  <a:srgbClr val="333399"/>
                </a:solidFill>
              </a:rPr>
              <a:t>8 T superconducting magnet,</a:t>
            </a:r>
          </a:p>
          <a:p>
            <a:pPr>
              <a:lnSpc>
                <a:spcPct val="90000"/>
              </a:lnSpc>
            </a:pPr>
            <a:r>
              <a:rPr lang="en-US" sz="1100" dirty="0">
                <a:solidFill>
                  <a:srgbClr val="333399"/>
                </a:solidFill>
              </a:rPr>
              <a:t> </a:t>
            </a:r>
            <a:r>
              <a:rPr lang="en-US" sz="1100" dirty="0" smtClean="0">
                <a:solidFill>
                  <a:srgbClr val="333399"/>
                </a:solidFill>
              </a:rPr>
              <a:t>    3He cryostat</a:t>
            </a:r>
            <a:endParaRPr lang="en-US" sz="1100" dirty="0">
              <a:solidFill>
                <a:srgbClr val="333399"/>
              </a:solidFill>
            </a:endParaRPr>
          </a:p>
          <a:p>
            <a:pPr>
              <a:lnSpc>
                <a:spcPct val="90000"/>
              </a:lnSpc>
            </a:pPr>
            <a:r>
              <a:rPr lang="en-US" sz="1100" b="1" dirty="0" smtClean="0">
                <a:solidFill>
                  <a:srgbClr val="333399"/>
                </a:solidFill>
              </a:rPr>
              <a:t>Citation: </a:t>
            </a:r>
            <a:r>
              <a:rPr lang="en-US" sz="1100" dirty="0">
                <a:solidFill>
                  <a:srgbClr val="000090"/>
                </a:solidFill>
              </a:rPr>
              <a:t>J. Li, </a:t>
            </a:r>
            <a:r>
              <a:rPr lang="en-US" sz="1100" dirty="0" smtClean="0">
                <a:solidFill>
                  <a:srgbClr val="000090"/>
                </a:solidFill>
              </a:rPr>
              <a:t>W. </a:t>
            </a:r>
            <a:r>
              <a:rPr lang="en-US" sz="1100" dirty="0" err="1" smtClean="0">
                <a:solidFill>
                  <a:srgbClr val="000090"/>
                </a:solidFill>
              </a:rPr>
              <a:t>Hua</a:t>
            </a:r>
            <a:r>
              <a:rPr lang="en-US" sz="1100" dirty="0" smtClean="0">
                <a:solidFill>
                  <a:srgbClr val="000090"/>
                </a:solidFill>
              </a:rPr>
              <a:t>,</a:t>
            </a:r>
            <a:r>
              <a:rPr lang="en-US" sz="1100" dirty="0">
                <a:solidFill>
                  <a:srgbClr val="000090"/>
                </a:solidFill>
              </a:rPr>
              <a:t> </a:t>
            </a:r>
            <a:r>
              <a:rPr lang="en-US" sz="1100" dirty="0" smtClean="0">
                <a:solidFill>
                  <a:srgbClr val="000090"/>
                </a:solidFill>
              </a:rPr>
              <a:t>K</a:t>
            </a:r>
            <a:r>
              <a:rPr lang="en-US" sz="1100" dirty="0">
                <a:solidFill>
                  <a:srgbClr val="000090"/>
                </a:solidFill>
              </a:rPr>
              <a:t>. Watanabe, T. Taniguchi, and J. Zhu, </a:t>
            </a:r>
            <a:r>
              <a:rPr lang="en-US" sz="1100" dirty="0" smtClean="0">
                <a:solidFill>
                  <a:srgbClr val="000090"/>
                </a:solidFill>
              </a:rPr>
              <a:t>    </a:t>
            </a:r>
          </a:p>
          <a:p>
            <a:pPr>
              <a:lnSpc>
                <a:spcPct val="90000"/>
              </a:lnSpc>
            </a:pPr>
            <a:r>
              <a:rPr lang="en-US" sz="1100" i="1" dirty="0">
                <a:solidFill>
                  <a:srgbClr val="000090"/>
                </a:solidFill>
              </a:rPr>
              <a:t> </a:t>
            </a:r>
            <a:r>
              <a:rPr lang="en-US" sz="1100" i="1" dirty="0" smtClean="0">
                <a:solidFill>
                  <a:srgbClr val="000090"/>
                </a:solidFill>
              </a:rPr>
              <a:t>    Gate-controlled Transmission of Quantum Hall Edge States in</a:t>
            </a:r>
          </a:p>
          <a:p>
            <a:pPr>
              <a:lnSpc>
                <a:spcPct val="90000"/>
              </a:lnSpc>
            </a:pPr>
            <a:r>
              <a:rPr lang="en-US" sz="1100" i="1" dirty="0">
                <a:solidFill>
                  <a:srgbClr val="000090"/>
                </a:solidFill>
              </a:rPr>
              <a:t> </a:t>
            </a:r>
            <a:r>
              <a:rPr lang="en-US" sz="1100" i="1" dirty="0" smtClean="0">
                <a:solidFill>
                  <a:srgbClr val="000090"/>
                </a:solidFill>
              </a:rPr>
              <a:t>    Bilayer Graphene</a:t>
            </a:r>
            <a:r>
              <a:rPr lang="en-US" sz="1100" dirty="0" smtClean="0">
                <a:solidFill>
                  <a:srgbClr val="000090"/>
                </a:solidFill>
              </a:rPr>
              <a:t>, </a:t>
            </a:r>
            <a:r>
              <a:rPr lang="it-IT" sz="1100" b="1" dirty="0" smtClean="0">
                <a:solidFill>
                  <a:srgbClr val="000090"/>
                </a:solidFill>
              </a:rPr>
              <a:t>Physical Review Letters </a:t>
            </a:r>
            <a:r>
              <a:rPr lang="it-IT" sz="1100" b="1" dirty="0">
                <a:solidFill>
                  <a:srgbClr val="000090"/>
                </a:solidFill>
              </a:rPr>
              <a:t>120</a:t>
            </a:r>
            <a:r>
              <a:rPr lang="it-IT" sz="1100" dirty="0">
                <a:solidFill>
                  <a:srgbClr val="000090"/>
                </a:solidFill>
              </a:rPr>
              <a:t>, 057701 (2018).</a:t>
            </a:r>
            <a:endParaRPr lang="en-US" sz="1200" dirty="0">
              <a:solidFill>
                <a:srgbClr val="000090"/>
              </a:solidFill>
            </a:endParaRPr>
          </a:p>
        </p:txBody>
      </p:sp>
      <p:pic>
        <p:nvPicPr>
          <p:cNvPr id="12" name="Picture 11" descr="NSF logo.jpg"/>
          <p:cNvPicPr>
            <a:picLocks noChangeAspect="1"/>
          </p:cNvPicPr>
          <p:nvPr/>
        </p:nvPicPr>
        <p:blipFill>
          <a:blip r:embed="rId4" cstate="print"/>
          <a:stretch>
            <a:fillRect/>
          </a:stretch>
        </p:blipFill>
        <p:spPr>
          <a:xfrm>
            <a:off x="8126812" y="0"/>
            <a:ext cx="1017188" cy="1023315"/>
          </a:xfrm>
          <a:prstGeom prst="rect">
            <a:avLst/>
          </a:prstGeom>
        </p:spPr>
      </p:pic>
      <p:sp>
        <p:nvSpPr>
          <p:cNvPr id="13" name="Text Box 62"/>
          <p:cNvSpPr txBox="1">
            <a:spLocks noChangeArrowheads="1"/>
          </p:cNvSpPr>
          <p:nvPr/>
        </p:nvSpPr>
        <p:spPr bwMode="auto">
          <a:xfrm>
            <a:off x="527734" y="117150"/>
            <a:ext cx="8031001" cy="1323439"/>
          </a:xfrm>
          <a:prstGeom prst="rect">
            <a:avLst/>
          </a:prstGeom>
          <a:noFill/>
          <a:ln w="9525">
            <a:noFill/>
            <a:miter lim="800000"/>
            <a:headEnd/>
            <a:tailEnd/>
          </a:ln>
        </p:spPr>
        <p:txBody>
          <a:bodyPr wrap="square">
            <a:spAutoFit/>
          </a:bodyPr>
          <a:lstStyle/>
          <a:p>
            <a:pPr algn="ctr">
              <a:spcBef>
                <a:spcPts val="0"/>
              </a:spcBef>
            </a:pPr>
            <a:r>
              <a:rPr lang="en-US" sz="1600" b="1" dirty="0" smtClean="0"/>
              <a:t>Switchable Transmission </a:t>
            </a:r>
            <a:r>
              <a:rPr lang="en-US" sz="1600" b="1" dirty="0"/>
              <a:t>of Quantum Hall Edge </a:t>
            </a:r>
            <a:r>
              <a:rPr lang="en-US" sz="1600" b="1" dirty="0" smtClean="0"/>
              <a:t>States in Bilayer Graphene </a:t>
            </a:r>
          </a:p>
          <a:p>
            <a:pPr algn="ctr"/>
            <a:endParaRPr lang="en-US" sz="1100" dirty="0" smtClean="0"/>
          </a:p>
          <a:p>
            <a:pPr algn="ctr"/>
            <a:r>
              <a:rPr lang="en-US" sz="1100" dirty="0" smtClean="0"/>
              <a:t>Jing </a:t>
            </a:r>
            <a:r>
              <a:rPr lang="en-US" sz="1100" dirty="0"/>
              <a:t>Li,</a:t>
            </a:r>
            <a:r>
              <a:rPr lang="en-US" sz="1100" baseline="30000" dirty="0"/>
              <a:t>1</a:t>
            </a:r>
            <a:r>
              <a:rPr lang="en-US" sz="1100" dirty="0"/>
              <a:t> </a:t>
            </a:r>
            <a:r>
              <a:rPr lang="en-US" sz="1100" dirty="0" err="1" smtClean="0"/>
              <a:t>Hua</a:t>
            </a:r>
            <a:r>
              <a:rPr lang="en-US" sz="1100" dirty="0" smtClean="0"/>
              <a:t> Wen,</a:t>
            </a:r>
            <a:r>
              <a:rPr lang="en-US" sz="1100" baseline="30000" dirty="0"/>
              <a:t>1</a:t>
            </a:r>
            <a:r>
              <a:rPr lang="en-US" sz="1100" dirty="0"/>
              <a:t> Kenji Watanabe,</a:t>
            </a:r>
            <a:r>
              <a:rPr lang="en-US" sz="1100" baseline="30000" dirty="0"/>
              <a:t>2</a:t>
            </a:r>
            <a:r>
              <a:rPr lang="en-US" sz="1100" dirty="0"/>
              <a:t> Takashi Taniguchi,</a:t>
            </a:r>
            <a:r>
              <a:rPr lang="en-US" sz="1100" baseline="30000" dirty="0"/>
              <a:t>2</a:t>
            </a:r>
            <a:r>
              <a:rPr lang="en-US" sz="1100" dirty="0"/>
              <a:t> and Jun </a:t>
            </a:r>
            <a:r>
              <a:rPr lang="en-US" sz="1100" dirty="0" smtClean="0"/>
              <a:t>Zhu</a:t>
            </a:r>
            <a:r>
              <a:rPr lang="en-US" sz="1100" baseline="30000" dirty="0" smtClean="0"/>
              <a:t>1</a:t>
            </a:r>
            <a:r>
              <a:rPr lang="en-US" sz="1100" dirty="0" smtClean="0"/>
              <a:t> </a:t>
            </a:r>
            <a:endParaRPr lang="en-US" sz="1100" dirty="0"/>
          </a:p>
          <a:p>
            <a:pPr marL="228600" indent="-228600" algn="ctr">
              <a:spcBef>
                <a:spcPts val="0"/>
              </a:spcBef>
              <a:buAutoNum type="arabicPeriod"/>
            </a:pPr>
            <a:r>
              <a:rPr lang="en-US" sz="1050" b="1" dirty="0" smtClean="0">
                <a:solidFill>
                  <a:srgbClr val="0033CC"/>
                </a:solidFill>
              </a:rPr>
              <a:t>Penn State University</a:t>
            </a:r>
            <a:r>
              <a:rPr lang="en-US" sz="1050" b="1" kern="1200" dirty="0" smtClean="0">
                <a:solidFill>
                  <a:srgbClr val="0033CC"/>
                </a:solidFill>
              </a:rPr>
              <a:t>; 2. National Institute for Material Science, Japan</a:t>
            </a:r>
          </a:p>
          <a:p>
            <a:pPr algn="ctr">
              <a:spcBef>
                <a:spcPts val="0"/>
              </a:spcBef>
            </a:pPr>
            <a:r>
              <a:rPr lang="en-US" sz="1050" b="1" kern="1200" dirty="0" smtClean="0">
                <a:solidFill>
                  <a:srgbClr val="0033CC"/>
                </a:solidFill>
              </a:rPr>
              <a:t> </a:t>
            </a:r>
          </a:p>
          <a:p>
            <a:pPr algn="ctr">
              <a:spcBef>
                <a:spcPts val="0"/>
              </a:spcBef>
            </a:pPr>
            <a:r>
              <a:rPr lang="en-US" sz="1050" b="1" kern="1200" dirty="0" smtClean="0"/>
              <a:t>Funding Grants:</a:t>
            </a:r>
            <a:r>
              <a:rPr lang="en-US" sz="1050" kern="1200" dirty="0" smtClean="0"/>
              <a:t>  </a:t>
            </a:r>
            <a:r>
              <a:rPr lang="en-US" sz="1050" kern="1200" dirty="0">
                <a:latin typeface="Arial"/>
                <a:cs typeface="Arial"/>
              </a:rPr>
              <a:t>G.S. Boebinger (NSF DMR</a:t>
            </a:r>
            <a:r>
              <a:rPr lang="en-US" sz="1050" kern="1200" dirty="0" smtClean="0">
                <a:latin typeface="Arial"/>
                <a:cs typeface="Arial"/>
              </a:rPr>
              <a:t>-1157490)</a:t>
            </a:r>
            <a:r>
              <a:rPr lang="en-US" sz="1050" kern="1200" dirty="0">
                <a:latin typeface="Arial"/>
                <a:cs typeface="Arial"/>
              </a:rPr>
              <a:t>; </a:t>
            </a:r>
            <a:r>
              <a:rPr lang="en-US" sz="1050" dirty="0" smtClean="0">
                <a:latin typeface="Arial"/>
                <a:cs typeface="Arial"/>
              </a:rPr>
              <a:t>Li, Wen, Zhu </a:t>
            </a:r>
            <a:r>
              <a:rPr lang="en-US" sz="1050" kern="1200" dirty="0" smtClean="0">
                <a:latin typeface="Arial"/>
                <a:cs typeface="Arial"/>
              </a:rPr>
              <a:t>(</a:t>
            </a:r>
            <a:r>
              <a:rPr lang="mr-IN" sz="1050" dirty="0" smtClean="0">
                <a:latin typeface="Arial"/>
                <a:cs typeface="Arial"/>
              </a:rPr>
              <a:t>NSF</a:t>
            </a:r>
            <a:r>
              <a:rPr lang="en-US" sz="1050" dirty="0" smtClean="0">
                <a:latin typeface="Arial"/>
                <a:cs typeface="Arial"/>
              </a:rPr>
              <a:t> </a:t>
            </a:r>
            <a:r>
              <a:rPr lang="mr-IN" sz="1050" dirty="0" smtClean="0">
                <a:latin typeface="Arial"/>
                <a:cs typeface="Arial"/>
              </a:rPr>
              <a:t>DMR</a:t>
            </a:r>
            <a:r>
              <a:rPr lang="en-US" sz="1050" dirty="0">
                <a:latin typeface="Arial"/>
                <a:cs typeface="Arial"/>
              </a:rPr>
              <a:t>-</a:t>
            </a:r>
            <a:r>
              <a:rPr lang="mr-IN" sz="1050" dirty="0" smtClean="0">
                <a:latin typeface="Arial"/>
                <a:cs typeface="Arial"/>
              </a:rPr>
              <a:t>1506212</a:t>
            </a:r>
            <a:r>
              <a:rPr lang="en-US" sz="1050" dirty="0" smtClean="0">
                <a:latin typeface="Arial"/>
                <a:cs typeface="Arial"/>
              </a:rPr>
              <a:t>)</a:t>
            </a:r>
            <a:r>
              <a:rPr lang="en-US" sz="1050" kern="1200" dirty="0" smtClean="0">
                <a:latin typeface="Arial"/>
                <a:cs typeface="Arial"/>
              </a:rPr>
              <a:t>;</a:t>
            </a:r>
          </a:p>
          <a:p>
            <a:pPr algn="ctr">
              <a:spcBef>
                <a:spcPts val="0"/>
              </a:spcBef>
            </a:pPr>
            <a:r>
              <a:rPr lang="en-US" sz="1050" kern="1200" dirty="0" smtClean="0">
                <a:latin typeface="Arial"/>
                <a:cs typeface="Arial"/>
              </a:rPr>
              <a:t> </a:t>
            </a:r>
            <a:r>
              <a:rPr lang="en-US" sz="1050" dirty="0" smtClean="0">
                <a:latin typeface="Arial"/>
                <a:cs typeface="Arial"/>
              </a:rPr>
              <a:t>Watanabe</a:t>
            </a:r>
            <a:r>
              <a:rPr lang="en-US" sz="1050" dirty="0">
                <a:latin typeface="Arial"/>
                <a:cs typeface="Arial"/>
              </a:rPr>
              <a:t> </a:t>
            </a:r>
            <a:r>
              <a:rPr lang="en-US" sz="1050" dirty="0" smtClean="0">
                <a:latin typeface="Arial"/>
                <a:cs typeface="Arial"/>
              </a:rPr>
              <a:t>and Taniguchi </a:t>
            </a:r>
            <a:r>
              <a:rPr lang="en-US" sz="1050" kern="1200" dirty="0" smtClean="0">
                <a:latin typeface="Arial"/>
                <a:cs typeface="Arial"/>
              </a:rPr>
              <a:t>(</a:t>
            </a:r>
            <a:r>
              <a:rPr lang="en-US" sz="1050" dirty="0">
                <a:latin typeface="Arial"/>
                <a:cs typeface="Arial"/>
              </a:rPr>
              <a:t>JSPS KAKENHI Grant No. </a:t>
            </a:r>
            <a:r>
              <a:rPr lang="en-US" sz="1050" dirty="0" smtClean="0">
                <a:latin typeface="Arial"/>
                <a:cs typeface="Arial"/>
              </a:rPr>
              <a:t>JP15K21722) </a:t>
            </a:r>
            <a:endParaRPr lang="en-US" sz="1050" dirty="0">
              <a:latin typeface="Arial"/>
              <a:cs typeface="Arial"/>
            </a:endParaRPr>
          </a:p>
        </p:txBody>
      </p:sp>
      <p:pic>
        <p:nvPicPr>
          <p:cNvPr id="14" name="Picture 13" descr="JustM_purple.jpg"/>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4" name="TextBox 3"/>
          <p:cNvSpPr txBox="1"/>
          <p:nvPr/>
        </p:nvSpPr>
        <p:spPr>
          <a:xfrm>
            <a:off x="4561123" y="4163784"/>
            <a:ext cx="4453277" cy="1785104"/>
          </a:xfrm>
          <a:prstGeom prst="rect">
            <a:avLst/>
          </a:prstGeom>
          <a:noFill/>
        </p:spPr>
        <p:txBody>
          <a:bodyPr wrap="square" rtlCol="0">
            <a:spAutoFit/>
          </a:bodyPr>
          <a:lstStyle/>
          <a:p>
            <a:pPr algn="just"/>
            <a:r>
              <a:rPr lang="en-US" sz="1000" dirty="0" smtClean="0">
                <a:solidFill>
                  <a:srgbClr val="008000"/>
                </a:solidFill>
              </a:rPr>
              <a:t>Left:  The variable coupling of edge states between two lateral quantum Hall states (blue regions). The backscattering rate </a:t>
            </a:r>
            <a:r>
              <a:rPr lang="en-US" sz="1000" dirty="0" smtClean="0">
                <a:solidFill>
                  <a:srgbClr val="008000"/>
                </a:solidFill>
                <a:latin typeface="Symbol" charset="2"/>
                <a:cs typeface="Symbol" charset="2"/>
              </a:rPr>
              <a:t>a</a:t>
            </a:r>
            <a:r>
              <a:rPr lang="en-US" sz="1000" dirty="0" smtClean="0">
                <a:solidFill>
                  <a:srgbClr val="008000"/>
                </a:solidFill>
              </a:rPr>
              <a:t> is controlled by the height of the tunneling barrier (gray region) which can be measured by longitudinal resistance across the barrier between contacts 3 and 4, denoted R</a:t>
            </a:r>
            <a:r>
              <a:rPr lang="en-US" sz="1000" baseline="-25000" dirty="0" smtClean="0">
                <a:solidFill>
                  <a:srgbClr val="008000"/>
                </a:solidFill>
              </a:rPr>
              <a:t>34</a:t>
            </a:r>
            <a:r>
              <a:rPr lang="en-US" sz="1000" dirty="0" smtClean="0">
                <a:solidFill>
                  <a:srgbClr val="008000"/>
                </a:solidFill>
              </a:rPr>
              <a:t>. Three scenarios of </a:t>
            </a:r>
            <a:r>
              <a:rPr lang="en-US" sz="1000" dirty="0" smtClean="0">
                <a:solidFill>
                  <a:srgbClr val="008000"/>
                </a:solidFill>
                <a:latin typeface="Symbol" charset="2"/>
                <a:cs typeface="Symbol" charset="2"/>
              </a:rPr>
              <a:t>a</a:t>
            </a:r>
            <a:r>
              <a:rPr lang="en-US" sz="1000" dirty="0" smtClean="0">
                <a:solidFill>
                  <a:srgbClr val="008000"/>
                </a:solidFill>
              </a:rPr>
              <a:t>=0, 0&lt;</a:t>
            </a:r>
            <a:r>
              <a:rPr lang="en-US" sz="1000" dirty="0" smtClean="0">
                <a:solidFill>
                  <a:srgbClr val="008000"/>
                </a:solidFill>
                <a:latin typeface="Symbol" charset="2"/>
                <a:cs typeface="Symbol" charset="2"/>
              </a:rPr>
              <a:t>a</a:t>
            </a:r>
            <a:r>
              <a:rPr lang="en-US" sz="1000" dirty="0" smtClean="0">
                <a:solidFill>
                  <a:srgbClr val="008000"/>
                </a:solidFill>
              </a:rPr>
              <a:t>&lt;1, and </a:t>
            </a:r>
            <a:r>
              <a:rPr lang="en-US" sz="1000" dirty="0" smtClean="0">
                <a:solidFill>
                  <a:srgbClr val="008000"/>
                </a:solidFill>
                <a:latin typeface="Symbol" charset="2"/>
                <a:cs typeface="Symbol" charset="2"/>
              </a:rPr>
              <a:t>a</a:t>
            </a:r>
            <a:r>
              <a:rPr lang="en-US" sz="1000" dirty="0" smtClean="0">
                <a:solidFill>
                  <a:srgbClr val="008000"/>
                </a:solidFill>
              </a:rPr>
              <a:t>=1 are shown. (At right) R</a:t>
            </a:r>
            <a:r>
              <a:rPr lang="en-US" sz="1000" baseline="-25000" dirty="0" smtClean="0">
                <a:solidFill>
                  <a:srgbClr val="008000"/>
                </a:solidFill>
              </a:rPr>
              <a:t>34</a:t>
            </a:r>
            <a:r>
              <a:rPr lang="en-US" sz="1000" dirty="0" smtClean="0">
                <a:solidFill>
                  <a:srgbClr val="008000"/>
                </a:solidFill>
              </a:rPr>
              <a:t> vs tunnel barrier gate voltage, which controls the barrier height. A vanishing R</a:t>
            </a:r>
            <a:r>
              <a:rPr lang="en-US" sz="1000" baseline="-25000" dirty="0" smtClean="0">
                <a:solidFill>
                  <a:srgbClr val="008000"/>
                </a:solidFill>
              </a:rPr>
              <a:t>34</a:t>
            </a:r>
            <a:r>
              <a:rPr lang="en-US" sz="1000" dirty="0">
                <a:solidFill>
                  <a:srgbClr val="008000"/>
                </a:solidFill>
              </a:rPr>
              <a:t> </a:t>
            </a:r>
            <a:r>
              <a:rPr lang="en-US" sz="1000" dirty="0" smtClean="0">
                <a:solidFill>
                  <a:srgbClr val="008000"/>
                </a:solidFill>
              </a:rPr>
              <a:t>(as occurs around -35V) corresponds to perfect transmission of the edge states. A divergence (as occurs for pink and yellow traces for V&gt;10V indicates no tunneling. </a:t>
            </a:r>
            <a:r>
              <a:rPr lang="en-US" sz="1000" i="1" u="sng" dirty="0" smtClean="0">
                <a:solidFill>
                  <a:srgbClr val="008000"/>
                </a:solidFill>
              </a:rPr>
              <a:t>A plateau at h/2e</a:t>
            </a:r>
            <a:r>
              <a:rPr lang="en-US" sz="1000" i="1" u="sng" baseline="30000" dirty="0" smtClean="0">
                <a:solidFill>
                  <a:srgbClr val="008000"/>
                </a:solidFill>
              </a:rPr>
              <a:t>2</a:t>
            </a:r>
            <a:r>
              <a:rPr lang="en-US" sz="1000" i="1" u="sng" dirty="0" smtClean="0">
                <a:solidFill>
                  <a:srgbClr val="008000"/>
                </a:solidFill>
              </a:rPr>
              <a:t>, as seen around -10V, indicates one of the two edge states on the right is completely reflected while the other transmits through, as illustrated by the inset.    </a:t>
            </a:r>
            <a:endParaRPr lang="en-US" sz="1000" i="1" u="sng" dirty="0">
              <a:solidFill>
                <a:srgbClr val="008000"/>
              </a:solidFill>
            </a:endParaRPr>
          </a:p>
        </p:txBody>
      </p:sp>
    </p:spTree>
    <p:extLst>
      <p:ext uri="{BB962C8B-B14F-4D97-AF65-F5344CB8AC3E}">
        <p14:creationId xmlns:p14="http://schemas.microsoft.com/office/powerpoint/2010/main" val="32088268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5"/>
          <p:cNvSpPr>
            <a:spLocks noChangeArrowheads="1"/>
          </p:cNvSpPr>
          <p:nvPr/>
        </p:nvSpPr>
        <p:spPr bwMode="auto">
          <a:xfrm>
            <a:off x="784225" y="6281738"/>
            <a:ext cx="184150" cy="274637"/>
          </a:xfrm>
          <a:prstGeom prst="rect">
            <a:avLst/>
          </a:prstGeom>
          <a:noFill/>
          <a:ln w="9525">
            <a:noFill/>
            <a:miter lim="800000"/>
            <a:headEnd/>
            <a:tailEnd/>
          </a:ln>
        </p:spPr>
        <p:txBody>
          <a:bodyPr wrap="none">
            <a:spAutoFit/>
          </a:bodyPr>
          <a:lstStyle/>
          <a:p>
            <a:endParaRPr lang="en-US" sz="1200"/>
          </a:p>
        </p:txBody>
      </p:sp>
      <p:sp>
        <p:nvSpPr>
          <p:cNvPr id="1028" name="Text Box 28"/>
          <p:cNvSpPr txBox="1">
            <a:spLocks noChangeArrowheads="1"/>
          </p:cNvSpPr>
          <p:nvPr/>
        </p:nvSpPr>
        <p:spPr bwMode="auto">
          <a:xfrm>
            <a:off x="0" y="1387215"/>
            <a:ext cx="4295776" cy="4708981"/>
          </a:xfrm>
          <a:prstGeom prst="rect">
            <a:avLst/>
          </a:prstGeom>
          <a:noFill/>
          <a:ln w="9525">
            <a:noFill/>
            <a:miter lim="800000"/>
            <a:headEnd/>
            <a:tailEnd/>
          </a:ln>
        </p:spPr>
        <p:txBody>
          <a:bodyPr wrap="square">
            <a:spAutoFit/>
          </a:bodyPr>
          <a:lstStyle/>
          <a:p>
            <a:pPr marL="117475" algn="just"/>
            <a:endParaRPr lang="en-US" sz="1200" b="1" dirty="0" smtClean="0">
              <a:solidFill>
                <a:srgbClr val="000000"/>
              </a:solidFill>
            </a:endParaRPr>
          </a:p>
          <a:p>
            <a:pPr algn="just"/>
            <a:r>
              <a:rPr lang="en-US" sz="1200" b="1" dirty="0" smtClean="0">
                <a:solidFill>
                  <a:srgbClr val="000000"/>
                </a:solidFill>
              </a:rPr>
              <a:t>What </a:t>
            </a:r>
            <a:r>
              <a:rPr lang="en-US" sz="1200" b="1" dirty="0">
                <a:solidFill>
                  <a:srgbClr val="000000"/>
                </a:solidFill>
              </a:rPr>
              <a:t>is the finding? </a:t>
            </a:r>
            <a:r>
              <a:rPr lang="en-US" sz="1200" dirty="0" smtClean="0">
                <a:latin typeface="Arial" charset="0"/>
              </a:rPr>
              <a:t>Overcoming lithographic challenges, MagLab users have fabricated dual split gated bilayer graphene devices, where the height of the tunneling barrier between the edge states of two quantum Hall systems is controlled electrically by a gate voltage. This allows researchers to continuously tune the transmission rate </a:t>
            </a:r>
            <a:r>
              <a:rPr lang="en-US" sz="1200" dirty="0" smtClean="0">
                <a:latin typeface="Symbol" charset="2"/>
                <a:cs typeface="Symbol" charset="2"/>
              </a:rPr>
              <a:t>a</a:t>
            </a:r>
            <a:r>
              <a:rPr lang="en-US" sz="1200" dirty="0" smtClean="0">
                <a:latin typeface="Arial" charset="0"/>
              </a:rPr>
              <a:t> of edge states to examine the entire regime of 0 ≤ </a:t>
            </a:r>
            <a:r>
              <a:rPr lang="en-US" sz="1200" dirty="0" smtClean="0">
                <a:latin typeface="Symbol" charset="2"/>
                <a:cs typeface="Symbol" charset="2"/>
              </a:rPr>
              <a:t>a </a:t>
            </a:r>
            <a:r>
              <a:rPr lang="en-US" sz="1200" dirty="0"/>
              <a:t>≤ </a:t>
            </a:r>
            <a:r>
              <a:rPr lang="en-US" sz="1200" dirty="0" smtClean="0"/>
              <a:t>1</a:t>
            </a:r>
            <a:r>
              <a:rPr lang="en-US" sz="1200" dirty="0" smtClean="0">
                <a:latin typeface="Arial"/>
                <a:cs typeface="Arial"/>
              </a:rPr>
              <a:t>. </a:t>
            </a:r>
            <a:r>
              <a:rPr lang="en-US" sz="1200" i="1" u="sng" dirty="0" smtClean="0">
                <a:latin typeface="Arial"/>
                <a:cs typeface="Arial"/>
              </a:rPr>
              <a:t>Users observed experimental evidence of the sequential pinch-off of individual edge states, as a function of the barrier height. </a:t>
            </a:r>
            <a:endParaRPr lang="en-US" sz="1200" i="1" u="sng" dirty="0">
              <a:latin typeface="Arial"/>
              <a:cs typeface="Arial"/>
            </a:endParaRPr>
          </a:p>
          <a:p>
            <a:pPr algn="just"/>
            <a:endParaRPr lang="en-US" sz="1200" dirty="0">
              <a:solidFill>
                <a:srgbClr val="000000"/>
              </a:solidFill>
            </a:endParaRPr>
          </a:p>
          <a:p>
            <a:pPr algn="just"/>
            <a:r>
              <a:rPr lang="en-US" sz="1200" b="1" dirty="0">
                <a:solidFill>
                  <a:srgbClr val="000000"/>
                </a:solidFill>
              </a:rPr>
              <a:t>Why is this important? </a:t>
            </a:r>
            <a:r>
              <a:rPr lang="en-US" sz="1200" dirty="0" smtClean="0"/>
              <a:t>Bilayer graphene exhibits even-denominator fractional quantum Hall states, whose collective excitations follow unusual quantum statistics and could be used as a basis for topological quantum computation. Experimental examination of the collective excitations requires an electron interferometer. </a:t>
            </a:r>
            <a:r>
              <a:rPr lang="en-US" sz="1200" i="1" u="sng" dirty="0"/>
              <a:t>Gate-controlled manipulation of the edge states </a:t>
            </a:r>
            <a:r>
              <a:rPr lang="en-US" sz="1200" i="1" u="sng" dirty="0" smtClean="0"/>
              <a:t>within the quantum </a:t>
            </a:r>
            <a:r>
              <a:rPr lang="en-US" sz="1200" i="1" u="sng" dirty="0"/>
              <a:t>Hall effect is the first step towards </a:t>
            </a:r>
            <a:r>
              <a:rPr lang="en-US" sz="1200" i="1" u="sng" dirty="0" smtClean="0"/>
              <a:t>realizing the interferometer.</a:t>
            </a:r>
          </a:p>
          <a:p>
            <a:pPr algn="just"/>
            <a:endParaRPr lang="en-US" sz="1200" dirty="0">
              <a:latin typeface="Arial" charset="0"/>
            </a:endParaRPr>
          </a:p>
          <a:p>
            <a:pPr algn="just"/>
            <a:r>
              <a:rPr lang="en-US" sz="1200" b="1" dirty="0" smtClean="0">
                <a:solidFill>
                  <a:srgbClr val="000000"/>
                </a:solidFill>
              </a:rPr>
              <a:t>Why </a:t>
            </a:r>
            <a:r>
              <a:rPr lang="en-US" sz="1200" b="1" dirty="0">
                <a:solidFill>
                  <a:srgbClr val="000000"/>
                </a:solidFill>
              </a:rPr>
              <a:t>did this research need the MagLab</a:t>
            </a:r>
            <a:r>
              <a:rPr lang="en-US" sz="1200" b="1" dirty="0" smtClean="0">
                <a:solidFill>
                  <a:srgbClr val="000000"/>
                </a:solidFill>
              </a:rPr>
              <a:t>? </a:t>
            </a:r>
            <a:r>
              <a:rPr lang="en-US" sz="1200" dirty="0" smtClean="0">
                <a:solidFill>
                  <a:srgbClr val="000000"/>
                </a:solidFill>
              </a:rPr>
              <a:t>SCM2 provides both a high magnetic field up to 18 T, to fully develop the quantum Hall edge states, and a low-noise measurement environment, necessary to perform precision measurements needed for this study.  </a:t>
            </a:r>
            <a:endParaRPr lang="en-US" sz="1200" dirty="0">
              <a:latin typeface="Arial" charset="0"/>
            </a:endParaRPr>
          </a:p>
        </p:txBody>
      </p:sp>
      <p:pic>
        <p:nvPicPr>
          <p:cNvPr id="12" name="Picture 11" descr="NSF logo.jpg"/>
          <p:cNvPicPr>
            <a:picLocks noChangeAspect="1"/>
          </p:cNvPicPr>
          <p:nvPr/>
        </p:nvPicPr>
        <p:blipFill>
          <a:blip r:embed="rId3" cstate="print"/>
          <a:stretch>
            <a:fillRect/>
          </a:stretch>
        </p:blipFill>
        <p:spPr>
          <a:xfrm>
            <a:off x="8126812" y="0"/>
            <a:ext cx="1017188" cy="1023315"/>
          </a:xfrm>
          <a:prstGeom prst="rect">
            <a:avLst/>
          </a:prstGeom>
        </p:spPr>
      </p:pic>
      <p:pic>
        <p:nvPicPr>
          <p:cNvPr id="14" name="Picture 13" descr="JustM_purple.jpg"/>
          <p:cNvPicPr>
            <a:picLocks noChangeAspect="1"/>
          </p:cNvPicPr>
          <p:nvPr/>
        </p:nvPicPr>
        <p:blipFill>
          <a:blip r:embed="rId4" cstate="print">
            <a:extLst>
              <a:ext uri="{28A0092B-C50C-407E-A947-70E740481C1C}">
                <a14:useLocalDpi xmlns:a14="http://schemas.microsoft.com/office/drawing/2010/main"/>
              </a:ext>
            </a:extLst>
          </a:blip>
          <a:stretch>
            <a:fillRect/>
          </a:stretch>
        </p:blipFill>
        <p:spPr>
          <a:xfrm>
            <a:off x="50802" y="42335"/>
            <a:ext cx="792698" cy="944759"/>
          </a:xfrm>
          <a:prstGeom prst="rect">
            <a:avLst/>
          </a:prstGeom>
        </p:spPr>
      </p:pic>
      <p:sp>
        <p:nvSpPr>
          <p:cNvPr id="11" name="TextBox 10"/>
          <p:cNvSpPr txBox="1"/>
          <p:nvPr/>
        </p:nvSpPr>
        <p:spPr>
          <a:xfrm>
            <a:off x="4333088" y="4581602"/>
            <a:ext cx="4697400" cy="1477328"/>
          </a:xfrm>
          <a:prstGeom prst="rect">
            <a:avLst/>
          </a:prstGeom>
          <a:noFill/>
        </p:spPr>
        <p:txBody>
          <a:bodyPr wrap="square" rtlCol="0">
            <a:spAutoFit/>
          </a:bodyPr>
          <a:lstStyle/>
          <a:p>
            <a:pPr algn="just"/>
            <a:r>
              <a:rPr lang="en-US" sz="1000" dirty="0" smtClean="0">
                <a:solidFill>
                  <a:srgbClr val="008000"/>
                </a:solidFill>
              </a:rPr>
              <a:t>At left, the coupling of edge states in two lateral quantum Hall states. The backscattering rate </a:t>
            </a:r>
            <a:r>
              <a:rPr lang="en-US" sz="1000" dirty="0" smtClean="0">
                <a:solidFill>
                  <a:srgbClr val="008000"/>
                </a:solidFill>
                <a:latin typeface="Symbol" charset="2"/>
                <a:cs typeface="Symbol" charset="2"/>
              </a:rPr>
              <a:t>a</a:t>
            </a:r>
            <a:r>
              <a:rPr lang="en-US" sz="1000" dirty="0" smtClean="0">
                <a:solidFill>
                  <a:srgbClr val="008000"/>
                </a:solidFill>
              </a:rPr>
              <a:t> is controlled by the height of the tunneling barrier (shown in gray) and can be measured by longitudinal resistance across the barrier between contacts 3 and 4, denoted R</a:t>
            </a:r>
            <a:r>
              <a:rPr lang="en-US" sz="1000" baseline="-25000" dirty="0" smtClean="0">
                <a:solidFill>
                  <a:srgbClr val="008000"/>
                </a:solidFill>
              </a:rPr>
              <a:t>34</a:t>
            </a:r>
            <a:r>
              <a:rPr lang="en-US" sz="1000" dirty="0" smtClean="0">
                <a:solidFill>
                  <a:srgbClr val="008000"/>
                </a:solidFill>
              </a:rPr>
              <a:t>. Three scenarios of </a:t>
            </a:r>
            <a:r>
              <a:rPr lang="en-US" sz="1000" dirty="0" smtClean="0">
                <a:solidFill>
                  <a:srgbClr val="008000"/>
                </a:solidFill>
                <a:latin typeface="Symbol" charset="2"/>
                <a:cs typeface="Symbol" charset="2"/>
              </a:rPr>
              <a:t>a</a:t>
            </a:r>
            <a:r>
              <a:rPr lang="en-US" sz="1000" dirty="0" smtClean="0">
                <a:solidFill>
                  <a:srgbClr val="008000"/>
                </a:solidFill>
              </a:rPr>
              <a:t> are illustrated. At right, R</a:t>
            </a:r>
            <a:r>
              <a:rPr lang="en-US" sz="1000" baseline="-25000" dirty="0" smtClean="0">
                <a:solidFill>
                  <a:srgbClr val="008000"/>
                </a:solidFill>
              </a:rPr>
              <a:t>34</a:t>
            </a:r>
            <a:r>
              <a:rPr lang="en-US" sz="1000" dirty="0" smtClean="0">
                <a:solidFill>
                  <a:srgbClr val="008000"/>
                </a:solidFill>
              </a:rPr>
              <a:t> vs the gate voltage that controls the tunneling barrier height. A vanishing R</a:t>
            </a:r>
            <a:r>
              <a:rPr lang="en-US" sz="1000" baseline="-25000" dirty="0" smtClean="0">
                <a:solidFill>
                  <a:srgbClr val="008000"/>
                </a:solidFill>
              </a:rPr>
              <a:t>34</a:t>
            </a:r>
            <a:r>
              <a:rPr lang="en-US" sz="1000" dirty="0" smtClean="0">
                <a:solidFill>
                  <a:srgbClr val="008000"/>
                </a:solidFill>
              </a:rPr>
              <a:t>, as occurs near -35V corresponds to perfect transmission of the edge states. A plateau at h/2e</a:t>
            </a:r>
            <a:r>
              <a:rPr lang="en-US" sz="1000" baseline="30000" dirty="0" smtClean="0">
                <a:solidFill>
                  <a:srgbClr val="008000"/>
                </a:solidFill>
              </a:rPr>
              <a:t>2</a:t>
            </a:r>
            <a:r>
              <a:rPr lang="en-US" sz="1000" dirty="0" smtClean="0">
                <a:solidFill>
                  <a:srgbClr val="008000"/>
                </a:solidFill>
              </a:rPr>
              <a:t>, as occurs near -10V, indicates one of the two edge states on the right is completely reflected while the other transmits through. This particular configuration of edge state reflection is shown in the inset.    </a:t>
            </a:r>
            <a:endParaRPr lang="en-US" sz="1000" dirty="0">
              <a:solidFill>
                <a:srgbClr val="008000"/>
              </a:solidFill>
            </a:endParaRPr>
          </a:p>
        </p:txBody>
      </p:sp>
      <p:sp>
        <p:nvSpPr>
          <p:cNvPr id="121" name="Text Box 28"/>
          <p:cNvSpPr txBox="1">
            <a:spLocks noChangeArrowheads="1"/>
          </p:cNvSpPr>
          <p:nvPr/>
        </p:nvSpPr>
        <p:spPr bwMode="auto">
          <a:xfrm>
            <a:off x="38100" y="6256293"/>
            <a:ext cx="9144000" cy="600164"/>
          </a:xfrm>
          <a:prstGeom prst="rect">
            <a:avLst/>
          </a:prstGeom>
          <a:noFill/>
          <a:ln w="9525">
            <a:noFill/>
            <a:miter lim="800000"/>
            <a:headEnd/>
            <a:tailEnd/>
          </a:ln>
        </p:spPr>
        <p:txBody>
          <a:bodyPr wrap="square">
            <a:spAutoFit/>
          </a:bodyPr>
          <a:lstStyle/>
          <a:p>
            <a:r>
              <a:rPr lang="en-US" sz="1100" b="1" dirty="0" smtClean="0">
                <a:solidFill>
                  <a:srgbClr val="333399"/>
                </a:solidFill>
              </a:rPr>
              <a:t>Facilities and instrumentation used: SCM2 1</a:t>
            </a:r>
            <a:r>
              <a:rPr lang="en-US" sz="1100" dirty="0" smtClean="0">
                <a:solidFill>
                  <a:srgbClr val="333399"/>
                </a:solidFill>
              </a:rPr>
              <a:t>8 T superconducting magnet, 3He cryostat</a:t>
            </a:r>
            <a:endParaRPr lang="en-US" sz="1100" dirty="0">
              <a:solidFill>
                <a:srgbClr val="333399"/>
              </a:solidFill>
            </a:endParaRPr>
          </a:p>
          <a:p>
            <a:r>
              <a:rPr lang="en-US" sz="1100" b="1" dirty="0" smtClean="0">
                <a:solidFill>
                  <a:srgbClr val="333399"/>
                </a:solidFill>
              </a:rPr>
              <a:t>Citation: </a:t>
            </a:r>
            <a:r>
              <a:rPr lang="en-US" sz="1100" dirty="0">
                <a:solidFill>
                  <a:srgbClr val="000090"/>
                </a:solidFill>
              </a:rPr>
              <a:t>J. Li, </a:t>
            </a:r>
            <a:r>
              <a:rPr lang="en-US" sz="1100" dirty="0" smtClean="0">
                <a:solidFill>
                  <a:srgbClr val="000090"/>
                </a:solidFill>
              </a:rPr>
              <a:t>W. </a:t>
            </a:r>
            <a:r>
              <a:rPr lang="en-US" sz="1100" dirty="0" err="1" smtClean="0">
                <a:solidFill>
                  <a:srgbClr val="000090"/>
                </a:solidFill>
              </a:rPr>
              <a:t>Hua</a:t>
            </a:r>
            <a:r>
              <a:rPr lang="en-US" sz="1100" dirty="0" smtClean="0">
                <a:solidFill>
                  <a:srgbClr val="000090"/>
                </a:solidFill>
              </a:rPr>
              <a:t>,</a:t>
            </a:r>
            <a:r>
              <a:rPr lang="en-US" sz="1100" dirty="0">
                <a:solidFill>
                  <a:srgbClr val="000090"/>
                </a:solidFill>
              </a:rPr>
              <a:t> </a:t>
            </a:r>
            <a:r>
              <a:rPr lang="en-US" sz="1100" dirty="0" smtClean="0">
                <a:solidFill>
                  <a:srgbClr val="000090"/>
                </a:solidFill>
              </a:rPr>
              <a:t>K</a:t>
            </a:r>
            <a:r>
              <a:rPr lang="en-US" sz="1100" dirty="0">
                <a:solidFill>
                  <a:srgbClr val="000090"/>
                </a:solidFill>
              </a:rPr>
              <a:t>. Watanabe, T. Taniguchi, and J. Zhu, </a:t>
            </a:r>
            <a:r>
              <a:rPr lang="en-US" sz="1100" i="1" dirty="0" smtClean="0">
                <a:solidFill>
                  <a:srgbClr val="000090"/>
                </a:solidFill>
              </a:rPr>
              <a:t>Gate-controlled Transmission of Quantum Hall Edge States in Bilayer Graphene</a:t>
            </a:r>
            <a:r>
              <a:rPr lang="en-US" sz="1100" dirty="0" smtClean="0">
                <a:solidFill>
                  <a:srgbClr val="000090"/>
                </a:solidFill>
              </a:rPr>
              <a:t>, </a:t>
            </a:r>
            <a:r>
              <a:rPr lang="it-IT" sz="1100" b="1" dirty="0" err="1" smtClean="0">
                <a:solidFill>
                  <a:srgbClr val="000090"/>
                </a:solidFill>
              </a:rPr>
              <a:t>Physical</a:t>
            </a:r>
            <a:r>
              <a:rPr lang="it-IT" sz="1100" b="1" dirty="0" smtClean="0">
                <a:solidFill>
                  <a:srgbClr val="000090"/>
                </a:solidFill>
              </a:rPr>
              <a:t> </a:t>
            </a:r>
            <a:r>
              <a:rPr lang="it-IT" sz="1100" b="1" dirty="0" err="1" smtClean="0">
                <a:solidFill>
                  <a:srgbClr val="000090"/>
                </a:solidFill>
              </a:rPr>
              <a:t>Review</a:t>
            </a:r>
            <a:r>
              <a:rPr lang="it-IT" sz="1100" b="1" dirty="0" smtClean="0">
                <a:solidFill>
                  <a:srgbClr val="000090"/>
                </a:solidFill>
              </a:rPr>
              <a:t> </a:t>
            </a:r>
            <a:r>
              <a:rPr lang="it-IT" sz="1100" b="1" dirty="0" err="1" smtClean="0">
                <a:solidFill>
                  <a:srgbClr val="000090"/>
                </a:solidFill>
              </a:rPr>
              <a:t>Letters</a:t>
            </a:r>
            <a:r>
              <a:rPr lang="it-IT" sz="1100" b="1" dirty="0" smtClean="0">
                <a:solidFill>
                  <a:srgbClr val="000090"/>
                </a:solidFill>
              </a:rPr>
              <a:t> </a:t>
            </a:r>
            <a:r>
              <a:rPr lang="it-IT" sz="1100" b="1" dirty="0">
                <a:solidFill>
                  <a:srgbClr val="000090"/>
                </a:solidFill>
              </a:rPr>
              <a:t>120, </a:t>
            </a:r>
            <a:r>
              <a:rPr lang="it-IT" sz="1100" dirty="0">
                <a:solidFill>
                  <a:srgbClr val="000090"/>
                </a:solidFill>
              </a:rPr>
              <a:t>057701 (2018).</a:t>
            </a:r>
            <a:endParaRPr lang="en-US" sz="1200" dirty="0">
              <a:solidFill>
                <a:srgbClr val="000090"/>
              </a:solidFill>
            </a:endParaRPr>
          </a:p>
        </p:txBody>
      </p:sp>
      <p:sp>
        <p:nvSpPr>
          <p:cNvPr id="122" name="Line 42"/>
          <p:cNvSpPr>
            <a:spLocks noChangeShapeType="1"/>
          </p:cNvSpPr>
          <p:nvPr/>
        </p:nvSpPr>
        <p:spPr bwMode="auto">
          <a:xfrm>
            <a:off x="38100" y="1484063"/>
            <a:ext cx="9029700" cy="0"/>
          </a:xfrm>
          <a:prstGeom prst="line">
            <a:avLst/>
          </a:prstGeom>
          <a:noFill/>
          <a:ln w="82550" cmpd="thickThin">
            <a:solidFill>
              <a:schemeClr val="tx1"/>
            </a:solidFill>
            <a:round/>
            <a:headEnd/>
            <a:tailEnd/>
          </a:ln>
        </p:spPr>
        <p:txBody>
          <a:bodyPr/>
          <a:lstStyle/>
          <a:p>
            <a:endParaRPr lang="en-US"/>
          </a:p>
        </p:txBody>
      </p:sp>
      <p:pic>
        <p:nvPicPr>
          <p:cNvPr id="229" name="Picture 228" descr="(left) The coupling of edge states in two lateral quantum Hall states. The backscattering rate α is controlled by the height of the tunneling barrier shown in pink and can be measured by longitudinal resistance across the barrier, such as R34. Three scenarios of α are illustrated. (right) R34 vs Vsi which controls the barrier height. A vanishing R34 corresponds to perfect transmission of the edge states. A plateau at h/2e2 indicates one of the two edge states on the right is completely reflected while the other transmits through, as illustrated by the inset.    &#10;"/>
          <p:cNvPicPr>
            <a:picLocks noChangeAspect="1"/>
          </p:cNvPicPr>
          <p:nvPr/>
        </p:nvPicPr>
        <p:blipFill>
          <a:blip r:embed="rId5"/>
          <a:stretch>
            <a:fillRect/>
          </a:stretch>
        </p:blipFill>
        <p:spPr>
          <a:xfrm>
            <a:off x="4292071" y="1721820"/>
            <a:ext cx="4660900" cy="2743200"/>
          </a:xfrm>
          <a:prstGeom prst="rect">
            <a:avLst/>
          </a:prstGeom>
        </p:spPr>
      </p:pic>
      <p:sp>
        <p:nvSpPr>
          <p:cNvPr id="13" name="Text Box 62"/>
          <p:cNvSpPr txBox="1">
            <a:spLocks noChangeArrowheads="1"/>
          </p:cNvSpPr>
          <p:nvPr/>
        </p:nvSpPr>
        <p:spPr bwMode="auto">
          <a:xfrm>
            <a:off x="527734" y="117150"/>
            <a:ext cx="8031001" cy="1323439"/>
          </a:xfrm>
          <a:prstGeom prst="rect">
            <a:avLst/>
          </a:prstGeom>
          <a:noFill/>
          <a:ln w="9525">
            <a:noFill/>
            <a:miter lim="800000"/>
            <a:headEnd/>
            <a:tailEnd/>
          </a:ln>
        </p:spPr>
        <p:txBody>
          <a:bodyPr wrap="square">
            <a:spAutoFit/>
          </a:bodyPr>
          <a:lstStyle/>
          <a:p>
            <a:pPr algn="ctr">
              <a:spcBef>
                <a:spcPts val="0"/>
              </a:spcBef>
            </a:pPr>
            <a:r>
              <a:rPr lang="en-US" sz="1600" b="1" dirty="0" smtClean="0"/>
              <a:t>Switchable Transmission </a:t>
            </a:r>
            <a:r>
              <a:rPr lang="en-US" sz="1600" b="1" dirty="0"/>
              <a:t>of Quantum Hall Edge </a:t>
            </a:r>
            <a:r>
              <a:rPr lang="en-US" sz="1600" b="1" dirty="0" smtClean="0"/>
              <a:t>States in Bilayer Graphene </a:t>
            </a:r>
          </a:p>
          <a:p>
            <a:pPr algn="ctr"/>
            <a:endParaRPr lang="en-US" sz="1100" dirty="0" smtClean="0"/>
          </a:p>
          <a:p>
            <a:pPr algn="ctr"/>
            <a:r>
              <a:rPr lang="en-US" sz="1100" dirty="0" smtClean="0"/>
              <a:t>Jing </a:t>
            </a:r>
            <a:r>
              <a:rPr lang="en-US" sz="1100" dirty="0"/>
              <a:t>Li,</a:t>
            </a:r>
            <a:r>
              <a:rPr lang="en-US" sz="1100" baseline="30000" dirty="0"/>
              <a:t>1</a:t>
            </a:r>
            <a:r>
              <a:rPr lang="en-US" sz="1100" dirty="0"/>
              <a:t> </a:t>
            </a:r>
            <a:r>
              <a:rPr lang="en-US" sz="1100" dirty="0" err="1" smtClean="0"/>
              <a:t>Hua</a:t>
            </a:r>
            <a:r>
              <a:rPr lang="en-US" sz="1100" dirty="0" smtClean="0"/>
              <a:t> Wen,</a:t>
            </a:r>
            <a:r>
              <a:rPr lang="en-US" sz="1100" baseline="30000" dirty="0"/>
              <a:t>1</a:t>
            </a:r>
            <a:r>
              <a:rPr lang="en-US" sz="1100" dirty="0"/>
              <a:t> Kenji Watanabe,</a:t>
            </a:r>
            <a:r>
              <a:rPr lang="en-US" sz="1100" baseline="30000" dirty="0"/>
              <a:t>2</a:t>
            </a:r>
            <a:r>
              <a:rPr lang="en-US" sz="1100" dirty="0"/>
              <a:t> Takashi Taniguchi,</a:t>
            </a:r>
            <a:r>
              <a:rPr lang="en-US" sz="1100" baseline="30000" dirty="0"/>
              <a:t>2</a:t>
            </a:r>
            <a:r>
              <a:rPr lang="en-US" sz="1100" dirty="0"/>
              <a:t> and Jun </a:t>
            </a:r>
            <a:r>
              <a:rPr lang="en-US" sz="1100" dirty="0" smtClean="0"/>
              <a:t>Zhu</a:t>
            </a:r>
            <a:r>
              <a:rPr lang="en-US" sz="1100" baseline="30000" dirty="0" smtClean="0"/>
              <a:t>1</a:t>
            </a:r>
            <a:r>
              <a:rPr lang="en-US" sz="1100" dirty="0" smtClean="0"/>
              <a:t> </a:t>
            </a:r>
            <a:endParaRPr lang="en-US" sz="1100" dirty="0"/>
          </a:p>
          <a:p>
            <a:pPr marL="228600" indent="-228600" algn="ctr">
              <a:spcBef>
                <a:spcPts val="0"/>
              </a:spcBef>
              <a:buAutoNum type="arabicPeriod"/>
            </a:pPr>
            <a:r>
              <a:rPr lang="en-US" sz="1050" b="1" dirty="0" smtClean="0">
                <a:solidFill>
                  <a:srgbClr val="0033CC"/>
                </a:solidFill>
              </a:rPr>
              <a:t>Penn State University</a:t>
            </a:r>
            <a:r>
              <a:rPr lang="en-US" sz="1050" b="1" kern="1200" dirty="0" smtClean="0">
                <a:solidFill>
                  <a:srgbClr val="0033CC"/>
                </a:solidFill>
              </a:rPr>
              <a:t>; 2. National Institute for Material Science, Japan</a:t>
            </a:r>
          </a:p>
          <a:p>
            <a:pPr algn="ctr">
              <a:spcBef>
                <a:spcPts val="0"/>
              </a:spcBef>
            </a:pPr>
            <a:r>
              <a:rPr lang="en-US" sz="1050" b="1" kern="1200" dirty="0" smtClean="0">
                <a:solidFill>
                  <a:srgbClr val="0033CC"/>
                </a:solidFill>
              </a:rPr>
              <a:t> </a:t>
            </a:r>
          </a:p>
          <a:p>
            <a:pPr algn="ctr">
              <a:spcBef>
                <a:spcPts val="0"/>
              </a:spcBef>
            </a:pPr>
            <a:r>
              <a:rPr lang="en-US" sz="1050" b="1" kern="1200" dirty="0" smtClean="0"/>
              <a:t>Funding Grants:</a:t>
            </a:r>
            <a:r>
              <a:rPr lang="en-US" sz="1050" kern="1200" dirty="0" smtClean="0"/>
              <a:t>  </a:t>
            </a:r>
            <a:r>
              <a:rPr lang="en-US" sz="1050" kern="1200" dirty="0">
                <a:latin typeface="Arial"/>
                <a:cs typeface="Arial"/>
              </a:rPr>
              <a:t>G.S. Boebinger (NSF DMR</a:t>
            </a:r>
            <a:r>
              <a:rPr lang="en-US" sz="1050" kern="1200" dirty="0" smtClean="0">
                <a:latin typeface="Arial"/>
                <a:cs typeface="Arial"/>
              </a:rPr>
              <a:t>-1157490)</a:t>
            </a:r>
            <a:r>
              <a:rPr lang="en-US" sz="1050" kern="1200" dirty="0">
                <a:latin typeface="Arial"/>
                <a:cs typeface="Arial"/>
              </a:rPr>
              <a:t>; </a:t>
            </a:r>
            <a:r>
              <a:rPr lang="en-US" sz="1050" dirty="0" smtClean="0">
                <a:latin typeface="Arial"/>
                <a:cs typeface="Arial"/>
              </a:rPr>
              <a:t>Li, Wen, Zhu </a:t>
            </a:r>
            <a:r>
              <a:rPr lang="en-US" sz="1050" kern="1200" dirty="0" smtClean="0">
                <a:latin typeface="Arial"/>
                <a:cs typeface="Arial"/>
              </a:rPr>
              <a:t>(</a:t>
            </a:r>
            <a:r>
              <a:rPr lang="mr-IN" sz="1050" dirty="0" smtClean="0">
                <a:latin typeface="Arial"/>
                <a:cs typeface="Arial"/>
              </a:rPr>
              <a:t>NSF</a:t>
            </a:r>
            <a:r>
              <a:rPr lang="en-US" sz="1050" dirty="0" smtClean="0">
                <a:latin typeface="Arial"/>
                <a:cs typeface="Arial"/>
              </a:rPr>
              <a:t> </a:t>
            </a:r>
            <a:r>
              <a:rPr lang="mr-IN" sz="1050" dirty="0" smtClean="0">
                <a:latin typeface="Arial"/>
                <a:cs typeface="Arial"/>
              </a:rPr>
              <a:t>DMR</a:t>
            </a:r>
            <a:r>
              <a:rPr lang="en-US" sz="1050" dirty="0">
                <a:latin typeface="Arial"/>
                <a:cs typeface="Arial"/>
              </a:rPr>
              <a:t>-</a:t>
            </a:r>
            <a:r>
              <a:rPr lang="mr-IN" sz="1050" dirty="0" smtClean="0">
                <a:latin typeface="Arial"/>
                <a:cs typeface="Arial"/>
              </a:rPr>
              <a:t>1506212</a:t>
            </a:r>
            <a:r>
              <a:rPr lang="en-US" sz="1050" dirty="0" smtClean="0">
                <a:latin typeface="Arial"/>
                <a:cs typeface="Arial"/>
              </a:rPr>
              <a:t>)</a:t>
            </a:r>
            <a:r>
              <a:rPr lang="en-US" sz="1050" kern="1200" dirty="0" smtClean="0">
                <a:latin typeface="Arial"/>
                <a:cs typeface="Arial"/>
              </a:rPr>
              <a:t>;</a:t>
            </a:r>
          </a:p>
          <a:p>
            <a:pPr algn="ctr">
              <a:spcBef>
                <a:spcPts val="0"/>
              </a:spcBef>
            </a:pPr>
            <a:r>
              <a:rPr lang="en-US" sz="1050" kern="1200" dirty="0" smtClean="0">
                <a:latin typeface="Arial"/>
                <a:cs typeface="Arial"/>
              </a:rPr>
              <a:t> </a:t>
            </a:r>
            <a:r>
              <a:rPr lang="en-US" sz="1050" dirty="0" smtClean="0">
                <a:latin typeface="Arial"/>
                <a:cs typeface="Arial"/>
              </a:rPr>
              <a:t>Watanabe</a:t>
            </a:r>
            <a:r>
              <a:rPr lang="en-US" sz="1050" dirty="0">
                <a:latin typeface="Arial"/>
                <a:cs typeface="Arial"/>
              </a:rPr>
              <a:t> </a:t>
            </a:r>
            <a:r>
              <a:rPr lang="en-US" sz="1050" dirty="0" smtClean="0">
                <a:latin typeface="Arial"/>
                <a:cs typeface="Arial"/>
              </a:rPr>
              <a:t>and Taniguchi </a:t>
            </a:r>
            <a:r>
              <a:rPr lang="en-US" sz="1050" kern="1200" dirty="0" smtClean="0">
                <a:latin typeface="Arial"/>
                <a:cs typeface="Arial"/>
              </a:rPr>
              <a:t>(</a:t>
            </a:r>
            <a:r>
              <a:rPr lang="en-US" sz="1050" dirty="0">
                <a:latin typeface="Arial"/>
                <a:cs typeface="Arial"/>
              </a:rPr>
              <a:t>JSPS KAKENHI Grant No. </a:t>
            </a:r>
            <a:r>
              <a:rPr lang="en-US" sz="1050" dirty="0" smtClean="0">
                <a:latin typeface="Arial"/>
                <a:cs typeface="Arial"/>
              </a:rPr>
              <a:t>JP15K21722) </a:t>
            </a:r>
            <a:endParaRPr lang="en-US" sz="1050" dirty="0">
              <a:latin typeface="Arial"/>
              <a:cs typeface="Arial"/>
            </a:endParaRPr>
          </a:p>
        </p:txBody>
      </p:sp>
    </p:spTree>
    <p:extLst>
      <p:ext uri="{BB962C8B-B14F-4D97-AF65-F5344CB8AC3E}">
        <p14:creationId xmlns:p14="http://schemas.microsoft.com/office/powerpoint/2010/main" val="2740712218"/>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Theme">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lnDef>
      <a:spPr>
        <a:ln>
          <a:solidFill>
            <a:schemeClr val="tx1"/>
          </a:solidFill>
        </a:ln>
      </a:spPr>
      <a:bodyPr/>
      <a:lstStyle/>
      <a:style>
        <a:lnRef idx="2">
          <a:schemeClr val="accent1"/>
        </a:lnRef>
        <a:fillRef idx="0">
          <a:schemeClr val="accent1"/>
        </a:fillRef>
        <a:effectRef idx="1">
          <a:schemeClr val="accent1"/>
        </a:effectRef>
        <a:fontRef idx="minor">
          <a:schemeClr val="tx1"/>
        </a:fontRef>
      </a:style>
    </a:lnDef>
    <a:txDef>
      <a:spPr>
        <a:noFill/>
      </a:spPr>
      <a:bodyPr wrap="none" rtlCol="0">
        <a:spAutoFit/>
      </a:bodyPr>
      <a:lstStyle>
        <a:defPPr>
          <a:defRPr dirty="0" smtClean="0">
            <a:solidFill>
              <a:srgbClr val="000000"/>
            </a:solidFill>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3CDA8602EA2844990E3AC4B641739DA" ma:contentTypeVersion="1" ma:contentTypeDescription="Create a new document." ma:contentTypeScope="" ma:versionID="d0f62b7abb97624f0b932723b13cad42">
  <xsd:schema xmlns:xsd="http://www.w3.org/2001/XMLSchema" xmlns:xs="http://www.w3.org/2001/XMLSchema" xmlns:p="http://schemas.microsoft.com/office/2006/metadata/properties" xmlns:ns2="2ba5d019-e4dc-4c77-b441-444c3562fe17" targetNamespace="http://schemas.microsoft.com/office/2006/metadata/properties" ma:root="true" ma:fieldsID="ac93bb44624b61d7a3a70bc05672a6a7" ns2:_="">
    <xsd:import namespace="2ba5d019-e4dc-4c77-b441-444c3562fe17"/>
    <xsd:element name="properties">
      <xsd:complexType>
        <xsd:sequence>
          <xsd:element name="documentManagement">
            <xsd:complexType>
              <xsd:all>
                <xsd:element ref="ns2: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a5d019-e4dc-4c77-b441-444c3562fe1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89344603-7B17-4C63-A7B1-7FD5D3302BC7}"/>
</file>

<file path=customXml/itemProps2.xml><?xml version="1.0" encoding="utf-8"?>
<ds:datastoreItem xmlns:ds="http://schemas.openxmlformats.org/officeDocument/2006/customXml" ds:itemID="{6FAFD43A-A089-4AD6-A667-76FD82B5F6E6}"/>
</file>

<file path=customXml/itemProps3.xml><?xml version="1.0" encoding="utf-8"?>
<ds:datastoreItem xmlns:ds="http://schemas.openxmlformats.org/officeDocument/2006/customXml" ds:itemID="{053A47A8-8EC7-4333-BB5F-FF335F62874F}"/>
</file>

<file path=docProps/app.xml><?xml version="1.0" encoding="utf-8"?>
<Properties xmlns="http://schemas.openxmlformats.org/officeDocument/2006/extended-properties" xmlns:vt="http://schemas.openxmlformats.org/officeDocument/2006/docPropsVTypes">
  <Template>Default Theme.thmx</Template>
  <TotalTime>2663</TotalTime>
  <Words>988</Words>
  <Application>Microsoft Office PowerPoint</Application>
  <PresentationFormat>On-screen Show (4:3)</PresentationFormat>
  <Paragraphs>44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ＭＳ Ｐゴシック</vt:lpstr>
      <vt:lpstr>宋体</vt:lpstr>
      <vt:lpstr>Arial</vt:lpstr>
      <vt:lpstr>Calibri</vt:lpstr>
      <vt:lpstr>Symbol</vt:lpstr>
      <vt:lpstr>Default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Jun</dc:creator>
  <cp:lastModifiedBy>Gregory Boebinger</cp:lastModifiedBy>
  <cp:revision>43</cp:revision>
  <cp:lastPrinted>2018-02-26T15:56:38Z</cp:lastPrinted>
  <dcterms:created xsi:type="dcterms:W3CDTF">2018-02-25T21:55:19Z</dcterms:created>
  <dcterms:modified xsi:type="dcterms:W3CDTF">2018-03-15T14:04:39Z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0x01010063CDA8602EA2844990E3AC4B641739DA</vt:lpwstr>
  </property>
</Properties>
</file>