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1" r:id="rId2"/>
    <p:sldId id="260" r:id="rId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33CC"/>
    <a:srgbClr val="008080"/>
    <a:srgbClr val="006600"/>
    <a:srgbClr val="000066"/>
    <a:srgbClr val="FFFF00"/>
    <a:srgbClr val="00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2" autoAdjust="0"/>
    <p:restoredTop sz="97279" autoAdjust="0"/>
  </p:normalViewPr>
  <p:slideViewPr>
    <p:cSldViewPr snapToGrid="0">
      <p:cViewPr varScale="1">
        <p:scale>
          <a:sx n="127" d="100"/>
          <a:sy n="127" d="100"/>
        </p:scale>
        <p:origin x="994" y="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198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2FB8F7-A4EF-491B-8766-3F9B2991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9D219D-06B3-467B-AA93-169E23549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1. What is the finding?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Here to be included a short description in layman language of the finding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2. Why this finding is important?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 short description of why the finding is important for scientific community, technology, society,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etc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…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 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3. Why NHMFL? 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answer to this question should provide information on why this finding could be achieved (only) at NHMFL (what unique capability of MagLab was essential for this finding). 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A275-2248-4703-A6BD-2B2C7E46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B457-3824-4C81-AF28-F5618F2A6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2C00-8830-40B8-83C7-509852F4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6750-D5FA-4671-B5BA-E95E7F677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80E7-AE4B-4A74-913C-69559A8F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3F4C-B641-44D5-88A7-D685C8539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7C37-A518-4341-96B5-795628DF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4430-B1CB-4CC6-9592-621DF5AC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FAB3-0539-4C14-B23B-7AC1C498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7CBC-4F8F-4D89-AE90-5DB130C8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606A-5DAB-4153-87A7-04FF9161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28583B-E7C8-46C8-B594-1E9554A8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8-03-29 at 2.18.53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r="723"/>
          <a:stretch/>
        </p:blipFill>
        <p:spPr>
          <a:xfrm>
            <a:off x="4627781" y="1250033"/>
            <a:ext cx="4486168" cy="2107060"/>
          </a:xfrm>
          <a:prstGeom prst="rect">
            <a:avLst/>
          </a:prstGeom>
        </p:spPr>
      </p:pic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21871" y="1243885"/>
            <a:ext cx="4568347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/>
              <a:t>Dynamic nuclear polarization (DNP) has gained </a:t>
            </a:r>
            <a:r>
              <a:rPr lang="en-US" sz="1200" dirty="0" smtClean="0"/>
              <a:t>tremendous popularity </a:t>
            </a:r>
            <a:r>
              <a:rPr lang="en-US" sz="1200" dirty="0"/>
              <a:t>in recent years as an effective method to </a:t>
            </a:r>
            <a:r>
              <a:rPr lang="en-US" sz="1200" dirty="0" smtClean="0"/>
              <a:t>greatly boost the sensitivity of </a:t>
            </a:r>
            <a:r>
              <a:rPr lang="en-US" sz="1200" dirty="0"/>
              <a:t>NMR and MRI. </a:t>
            </a:r>
            <a:r>
              <a:rPr lang="en-US" sz="1200" dirty="0" smtClean="0"/>
              <a:t>Upon application of a magnetic field, DNP is achieved </a:t>
            </a:r>
            <a:r>
              <a:rPr lang="en-US" sz="1200" dirty="0" smtClean="0"/>
              <a:t>by transferring the large </a:t>
            </a:r>
            <a:r>
              <a:rPr lang="en-US" sz="1200" dirty="0" smtClean="0"/>
              <a:t>electron spin polarization of a paramagnetic dopant </a:t>
            </a:r>
            <a:r>
              <a:rPr lang="en-US" sz="1200" dirty="0" smtClean="0"/>
              <a:t>to </a:t>
            </a:r>
            <a:r>
              <a:rPr lang="en-US" sz="1200" dirty="0" smtClean="0"/>
              <a:t>the </a:t>
            </a:r>
            <a:r>
              <a:rPr lang="en-US" sz="1200" dirty="0" smtClean="0"/>
              <a:t>NMR-active </a:t>
            </a:r>
            <a:r>
              <a:rPr lang="en-US" sz="1200" dirty="0" smtClean="0"/>
              <a:t>nuclei of interest. </a:t>
            </a:r>
            <a:r>
              <a:rPr lang="en-US" sz="1200" dirty="0"/>
              <a:t>T</a:t>
            </a:r>
            <a:r>
              <a:rPr lang="en-US" sz="1200" dirty="0" smtClean="0"/>
              <a:t>his </a:t>
            </a:r>
            <a:r>
              <a:rPr lang="en-US" sz="1200" dirty="0" smtClean="0"/>
              <a:t>polarization transfer is mediated by the saturation of electron spin resonance (ESR) transitions </a:t>
            </a:r>
            <a:r>
              <a:rPr lang="en-US" sz="1200" dirty="0"/>
              <a:t>(e.g. </a:t>
            </a:r>
            <a:r>
              <a:rPr lang="en-US" sz="1200" dirty="0" smtClean="0"/>
              <a:t>in an </a:t>
            </a:r>
            <a:r>
              <a:rPr lang="en-US" sz="1200" dirty="0"/>
              <a:t>organic radical mixed with the sample) via </a:t>
            </a:r>
            <a:r>
              <a:rPr lang="en-US" sz="1200" dirty="0" smtClean="0"/>
              <a:t>microwave irradiation of the </a:t>
            </a:r>
            <a:r>
              <a:rPr lang="en-US" sz="1200" dirty="0" smtClean="0"/>
              <a:t>sample. By combining DNP at low temperatures with </a:t>
            </a:r>
            <a:r>
              <a:rPr lang="en-US" sz="1200" dirty="0"/>
              <a:t>rapid </a:t>
            </a:r>
            <a:r>
              <a:rPr lang="en-US" sz="1200" dirty="0" smtClean="0"/>
              <a:t>dissolution, </a:t>
            </a:r>
            <a:r>
              <a:rPr lang="en-US" sz="1200" i="1" u="sng" dirty="0" smtClean="0"/>
              <a:t>researchers can achieve nuclear </a:t>
            </a:r>
            <a:r>
              <a:rPr lang="en-US" sz="1200" i="1" u="sng" dirty="0"/>
              <a:t>spin polarization enhancements </a:t>
            </a:r>
            <a:r>
              <a:rPr lang="en-US" sz="1200" i="1" u="sng" dirty="0" smtClean="0"/>
              <a:t>that are as much as 10,000-fold over thermal </a:t>
            </a:r>
            <a:r>
              <a:rPr lang="en-US" sz="1200" i="1" u="sng" dirty="0"/>
              <a:t>equilibrium </a:t>
            </a:r>
            <a:r>
              <a:rPr lang="en-US" sz="1200" i="1" u="sng" dirty="0" smtClean="0"/>
              <a:t>for </a:t>
            </a:r>
            <a:r>
              <a:rPr lang="en-US" sz="1200" i="1" u="sng" dirty="0" smtClean="0"/>
              <a:t>solutions at room </a:t>
            </a:r>
            <a:r>
              <a:rPr lang="en-US" sz="1200" i="1" u="sng" dirty="0" smtClean="0"/>
              <a:t>temperature. These DNP enhancements enable novel </a:t>
            </a:r>
            <a:r>
              <a:rPr lang="en-US" sz="1200" i="1" u="sng" dirty="0"/>
              <a:t>MRI </a:t>
            </a:r>
            <a:r>
              <a:rPr lang="en-US" sz="1200" i="1" u="sng" dirty="0" smtClean="0"/>
              <a:t>applications, such as monitoring </a:t>
            </a:r>
            <a:r>
              <a:rPr lang="en-US" sz="1200" u="sng" dirty="0"/>
              <a:t>in vivo </a:t>
            </a:r>
            <a:r>
              <a:rPr lang="en-US" sz="1200" i="1" u="sng" dirty="0"/>
              <a:t>metabolism in real time. </a:t>
            </a:r>
            <a:endParaRPr lang="en-US" sz="1200" i="1" u="sng" dirty="0" smtClean="0"/>
          </a:p>
          <a:p>
            <a:pPr algn="just"/>
            <a:endParaRPr lang="en-US" sz="800" dirty="0"/>
          </a:p>
          <a:p>
            <a:pPr algn="just"/>
            <a:r>
              <a:rPr lang="en-US" sz="1200" dirty="0" smtClean="0"/>
              <a:t>In this study, </a:t>
            </a:r>
            <a:r>
              <a:rPr lang="en-US" sz="1200" dirty="0" smtClean="0"/>
              <a:t>researchers added a </a:t>
            </a:r>
            <a:r>
              <a:rPr lang="en-US" sz="1200" dirty="0" smtClean="0"/>
              <a:t>low concentration of the endohedral </a:t>
            </a:r>
            <a:r>
              <a:rPr lang="en-US" sz="1200" dirty="0" err="1" smtClean="0"/>
              <a:t>metallofullerene</a:t>
            </a:r>
            <a:r>
              <a:rPr lang="en-US" sz="1200" dirty="0" smtClean="0"/>
              <a:t> (EMF) Gd</a:t>
            </a:r>
            <a:r>
              <a:rPr lang="en-US" sz="1200" baseline="-25000" dirty="0" smtClean="0"/>
              <a:t>2</a:t>
            </a:r>
            <a:r>
              <a:rPr lang="en-US" sz="1200" dirty="0" smtClean="0"/>
              <a:t>@C</a:t>
            </a:r>
            <a:r>
              <a:rPr lang="en-US" sz="1200" baseline="-25000" dirty="0" smtClean="0"/>
              <a:t>79</a:t>
            </a:r>
            <a:r>
              <a:rPr lang="en-US" sz="1200" dirty="0" smtClean="0"/>
              <a:t>N to DNP samples</a:t>
            </a:r>
            <a:r>
              <a:rPr lang="en-US" sz="1200" dirty="0" smtClean="0"/>
              <a:t>, finding that </a:t>
            </a:r>
            <a:r>
              <a:rPr lang="en-US" sz="1200" baseline="30000" dirty="0" smtClean="0"/>
              <a:t>1</a:t>
            </a:r>
            <a:r>
              <a:rPr lang="en-US" sz="1200" dirty="0" smtClean="0"/>
              <a:t>H and </a:t>
            </a:r>
            <a:r>
              <a:rPr lang="en-US" sz="1200" baseline="30000" dirty="0" smtClean="0"/>
              <a:t>13</a:t>
            </a:r>
            <a:r>
              <a:rPr lang="en-US" sz="1200" dirty="0" smtClean="0"/>
              <a:t>C enhancements </a:t>
            </a:r>
            <a:r>
              <a:rPr lang="en-US" sz="1200" dirty="0" smtClean="0"/>
              <a:t>increased </a:t>
            </a:r>
            <a:r>
              <a:rPr lang="en-US" sz="1200" dirty="0" smtClean="0"/>
              <a:t>by 40% </a:t>
            </a:r>
            <a:r>
              <a:rPr lang="en-US" sz="1200" dirty="0" smtClean="0"/>
              <a:t>and </a:t>
            </a:r>
            <a:r>
              <a:rPr lang="en-US" sz="1200" dirty="0" smtClean="0"/>
              <a:t>50%, respectively, at 5</a:t>
            </a:r>
            <a:r>
              <a:rPr lang="en-US" sz="1200" baseline="-25000" dirty="0" smtClean="0"/>
              <a:t> </a:t>
            </a:r>
            <a:r>
              <a:rPr lang="en-US" sz="1200" dirty="0" smtClean="0"/>
              <a:t>T </a:t>
            </a:r>
            <a:r>
              <a:rPr lang="en-US" sz="1200" dirty="0" smtClean="0"/>
              <a:t>and </a:t>
            </a:r>
            <a:r>
              <a:rPr lang="en-US" sz="1200" dirty="0" smtClean="0"/>
              <a:t>1.2</a:t>
            </a:r>
            <a:r>
              <a:rPr lang="en-US" sz="1200" baseline="-25000" dirty="0" smtClean="0"/>
              <a:t> </a:t>
            </a:r>
            <a:r>
              <a:rPr lang="en-US" sz="1200" dirty="0" smtClean="0"/>
              <a:t>K.</a:t>
            </a:r>
            <a:r>
              <a:rPr lang="en-US" sz="1200" baseline="-25000" dirty="0"/>
              <a:t> </a:t>
            </a:r>
            <a:r>
              <a:rPr lang="en-US" sz="1200" dirty="0" smtClean="0"/>
              <a:t>Complementary multi-dimensional pulsed high-field ESR studies of the same sample provide important insights into the enhancement mechanism. While </a:t>
            </a:r>
            <a:r>
              <a:rPr lang="en-US" sz="1200" dirty="0" err="1" smtClean="0"/>
              <a:t>Gd</a:t>
            </a:r>
            <a:r>
              <a:rPr lang="en-US" sz="1200" dirty="0" smtClean="0"/>
              <a:t> reagents have previously been shown to enhance DNP at low fields, albeit at significantly higher </a:t>
            </a:r>
            <a:r>
              <a:rPr lang="en-US" sz="1200" dirty="0" err="1" smtClean="0"/>
              <a:t>Gd</a:t>
            </a:r>
            <a:r>
              <a:rPr lang="en-US" sz="1200" dirty="0" smtClean="0"/>
              <a:t> concentrations, this is the first time such increases have been observed at 5 T. </a:t>
            </a:r>
            <a:r>
              <a:rPr lang="en-US" sz="1200" i="1" u="sng" dirty="0" smtClean="0"/>
              <a:t>Importantly, the encapsulation of </a:t>
            </a:r>
            <a:r>
              <a:rPr lang="en-US" sz="1200" i="1" u="sng" dirty="0" err="1" smtClean="0"/>
              <a:t>Gd</a:t>
            </a:r>
            <a:r>
              <a:rPr lang="en-US" sz="1200" i="1" u="sng" dirty="0" smtClean="0"/>
              <a:t> in the EMF, along with the need for significantly lower concentrations, contribute </a:t>
            </a:r>
            <a:r>
              <a:rPr lang="en-US" sz="1200" i="1" u="sng" dirty="0" smtClean="0"/>
              <a:t>to a </a:t>
            </a:r>
            <a:r>
              <a:rPr lang="en-US" sz="1200" i="1" u="sng" dirty="0" smtClean="0"/>
              <a:t>significant reduction in toxicity </a:t>
            </a:r>
            <a:r>
              <a:rPr lang="en-US" sz="1200" i="1" u="sng" dirty="0" smtClean="0"/>
              <a:t>of MRI for </a:t>
            </a:r>
            <a:r>
              <a:rPr lang="en-US" sz="1200" i="1" u="sng" dirty="0" smtClean="0"/>
              <a:t>medical applications.</a:t>
            </a:r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38100" y="1136157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4" name="Rectangle 49"/>
          <p:cNvSpPr>
            <a:spLocks noChangeArrowheads="1"/>
          </p:cNvSpPr>
          <p:nvPr/>
        </p:nvSpPr>
        <p:spPr bwMode="auto">
          <a:xfrm>
            <a:off x="4592921" y="1295512"/>
            <a:ext cx="4509223" cy="4952196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38100" y="6256293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333399"/>
                </a:solidFill>
              </a:rPr>
              <a:t>Facilities</a:t>
            </a:r>
            <a:r>
              <a:rPr lang="en-US" sz="1100" b="1" dirty="0" smtClean="0">
                <a:solidFill>
                  <a:srgbClr val="333399"/>
                </a:solidFill>
              </a:rPr>
              <a:t> </a:t>
            </a:r>
            <a:r>
              <a:rPr lang="en-US" sz="1100" b="1" dirty="0" smtClean="0">
                <a:solidFill>
                  <a:srgbClr val="333399"/>
                </a:solidFill>
              </a:rPr>
              <a:t>used:</a:t>
            </a:r>
            <a:r>
              <a:rPr lang="en-US" sz="1100" dirty="0" smtClean="0">
                <a:solidFill>
                  <a:srgbClr val="333399"/>
                </a:solidFill>
              </a:rPr>
              <a:t>  </a:t>
            </a:r>
            <a:r>
              <a:rPr lang="en-US" sz="1100" dirty="0" smtClean="0">
                <a:solidFill>
                  <a:srgbClr val="333399"/>
                </a:solidFill>
              </a:rPr>
              <a:t>W-band </a:t>
            </a:r>
            <a:r>
              <a:rPr lang="en-US" sz="1100" dirty="0" err="1" smtClean="0">
                <a:solidFill>
                  <a:srgbClr val="333399"/>
                </a:solidFill>
              </a:rPr>
              <a:t>HiPER</a:t>
            </a:r>
            <a:r>
              <a:rPr lang="en-US" sz="1100" dirty="0" smtClean="0">
                <a:solidFill>
                  <a:srgbClr val="333399"/>
                </a:solidFill>
              </a:rPr>
              <a:t> </a:t>
            </a:r>
            <a:r>
              <a:rPr lang="en-US" sz="1100" dirty="0" smtClean="0">
                <a:solidFill>
                  <a:srgbClr val="333399"/>
                </a:solidFill>
              </a:rPr>
              <a:t>ESR Instrument at EMR, MagLab/FSU and the  5 </a:t>
            </a:r>
            <a:r>
              <a:rPr lang="en-US" sz="1100" dirty="0" smtClean="0">
                <a:solidFill>
                  <a:srgbClr val="333399"/>
                </a:solidFill>
              </a:rPr>
              <a:t>T Dissolution DNP </a:t>
            </a:r>
            <a:r>
              <a:rPr lang="en-US" sz="1100" dirty="0" smtClean="0">
                <a:solidFill>
                  <a:srgbClr val="333399"/>
                </a:solidFill>
              </a:rPr>
              <a:t>Polarizer at AMRIS, MagLab/UF.</a:t>
            </a:r>
            <a:endParaRPr lang="en-US" sz="1100" dirty="0">
              <a:solidFill>
                <a:srgbClr val="333399"/>
              </a:solidFill>
            </a:endParaRPr>
          </a:p>
          <a:p>
            <a:r>
              <a:rPr lang="en-US" sz="1100" b="1" dirty="0" smtClean="0">
                <a:solidFill>
                  <a:srgbClr val="333399"/>
                </a:solidFill>
              </a:rPr>
              <a:t>Citation: </a:t>
            </a:r>
            <a:r>
              <a:rPr lang="en-US" sz="1100" dirty="0" smtClean="0">
                <a:solidFill>
                  <a:srgbClr val="333399"/>
                </a:solidFill>
              </a:rPr>
              <a:t>X. Wang, J. E. McKay, B. Lama, J. van </a:t>
            </a:r>
            <a:r>
              <a:rPr lang="en-US" sz="1100" dirty="0" err="1" smtClean="0">
                <a:solidFill>
                  <a:srgbClr val="333399"/>
                </a:solidFill>
              </a:rPr>
              <a:t>Tol</a:t>
            </a:r>
            <a:r>
              <a:rPr lang="en-US" sz="1100" dirty="0" smtClean="0">
                <a:solidFill>
                  <a:srgbClr val="333399"/>
                </a:solidFill>
              </a:rPr>
              <a:t>, K. Kirkpatrick, Z. </a:t>
            </a:r>
            <a:r>
              <a:rPr lang="en-US" sz="1100" dirty="0" err="1" smtClean="0">
                <a:solidFill>
                  <a:srgbClr val="333399"/>
                </a:solidFill>
              </a:rPr>
              <a:t>Gan</a:t>
            </a:r>
            <a:r>
              <a:rPr lang="en-US" sz="1100" dirty="0" smtClean="0">
                <a:solidFill>
                  <a:srgbClr val="333399"/>
                </a:solidFill>
              </a:rPr>
              <a:t>, S. Hill, J. R. Long, H. C. Dorn, </a:t>
            </a:r>
            <a:r>
              <a:rPr lang="en-US" sz="1100" i="1" dirty="0" err="1" smtClean="0">
                <a:solidFill>
                  <a:srgbClr val="333399"/>
                </a:solidFill>
              </a:rPr>
              <a:t>Gd</a:t>
            </a:r>
            <a:r>
              <a:rPr lang="en-US" sz="1100" i="1" dirty="0" smtClean="0">
                <a:solidFill>
                  <a:srgbClr val="333399"/>
                </a:solidFill>
              </a:rPr>
              <a:t> based </a:t>
            </a:r>
            <a:r>
              <a:rPr lang="en-US" sz="1100" i="1" dirty="0" err="1" smtClean="0">
                <a:solidFill>
                  <a:srgbClr val="333399"/>
                </a:solidFill>
              </a:rPr>
              <a:t>endohedral</a:t>
            </a:r>
            <a:r>
              <a:rPr lang="en-US" sz="1100" i="1" dirty="0" smtClean="0">
                <a:solidFill>
                  <a:srgbClr val="333399"/>
                </a:solidFill>
              </a:rPr>
              <a:t> </a:t>
            </a:r>
            <a:r>
              <a:rPr lang="en-US" sz="1100" i="1" dirty="0" err="1" smtClean="0">
                <a:solidFill>
                  <a:srgbClr val="333399"/>
                </a:solidFill>
              </a:rPr>
              <a:t>metallofullerene</a:t>
            </a:r>
            <a:r>
              <a:rPr lang="en-US" sz="1100" i="1" dirty="0" smtClean="0">
                <a:solidFill>
                  <a:srgbClr val="333399"/>
                </a:solidFill>
              </a:rPr>
              <a:t> Gd</a:t>
            </a:r>
            <a:r>
              <a:rPr lang="en-US" sz="1100" i="1" baseline="-25000" dirty="0" smtClean="0">
                <a:solidFill>
                  <a:srgbClr val="333399"/>
                </a:solidFill>
              </a:rPr>
              <a:t>2</a:t>
            </a:r>
            <a:r>
              <a:rPr lang="en-US" sz="1100" i="1" dirty="0" smtClean="0">
                <a:solidFill>
                  <a:srgbClr val="333399"/>
                </a:solidFill>
              </a:rPr>
              <a:t>@C</a:t>
            </a:r>
            <a:r>
              <a:rPr lang="en-US" sz="1100" i="1" baseline="-25000" dirty="0" smtClean="0">
                <a:solidFill>
                  <a:srgbClr val="333399"/>
                </a:solidFill>
              </a:rPr>
              <a:t>79</a:t>
            </a:r>
            <a:r>
              <a:rPr lang="en-US" sz="1100" i="1" dirty="0" smtClean="0">
                <a:solidFill>
                  <a:srgbClr val="333399"/>
                </a:solidFill>
              </a:rPr>
              <a:t>N as a relaxation boosting agent for dissolution DNP at high fields</a:t>
            </a:r>
            <a:r>
              <a:rPr lang="en-US" sz="1100" dirty="0" smtClean="0">
                <a:solidFill>
                  <a:srgbClr val="333399"/>
                </a:solidFill>
              </a:rPr>
              <a:t>, </a:t>
            </a:r>
            <a:r>
              <a:rPr lang="en-US" sz="1100" b="1" dirty="0" smtClean="0">
                <a:solidFill>
                  <a:srgbClr val="333399"/>
                </a:solidFill>
              </a:rPr>
              <a:t>Chem. Comm. 54, 2425-2428 (2018</a:t>
            </a:r>
            <a:r>
              <a:rPr lang="en-US" sz="1100" b="1" dirty="0" smtClean="0">
                <a:solidFill>
                  <a:srgbClr val="333399"/>
                </a:solidFill>
              </a:rPr>
              <a:t>)</a:t>
            </a:r>
            <a:r>
              <a:rPr lang="en-US" sz="1100" dirty="0" smtClean="0">
                <a:solidFill>
                  <a:srgbClr val="333399"/>
                </a:solidFill>
              </a:rPr>
              <a:t>.</a:t>
            </a:r>
            <a:endParaRPr lang="en-US" sz="1200" dirty="0">
              <a:solidFill>
                <a:srgbClr val="333399"/>
              </a:solidFill>
            </a:endParaRPr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26812" y="0"/>
            <a:ext cx="1017188" cy="1023315"/>
          </a:xfrm>
          <a:prstGeom prst="rect">
            <a:avLst/>
          </a:prstGeom>
        </p:spPr>
      </p:pic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0" y="11715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/>
              <a:t>Novel </a:t>
            </a:r>
            <a:r>
              <a:rPr lang="en-US" sz="1600" b="1" dirty="0" err="1" smtClean="0"/>
              <a:t>Metallofullerene</a:t>
            </a:r>
            <a:r>
              <a:rPr lang="en-US" sz="1600" b="1" dirty="0" smtClean="0"/>
              <a:t> Boosts </a:t>
            </a:r>
            <a:r>
              <a:rPr lang="en-US" sz="1600" b="1" dirty="0"/>
              <a:t>Dynamic Nuclear </a:t>
            </a:r>
            <a:r>
              <a:rPr lang="en-US" sz="1600" b="1" dirty="0" smtClean="0"/>
              <a:t>Polarization</a:t>
            </a:r>
          </a:p>
          <a:p>
            <a:pPr algn="ctr">
              <a:spcBef>
                <a:spcPts val="0"/>
              </a:spcBef>
            </a:pPr>
            <a:endParaRPr lang="en-US" sz="600" dirty="0" smtClean="0"/>
          </a:p>
          <a:p>
            <a:pPr algn="ctr">
              <a:spcBef>
                <a:spcPts val="0"/>
              </a:spcBef>
            </a:pPr>
            <a:r>
              <a:rPr lang="en-US" sz="1100" dirty="0" smtClean="0"/>
              <a:t>X. Wang</a:t>
            </a:r>
            <a:r>
              <a:rPr lang="en-US" sz="1100" kern="1200" baseline="30000" dirty="0" smtClean="0"/>
              <a:t>1</a:t>
            </a:r>
            <a:r>
              <a:rPr lang="en-US" sz="1100" kern="1200" dirty="0"/>
              <a:t>, </a:t>
            </a:r>
            <a:r>
              <a:rPr lang="en-US" sz="1100" dirty="0" smtClean="0"/>
              <a:t>J. E. McKay</a:t>
            </a:r>
            <a:r>
              <a:rPr lang="en-US" sz="1100" kern="1200" baseline="30000" dirty="0" smtClean="0"/>
              <a:t>1</a:t>
            </a:r>
            <a:r>
              <a:rPr lang="en-US" sz="1100" kern="1200" dirty="0" smtClean="0"/>
              <a:t>, </a:t>
            </a:r>
            <a:r>
              <a:rPr lang="en-US" sz="1100" dirty="0" smtClean="0"/>
              <a:t>B. Lama</a:t>
            </a:r>
            <a:r>
              <a:rPr lang="en-US" sz="1100" kern="1200" baseline="30000" dirty="0" smtClean="0"/>
              <a:t>2</a:t>
            </a:r>
            <a:r>
              <a:rPr lang="en-US" sz="1100" kern="1200" dirty="0"/>
              <a:t>, </a:t>
            </a:r>
            <a:r>
              <a:rPr lang="en-US" sz="1100" kern="1200" dirty="0" smtClean="0"/>
              <a:t>J. van Tol</a:t>
            </a:r>
            <a:r>
              <a:rPr lang="en-US" sz="1100" kern="1200" baseline="30000" dirty="0" smtClean="0"/>
              <a:t>1</a:t>
            </a:r>
            <a:r>
              <a:rPr lang="en-US" sz="1100" kern="1200" dirty="0" smtClean="0"/>
              <a:t>,</a:t>
            </a:r>
            <a:r>
              <a:rPr lang="en-US" sz="1100" dirty="0"/>
              <a:t> </a:t>
            </a:r>
            <a:r>
              <a:rPr lang="en-US" sz="1100" dirty="0" smtClean="0"/>
              <a:t>T. Li</a:t>
            </a:r>
            <a:r>
              <a:rPr lang="en-US" sz="1100" baseline="30000" dirty="0" smtClean="0"/>
              <a:t>3</a:t>
            </a:r>
            <a:r>
              <a:rPr lang="en-US" sz="1100" dirty="0"/>
              <a:t>, </a:t>
            </a:r>
            <a:r>
              <a:rPr lang="en-US" sz="1100" dirty="0" smtClean="0"/>
              <a:t>K. Kirkpatrick</a:t>
            </a:r>
            <a:r>
              <a:rPr lang="en-US" sz="1100" baseline="30000" dirty="0" smtClean="0"/>
              <a:t>3</a:t>
            </a:r>
            <a:r>
              <a:rPr lang="en-US" sz="1100" dirty="0" smtClean="0"/>
              <a:t>, Z. Gan</a:t>
            </a:r>
            <a:r>
              <a:rPr lang="en-US" sz="1100" baseline="30000" dirty="0" smtClean="0"/>
              <a:t>1</a:t>
            </a:r>
            <a:r>
              <a:rPr lang="en-US" sz="1100" dirty="0" smtClean="0"/>
              <a:t>, S. Hill</a:t>
            </a:r>
            <a:r>
              <a:rPr lang="en-US" sz="1100" baseline="30000" dirty="0" smtClean="0"/>
              <a:t>1,4</a:t>
            </a:r>
            <a:r>
              <a:rPr lang="en-US" sz="1100" dirty="0" smtClean="0"/>
              <a:t>, J. R. Long</a:t>
            </a:r>
            <a:r>
              <a:rPr lang="en-US" sz="1100" baseline="30000" dirty="0" smtClean="0"/>
              <a:t>2</a:t>
            </a:r>
            <a:r>
              <a:rPr lang="en-US" sz="1100" dirty="0" smtClean="0"/>
              <a:t>, H. C. Dorn</a:t>
            </a:r>
            <a:r>
              <a:rPr lang="en-US" sz="1100" baseline="30000" dirty="0" smtClean="0"/>
              <a:t>3</a:t>
            </a:r>
            <a:endParaRPr lang="en-US" sz="1100" kern="1200" dirty="0"/>
          </a:p>
          <a:p>
            <a:pPr algn="ctr">
              <a:spcBef>
                <a:spcPts val="0"/>
              </a:spcBef>
            </a:pPr>
            <a:r>
              <a:rPr lang="en-US" sz="1050" b="1" dirty="0">
                <a:solidFill>
                  <a:srgbClr val="0033CC"/>
                </a:solidFill>
              </a:rPr>
              <a:t>1. NHMFL, FSU; 2. Biochemistry &amp; Molecular Biology, UF; 3. Chemistry, Virginia Tech.; 4. </a:t>
            </a:r>
            <a:r>
              <a:rPr lang="en-US" sz="1050" b="1" dirty="0" smtClean="0">
                <a:solidFill>
                  <a:srgbClr val="0033CC"/>
                </a:solidFill>
              </a:rPr>
              <a:t>Physics, </a:t>
            </a:r>
            <a:r>
              <a:rPr lang="en-US" sz="1050" b="1" dirty="0">
                <a:solidFill>
                  <a:srgbClr val="0033CC"/>
                </a:solidFill>
              </a:rPr>
              <a:t>FSU</a:t>
            </a:r>
          </a:p>
          <a:p>
            <a:pPr algn="ctr">
              <a:spcBef>
                <a:spcPts val="0"/>
              </a:spcBef>
            </a:pPr>
            <a:r>
              <a:rPr lang="en-US" sz="1050" b="1" kern="1200" dirty="0" smtClean="0">
                <a:solidFill>
                  <a:srgbClr val="0033CC"/>
                </a:solidFill>
              </a:rPr>
              <a:t> </a:t>
            </a:r>
            <a:r>
              <a:rPr lang="en-US" sz="1050" b="1" kern="1200" dirty="0" smtClean="0"/>
              <a:t>Funding Grants:</a:t>
            </a:r>
            <a:r>
              <a:rPr lang="en-US" sz="1050" kern="1200" dirty="0" smtClean="0"/>
              <a:t>  </a:t>
            </a:r>
            <a:r>
              <a:rPr lang="en-US" sz="1050" kern="1200" dirty="0"/>
              <a:t>G.S. Boebinger (NSF </a:t>
            </a:r>
            <a:r>
              <a:rPr lang="en-US" sz="1050" kern="1200" dirty="0" smtClean="0"/>
              <a:t>DMR-1157490, NSF </a:t>
            </a:r>
            <a:r>
              <a:rPr lang="en-US" sz="1050" dirty="0" smtClean="0"/>
              <a:t>DMR-1644779</a:t>
            </a:r>
            <a:r>
              <a:rPr lang="en-US" sz="1050" kern="1200" dirty="0" smtClean="0"/>
              <a:t>)</a:t>
            </a:r>
            <a:endParaRPr lang="en-US" sz="1050" b="1" kern="1200" dirty="0">
              <a:solidFill>
                <a:srgbClr val="0033CC"/>
              </a:solidFill>
            </a:endParaRPr>
          </a:p>
        </p:txBody>
      </p:sp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pic>
        <p:nvPicPr>
          <p:cNvPr id="15" name="Picture 9" descr="Screen Shot 2014-10-09 at 3.58.11 PM.pn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04"/>
          <a:stretch/>
        </p:blipFill>
        <p:spPr bwMode="auto">
          <a:xfrm>
            <a:off x="4679955" y="3327647"/>
            <a:ext cx="4339549" cy="2219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Screen Shot 2018-03-29 at 2.18.53 PM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9" t="90469" r="48229" b="1835"/>
          <a:stretch/>
        </p:blipFill>
        <p:spPr>
          <a:xfrm>
            <a:off x="6499399" y="2543696"/>
            <a:ext cx="762000" cy="1552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97214" y="5534774"/>
            <a:ext cx="45339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(Top) A mixture of Gd</a:t>
            </a:r>
            <a:r>
              <a:rPr lang="en-US" sz="1000" baseline="-25000" dirty="0" smtClean="0"/>
              <a:t>2</a:t>
            </a:r>
            <a:r>
              <a:rPr lang="en-US" sz="1000" dirty="0" smtClean="0"/>
              <a:t>@C</a:t>
            </a:r>
            <a:r>
              <a:rPr lang="en-US" sz="1000" baseline="-25000" dirty="0" smtClean="0"/>
              <a:t>79</a:t>
            </a:r>
            <a:r>
              <a:rPr lang="en-US" sz="1000" dirty="0" smtClean="0"/>
              <a:t>N with the organic radical 4-oxo-TEMPO is shown to boost DNP </a:t>
            </a:r>
            <a:r>
              <a:rPr lang="en-US" sz="1000" dirty="0" smtClean="0"/>
              <a:t>efficiency, resulting in both </a:t>
            </a:r>
            <a:r>
              <a:rPr lang="en-US" sz="1000" baseline="30000" dirty="0"/>
              <a:t>1</a:t>
            </a:r>
            <a:r>
              <a:rPr lang="en-US" sz="1000" dirty="0"/>
              <a:t>H and </a:t>
            </a:r>
            <a:r>
              <a:rPr lang="en-US" sz="1000" baseline="30000" dirty="0"/>
              <a:t>13</a:t>
            </a:r>
            <a:r>
              <a:rPr lang="en-US" sz="1000" dirty="0"/>
              <a:t>C hyperpolarization</a:t>
            </a:r>
            <a:r>
              <a:rPr lang="en-US" sz="1000" dirty="0" smtClean="0"/>
              <a:t>. </a:t>
            </a:r>
            <a:r>
              <a:rPr lang="en-US" sz="1000" dirty="0" smtClean="0"/>
              <a:t>(Bottom) State-of-the-art spectrometer (</a:t>
            </a:r>
            <a:r>
              <a:rPr lang="en-US" sz="1000" dirty="0" err="1" smtClean="0"/>
              <a:t>HiPER</a:t>
            </a:r>
            <a:r>
              <a:rPr lang="en-US" sz="1000" dirty="0" smtClean="0"/>
              <a:t>) employed in this study, which combines expertise from the </a:t>
            </a:r>
            <a:r>
              <a:rPr lang="en-US" sz="1000" dirty="0" err="1" smtClean="0"/>
              <a:t>MagLab’s</a:t>
            </a:r>
            <a:r>
              <a:rPr lang="en-US" sz="1000" dirty="0" smtClean="0"/>
              <a:t> EMR </a:t>
            </a:r>
            <a:r>
              <a:rPr lang="en-US" sz="1000" dirty="0" smtClean="0"/>
              <a:t>and NMR programs.</a:t>
            </a:r>
            <a:endParaRPr lang="en-US" sz="1000" dirty="0"/>
          </a:p>
        </p:txBody>
      </p:sp>
      <p:pic>
        <p:nvPicPr>
          <p:cNvPr id="17" name="Picture 16" descr="Screen Shot 2018-03-29 at 2.18.53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19" b="90993"/>
          <a:stretch/>
        </p:blipFill>
        <p:spPr>
          <a:xfrm>
            <a:off x="4619195" y="1308150"/>
            <a:ext cx="1858547" cy="18166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792250" y="1372375"/>
            <a:ext cx="1292723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000" b="1" baseline="30000" dirty="0" smtClean="0">
                <a:solidFill>
                  <a:srgbClr val="FF0000"/>
                </a:solidFill>
              </a:rPr>
              <a:t>1</a:t>
            </a:r>
            <a:r>
              <a:rPr lang="en-US" sz="1000" b="1" dirty="0" smtClean="0">
                <a:solidFill>
                  <a:srgbClr val="FF0000"/>
                </a:solidFill>
              </a:rPr>
              <a:t>H hyperpolarization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91176" y="2336082"/>
            <a:ext cx="1292723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1000" b="1" baseline="30000" dirty="0" smtClean="0"/>
              <a:t>13</a:t>
            </a:r>
            <a:r>
              <a:rPr lang="en-US" sz="1000" b="1" dirty="0" smtClean="0"/>
              <a:t>C hyperpolarization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3458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53982" y="1340500"/>
            <a:ext cx="437197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 smtClean="0">
                <a:solidFill>
                  <a:srgbClr val="000000"/>
                </a:solidFill>
              </a:rPr>
              <a:t>What </a:t>
            </a:r>
            <a:r>
              <a:rPr lang="en-US" sz="1200" b="1" dirty="0">
                <a:solidFill>
                  <a:srgbClr val="000000"/>
                </a:solidFill>
              </a:rPr>
              <a:t>is the finding? 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A low-dosage </a:t>
            </a:r>
            <a:r>
              <a:rPr lang="en-US" sz="1200" dirty="0">
                <a:solidFill>
                  <a:srgbClr val="000000"/>
                </a:solidFill>
              </a:rPr>
              <a:t>boosting agent </a:t>
            </a:r>
            <a:r>
              <a:rPr lang="en-US" sz="1200" dirty="0" smtClean="0">
                <a:solidFill>
                  <a:srgbClr val="000000"/>
                </a:solidFill>
              </a:rPr>
              <a:t>− consisting of two gadolinium atoms trapped in a cage made from a C</a:t>
            </a:r>
            <a:r>
              <a:rPr lang="en-US" sz="1200" baseline="-25000" dirty="0" smtClean="0">
                <a:solidFill>
                  <a:srgbClr val="000000"/>
                </a:solidFill>
              </a:rPr>
              <a:t>79</a:t>
            </a:r>
            <a:r>
              <a:rPr lang="en-US" sz="1200" dirty="0" smtClean="0">
                <a:solidFill>
                  <a:srgbClr val="000000"/>
                </a:solidFill>
              </a:rPr>
              <a:t>N fullerene − </a:t>
            </a:r>
            <a:r>
              <a:rPr lang="en-US" sz="1200" dirty="0" smtClean="0">
                <a:latin typeface="Arial" charset="0"/>
              </a:rPr>
              <a:t>enhances</a:t>
            </a:r>
            <a:r>
              <a:rPr lang="en-US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dynamic nuclear polarization (DNP) </a:t>
            </a:r>
            <a:r>
              <a:rPr lang="en-US" sz="1200" dirty="0" smtClean="0">
                <a:solidFill>
                  <a:srgbClr val="000000"/>
                </a:solidFill>
              </a:rPr>
              <a:t>in both hydrogen (</a:t>
            </a:r>
            <a:r>
              <a:rPr lang="en-US" sz="1200" baseline="30000" dirty="0" smtClean="0">
                <a:solidFill>
                  <a:srgbClr val="000000"/>
                </a:solidFill>
              </a:rPr>
              <a:t>1</a:t>
            </a:r>
            <a:r>
              <a:rPr lang="en-US" sz="1200" dirty="0" smtClean="0">
                <a:solidFill>
                  <a:srgbClr val="000000"/>
                </a:solidFill>
              </a:rPr>
              <a:t>H) and carbon (</a:t>
            </a:r>
            <a:r>
              <a:rPr lang="en-US" sz="1200" baseline="30000" dirty="0" smtClean="0">
                <a:solidFill>
                  <a:srgbClr val="000000"/>
                </a:solidFill>
              </a:rPr>
              <a:t>13</a:t>
            </a:r>
            <a:r>
              <a:rPr lang="en-US" sz="1200" dirty="0" smtClean="0">
                <a:solidFill>
                  <a:srgbClr val="000000"/>
                </a:solidFill>
              </a:rPr>
              <a:t>C).</a:t>
            </a:r>
          </a:p>
          <a:p>
            <a:pPr algn="just"/>
            <a:endParaRPr lang="en-US" sz="1200" dirty="0">
              <a:solidFill>
                <a:srgbClr val="000000"/>
              </a:solidFill>
            </a:endParaRPr>
          </a:p>
          <a:p>
            <a:pPr algn="just"/>
            <a:r>
              <a:rPr lang="en-US" sz="1200" b="1" dirty="0">
                <a:solidFill>
                  <a:srgbClr val="000000"/>
                </a:solidFill>
              </a:rPr>
              <a:t>Why is this important? 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This </a:t>
            </a:r>
            <a:r>
              <a:rPr lang="en-US" sz="1200" dirty="0" smtClean="0">
                <a:solidFill>
                  <a:srgbClr val="000000"/>
                </a:solidFill>
              </a:rPr>
              <a:t>is the first study to demonstrate significant enhancements in dissolution DNP efficiency at high magnetic fields.</a:t>
            </a:r>
            <a:r>
              <a:rPr lang="en-US" sz="1200" b="1" dirty="0" smtClean="0">
                <a:solidFill>
                  <a:srgbClr val="000000"/>
                </a:solidFill>
              </a:rPr>
              <a:t> </a:t>
            </a:r>
            <a:r>
              <a:rPr lang="en-US" sz="1200" i="1" u="sng" dirty="0" smtClean="0">
                <a:solidFill>
                  <a:srgbClr val="000000"/>
                </a:solidFill>
              </a:rPr>
              <a:t>This translates into increased sensitivity for MRI studies, enabling completely new </a:t>
            </a:r>
            <a:r>
              <a:rPr lang="en-US" sz="1200" i="1" u="sng" dirty="0" smtClean="0"/>
              <a:t>applications</a:t>
            </a:r>
            <a:r>
              <a:rPr lang="en-US" sz="1200" i="1" u="sng" dirty="0" smtClean="0"/>
              <a:t>, such as the </a:t>
            </a:r>
            <a:r>
              <a:rPr lang="en-US" sz="1200" i="1" u="sng" dirty="0" smtClean="0"/>
              <a:t>monitoring</a:t>
            </a:r>
            <a:r>
              <a:rPr lang="en-US" sz="1200" i="1" u="sng" dirty="0" smtClean="0"/>
              <a:t> </a:t>
            </a:r>
            <a:r>
              <a:rPr lang="en-US" sz="1200" i="1" u="sng" dirty="0" smtClean="0"/>
              <a:t>of </a:t>
            </a:r>
            <a:r>
              <a:rPr lang="en-US" sz="1200" u="sng" dirty="0"/>
              <a:t>in vivo </a:t>
            </a:r>
            <a:r>
              <a:rPr lang="en-US" sz="1200" i="1" u="sng" dirty="0"/>
              <a:t>metabolism in real time</a:t>
            </a:r>
            <a:r>
              <a:rPr lang="en-US" sz="1200" i="1" u="sng" dirty="0" smtClean="0"/>
              <a:t>.</a:t>
            </a:r>
            <a:r>
              <a:rPr lang="en-US" sz="1200" dirty="0" smtClean="0"/>
              <a:t> Crucially</a:t>
            </a:r>
            <a:r>
              <a:rPr lang="en-US" sz="1200" dirty="0" smtClean="0"/>
              <a:t>, the </a:t>
            </a:r>
            <a:r>
              <a:rPr lang="en-US" sz="1200" dirty="0" smtClean="0"/>
              <a:t>encapsulation </a:t>
            </a:r>
            <a:r>
              <a:rPr lang="en-US" sz="1200" dirty="0" smtClean="0"/>
              <a:t>of </a:t>
            </a:r>
            <a:r>
              <a:rPr lang="en-US" sz="1200" dirty="0" smtClean="0"/>
              <a:t>the gadolinium atoms </a:t>
            </a:r>
            <a:r>
              <a:rPr lang="en-US" sz="1200" dirty="0" smtClean="0"/>
              <a:t>in the </a:t>
            </a:r>
            <a:r>
              <a:rPr lang="en-US" sz="1200" dirty="0" smtClean="0"/>
              <a:t>fullerene cage, along with the low dosage of the boosting agent, together represent </a:t>
            </a:r>
            <a:r>
              <a:rPr lang="en-US" sz="1200" i="1" u="sng" dirty="0" smtClean="0"/>
              <a:t>an important breakthrough </a:t>
            </a:r>
            <a:r>
              <a:rPr lang="en-US" sz="1200" i="1" u="sng" dirty="0" smtClean="0"/>
              <a:t>for medical </a:t>
            </a:r>
            <a:r>
              <a:rPr lang="en-US" sz="1200" i="1" u="sng" dirty="0" smtClean="0"/>
              <a:t>MRI, </a:t>
            </a:r>
            <a:r>
              <a:rPr lang="en-US" sz="1200" i="1" u="sng" dirty="0" smtClean="0"/>
              <a:t>due to the reduced toxicity of </a:t>
            </a:r>
            <a:r>
              <a:rPr lang="en-US" sz="1200" i="1" u="sng" dirty="0" smtClean="0"/>
              <a:t>this new </a:t>
            </a:r>
            <a:r>
              <a:rPr lang="en-US" sz="1200" i="1" u="sng" dirty="0" smtClean="0"/>
              <a:t>DNP boosting agent.</a:t>
            </a:r>
            <a:endParaRPr lang="en-US" sz="1200" i="1" u="sng" dirty="0">
              <a:latin typeface="Arial" charset="0"/>
            </a:endParaRPr>
          </a:p>
          <a:p>
            <a:pPr algn="just"/>
            <a:endParaRPr lang="en-US" sz="1200" dirty="0">
              <a:latin typeface="Arial" charset="0"/>
            </a:endParaRPr>
          </a:p>
          <a:p>
            <a:pPr algn="just"/>
            <a:r>
              <a:rPr lang="en-US" sz="1200" b="1" dirty="0" smtClean="0">
                <a:solidFill>
                  <a:srgbClr val="000000"/>
                </a:solidFill>
              </a:rPr>
              <a:t>Why </a:t>
            </a:r>
            <a:r>
              <a:rPr lang="en-US" sz="1200" b="1" dirty="0">
                <a:solidFill>
                  <a:srgbClr val="000000"/>
                </a:solidFill>
              </a:rPr>
              <a:t>did this research need the </a:t>
            </a:r>
            <a:r>
              <a:rPr lang="en-US" sz="1200" b="1" dirty="0" err="1">
                <a:solidFill>
                  <a:srgbClr val="000000"/>
                </a:solidFill>
              </a:rPr>
              <a:t>MagLab</a:t>
            </a:r>
            <a:r>
              <a:rPr lang="en-US" sz="1200" b="1" dirty="0" smtClean="0">
                <a:solidFill>
                  <a:srgbClr val="000000"/>
                </a:solidFill>
              </a:rPr>
              <a:t>?</a:t>
            </a:r>
            <a:r>
              <a:rPr lang="en-US" sz="1200" dirty="0" smtClean="0">
                <a:latin typeface="Arial" charset="0"/>
              </a:rPr>
              <a:t> The main aim of this investigation was to demonstrate the efficacy of a DNP boosting agent at </a:t>
            </a:r>
            <a:r>
              <a:rPr lang="en-US" sz="1200" dirty="0" smtClean="0">
                <a:latin typeface="Arial" charset="0"/>
              </a:rPr>
              <a:t>higher </a:t>
            </a:r>
            <a:r>
              <a:rPr lang="en-US" sz="1200" dirty="0" smtClean="0">
                <a:latin typeface="Arial" charset="0"/>
              </a:rPr>
              <a:t>magnetic </a:t>
            </a:r>
            <a:r>
              <a:rPr lang="en-US" sz="1200" dirty="0" smtClean="0">
                <a:latin typeface="Arial" charset="0"/>
              </a:rPr>
              <a:t>fields than previously demonstrated. </a:t>
            </a:r>
            <a:r>
              <a:rPr lang="en-US" sz="1200" i="1" u="sng" dirty="0" smtClean="0">
                <a:latin typeface="Arial" charset="0"/>
              </a:rPr>
              <a:t>The MagLab is the only user facility that provides access to the necessary </a:t>
            </a:r>
            <a:r>
              <a:rPr lang="en-US" sz="1200" i="1" u="sng" dirty="0" smtClean="0">
                <a:latin typeface="Arial" charset="0"/>
              </a:rPr>
              <a:t>high-field </a:t>
            </a:r>
            <a:r>
              <a:rPr lang="en-US" sz="1200" i="1" u="sng" dirty="0" smtClean="0">
                <a:latin typeface="Arial" charset="0"/>
              </a:rPr>
              <a:t>dissolution DNP </a:t>
            </a:r>
            <a:r>
              <a:rPr lang="en-US" sz="1200" i="1" u="sng" dirty="0" smtClean="0">
                <a:latin typeface="Arial" charset="0"/>
              </a:rPr>
              <a:t>magnet system </a:t>
            </a:r>
            <a:r>
              <a:rPr lang="en-US" sz="1200" i="1" u="sng" dirty="0" smtClean="0">
                <a:latin typeface="Arial" charset="0"/>
              </a:rPr>
              <a:t>and </a:t>
            </a:r>
            <a:r>
              <a:rPr lang="en-US" sz="1200" i="1" u="sng" dirty="0" smtClean="0">
                <a:latin typeface="Arial" charset="0"/>
              </a:rPr>
              <a:t>pulsed </a:t>
            </a:r>
            <a:r>
              <a:rPr lang="en-US" sz="1200" i="1" u="sng" dirty="0" smtClean="0">
                <a:latin typeface="Arial" charset="0"/>
              </a:rPr>
              <a:t>electron spin resonance (ESR) instrumentation </a:t>
            </a:r>
            <a:r>
              <a:rPr lang="en-US" sz="1200" i="1" u="sng" dirty="0" smtClean="0">
                <a:latin typeface="Arial" charset="0"/>
              </a:rPr>
              <a:t>employed in this investigation.</a:t>
            </a:r>
            <a:r>
              <a:rPr lang="en-US" sz="1200" i="1" dirty="0" smtClean="0">
                <a:latin typeface="Arial" charset="0"/>
              </a:rPr>
              <a:t> </a:t>
            </a:r>
            <a:r>
              <a:rPr lang="en-US" sz="1200" dirty="0" smtClean="0">
                <a:latin typeface="Arial" charset="0"/>
              </a:rPr>
              <a:t>This </a:t>
            </a:r>
            <a:r>
              <a:rPr lang="en-US" sz="1200" dirty="0" smtClean="0">
                <a:latin typeface="Arial" charset="0"/>
              </a:rPr>
              <a:t>user collaboration </a:t>
            </a:r>
            <a:r>
              <a:rPr lang="en-US" sz="1200" dirty="0" smtClean="0">
                <a:latin typeface="Arial" charset="0"/>
              </a:rPr>
              <a:t>project </a:t>
            </a:r>
            <a:r>
              <a:rPr lang="en-US" sz="1200" dirty="0" smtClean="0">
                <a:latin typeface="Arial" charset="0"/>
              </a:rPr>
              <a:t>leverages </a:t>
            </a:r>
            <a:r>
              <a:rPr lang="en-US" sz="1200" dirty="0" smtClean="0">
                <a:latin typeface="Arial" charset="0"/>
              </a:rPr>
              <a:t>the unique combination of expertise available through the NMR and EMR user programs at the </a:t>
            </a:r>
            <a:r>
              <a:rPr lang="en-US" sz="1200" dirty="0" err="1" smtClean="0">
                <a:latin typeface="Arial" charset="0"/>
              </a:rPr>
              <a:t>MagLab</a:t>
            </a:r>
            <a:r>
              <a:rPr lang="en-US" sz="1200" dirty="0" err="1" smtClean="0">
                <a:latin typeface="Arial" charset="0"/>
              </a:rPr>
              <a:t>’s</a:t>
            </a:r>
            <a:r>
              <a:rPr lang="en-US" sz="1200" dirty="0" smtClean="0">
                <a:latin typeface="Arial" charset="0"/>
              </a:rPr>
              <a:t> UF and FSU campuses.</a:t>
            </a:r>
            <a:endParaRPr lang="en-US" sz="1200" dirty="0">
              <a:latin typeface="Arial" charset="0"/>
            </a:endParaRPr>
          </a:p>
        </p:txBody>
      </p:sp>
      <p:sp>
        <p:nvSpPr>
          <p:cNvPr id="1034" name="Rectangle 49"/>
          <p:cNvSpPr>
            <a:spLocks noChangeArrowheads="1"/>
          </p:cNvSpPr>
          <p:nvPr/>
        </p:nvSpPr>
        <p:spPr bwMode="auto">
          <a:xfrm>
            <a:off x="4460302" y="1247292"/>
            <a:ext cx="4641843" cy="4991836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6812" y="0"/>
            <a:ext cx="1017188" cy="1023315"/>
          </a:xfrm>
          <a:prstGeom prst="rect">
            <a:avLst/>
          </a:prstGeom>
        </p:spPr>
      </p:pic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22610" y="4911462"/>
            <a:ext cx="453672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100" dirty="0" smtClean="0"/>
              <a:t>Schematic </a:t>
            </a:r>
            <a:r>
              <a:rPr lang="en-US" sz="1100" dirty="0" smtClean="0"/>
              <a:t>illustrating </a:t>
            </a:r>
            <a:r>
              <a:rPr lang="en-US" sz="1100" dirty="0" smtClean="0"/>
              <a:t>the </a:t>
            </a:r>
            <a:r>
              <a:rPr lang="en-US" sz="1100" dirty="0" smtClean="0"/>
              <a:t>dissolution </a:t>
            </a:r>
            <a:r>
              <a:rPr lang="en-US" sz="1100" dirty="0" smtClean="0"/>
              <a:t>DNP </a:t>
            </a:r>
            <a:r>
              <a:rPr lang="en-US" sz="1100" dirty="0" smtClean="0"/>
              <a:t>process: The </a:t>
            </a:r>
            <a:r>
              <a:rPr lang="en-US" sz="1100" dirty="0" smtClean="0"/>
              <a:t>DNP sample containing the Gd</a:t>
            </a:r>
            <a:r>
              <a:rPr lang="en-US" sz="1100" baseline="-25000" dirty="0" smtClean="0"/>
              <a:t>2</a:t>
            </a:r>
            <a:r>
              <a:rPr lang="en-US" sz="1100" dirty="0" smtClean="0"/>
              <a:t>@C</a:t>
            </a:r>
            <a:r>
              <a:rPr lang="en-US" sz="1100" baseline="-25000" dirty="0" smtClean="0"/>
              <a:t>79</a:t>
            </a:r>
            <a:r>
              <a:rPr lang="en-US" sz="1100" dirty="0" smtClean="0"/>
              <a:t>N </a:t>
            </a:r>
            <a:r>
              <a:rPr lang="en-US" sz="1100" dirty="0" err="1" smtClean="0"/>
              <a:t>metallofullerene</a:t>
            </a:r>
            <a:r>
              <a:rPr lang="en-US" sz="1100" dirty="0" smtClean="0"/>
              <a:t> </a:t>
            </a:r>
            <a:r>
              <a:rPr lang="en-US" sz="1100" dirty="0" smtClean="0"/>
              <a:t>boosting agent is polarized via microwave irradiation at 140 GHz in a standalone </a:t>
            </a:r>
            <a:r>
              <a:rPr lang="en-US" sz="1100" dirty="0" smtClean="0"/>
              <a:t>5T </a:t>
            </a:r>
            <a:r>
              <a:rPr lang="en-US" sz="1100" dirty="0" smtClean="0"/>
              <a:t>polarizer magnet. This </a:t>
            </a:r>
            <a:r>
              <a:rPr lang="en-US" sz="1100" dirty="0" smtClean="0"/>
              <a:t>polarization step </a:t>
            </a:r>
            <a:r>
              <a:rPr lang="en-US" sz="1100" dirty="0" smtClean="0"/>
              <a:t>is followed by rapid dissolution </a:t>
            </a:r>
            <a:r>
              <a:rPr lang="en-US" sz="1100" dirty="0"/>
              <a:t>and transfer </a:t>
            </a:r>
            <a:r>
              <a:rPr lang="en-US" sz="1100" dirty="0" smtClean="0"/>
              <a:t>of the sample to the </a:t>
            </a:r>
            <a:r>
              <a:rPr lang="en-US" sz="1100" dirty="0" smtClean="0"/>
              <a:t>patient </a:t>
            </a:r>
            <a:r>
              <a:rPr lang="en-US" sz="1100" dirty="0" smtClean="0"/>
              <a:t>located within the MRI </a:t>
            </a:r>
            <a:r>
              <a:rPr lang="en-US" sz="1100" dirty="0" smtClean="0"/>
              <a:t>scanner. </a:t>
            </a:r>
            <a:r>
              <a:rPr lang="en-US" sz="1100" i="1" u="sng" dirty="0" smtClean="0"/>
              <a:t>This enhances the sensitivity of the MRI signal and enables exciting new MRI capabilities, such as monitoring metabolism in real time.</a:t>
            </a:r>
            <a:endParaRPr lang="en-US" sz="1100" i="1" u="sng" dirty="0"/>
          </a:p>
        </p:txBody>
      </p:sp>
      <p:sp>
        <p:nvSpPr>
          <p:cNvPr id="4" name="Rectangle 3"/>
          <p:cNvSpPr/>
          <p:nvPr/>
        </p:nvSpPr>
        <p:spPr>
          <a:xfrm>
            <a:off x="4501444" y="1296403"/>
            <a:ext cx="45578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Dissolution Dynamic Nuclear Polarization</a:t>
            </a:r>
            <a:endParaRPr lang="en-US" sz="1400" dirty="0"/>
          </a:p>
        </p:txBody>
      </p:sp>
      <p:pic>
        <p:nvPicPr>
          <p:cNvPr id="7" name="Picture 6" descr="mod_general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9"/>
          <a:stretch/>
        </p:blipFill>
        <p:spPr>
          <a:xfrm>
            <a:off x="4388555" y="1670115"/>
            <a:ext cx="4638381" cy="3243900"/>
          </a:xfrm>
          <a:prstGeom prst="rect">
            <a:avLst/>
          </a:prstGeom>
        </p:spPr>
      </p:pic>
      <p:sp>
        <p:nvSpPr>
          <p:cNvPr id="16" name="Line 42"/>
          <p:cNvSpPr>
            <a:spLocks noChangeShapeType="1"/>
          </p:cNvSpPr>
          <p:nvPr/>
        </p:nvSpPr>
        <p:spPr bwMode="auto">
          <a:xfrm>
            <a:off x="38100" y="1136157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 Box 62"/>
          <p:cNvSpPr txBox="1">
            <a:spLocks noChangeArrowheads="1"/>
          </p:cNvSpPr>
          <p:nvPr/>
        </p:nvSpPr>
        <p:spPr bwMode="auto">
          <a:xfrm>
            <a:off x="0" y="11715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b="1" dirty="0" smtClean="0"/>
              <a:t>Novel </a:t>
            </a:r>
            <a:r>
              <a:rPr lang="en-US" sz="1600" b="1" dirty="0" err="1" smtClean="0"/>
              <a:t>Metallofullerene</a:t>
            </a:r>
            <a:r>
              <a:rPr lang="en-US" sz="1600" b="1" dirty="0" smtClean="0"/>
              <a:t> Boosts </a:t>
            </a:r>
            <a:r>
              <a:rPr lang="en-US" sz="1600" b="1" dirty="0"/>
              <a:t>Dynamic Nuclear </a:t>
            </a:r>
            <a:r>
              <a:rPr lang="en-US" sz="1600" b="1" dirty="0" smtClean="0"/>
              <a:t>Polarization</a:t>
            </a:r>
          </a:p>
          <a:p>
            <a:pPr algn="ctr">
              <a:spcBef>
                <a:spcPts val="0"/>
              </a:spcBef>
            </a:pPr>
            <a:endParaRPr lang="en-US" sz="600" dirty="0" smtClean="0"/>
          </a:p>
          <a:p>
            <a:pPr algn="ctr">
              <a:spcBef>
                <a:spcPts val="0"/>
              </a:spcBef>
            </a:pPr>
            <a:r>
              <a:rPr lang="en-US" sz="1100" dirty="0" smtClean="0"/>
              <a:t>X. Wang</a:t>
            </a:r>
            <a:r>
              <a:rPr lang="en-US" sz="1100" kern="1200" baseline="30000" dirty="0" smtClean="0"/>
              <a:t>1</a:t>
            </a:r>
            <a:r>
              <a:rPr lang="en-US" sz="1100" kern="1200" dirty="0"/>
              <a:t>, </a:t>
            </a:r>
            <a:r>
              <a:rPr lang="en-US" sz="1100" dirty="0" smtClean="0"/>
              <a:t>J. E. McKay</a:t>
            </a:r>
            <a:r>
              <a:rPr lang="en-US" sz="1100" kern="1200" baseline="30000" dirty="0" smtClean="0"/>
              <a:t>1</a:t>
            </a:r>
            <a:r>
              <a:rPr lang="en-US" sz="1100" kern="1200" dirty="0" smtClean="0"/>
              <a:t>, </a:t>
            </a:r>
            <a:r>
              <a:rPr lang="en-US" sz="1100" dirty="0" smtClean="0"/>
              <a:t>B. Lama</a:t>
            </a:r>
            <a:r>
              <a:rPr lang="en-US" sz="1100" kern="1200" baseline="30000" dirty="0" smtClean="0"/>
              <a:t>2</a:t>
            </a:r>
            <a:r>
              <a:rPr lang="en-US" sz="1100" kern="1200" dirty="0"/>
              <a:t>, </a:t>
            </a:r>
            <a:r>
              <a:rPr lang="en-US" sz="1100" kern="1200" dirty="0" smtClean="0"/>
              <a:t>J. van Tol</a:t>
            </a:r>
            <a:r>
              <a:rPr lang="en-US" sz="1100" kern="1200" baseline="30000" dirty="0" smtClean="0"/>
              <a:t>1</a:t>
            </a:r>
            <a:r>
              <a:rPr lang="en-US" sz="1100" kern="1200" dirty="0" smtClean="0"/>
              <a:t>,</a:t>
            </a:r>
            <a:r>
              <a:rPr lang="en-US" sz="1100" dirty="0"/>
              <a:t> </a:t>
            </a:r>
            <a:r>
              <a:rPr lang="en-US" sz="1100" dirty="0" smtClean="0"/>
              <a:t>T. Li</a:t>
            </a:r>
            <a:r>
              <a:rPr lang="en-US" sz="1100" baseline="30000" dirty="0" smtClean="0"/>
              <a:t>3</a:t>
            </a:r>
            <a:r>
              <a:rPr lang="en-US" sz="1100" dirty="0"/>
              <a:t>, </a:t>
            </a:r>
            <a:r>
              <a:rPr lang="en-US" sz="1100" dirty="0" smtClean="0"/>
              <a:t>K. Kirkpatrick</a:t>
            </a:r>
            <a:r>
              <a:rPr lang="en-US" sz="1100" baseline="30000" dirty="0" smtClean="0"/>
              <a:t>3</a:t>
            </a:r>
            <a:r>
              <a:rPr lang="en-US" sz="1100" dirty="0" smtClean="0"/>
              <a:t>, Z. Gan</a:t>
            </a:r>
            <a:r>
              <a:rPr lang="en-US" sz="1100" baseline="30000" dirty="0" smtClean="0"/>
              <a:t>1</a:t>
            </a:r>
            <a:r>
              <a:rPr lang="en-US" sz="1100" dirty="0" smtClean="0"/>
              <a:t>, S. Hill</a:t>
            </a:r>
            <a:r>
              <a:rPr lang="en-US" sz="1100" baseline="30000" dirty="0" smtClean="0"/>
              <a:t>1,4</a:t>
            </a:r>
            <a:r>
              <a:rPr lang="en-US" sz="1100" dirty="0" smtClean="0"/>
              <a:t>, J. R. Long</a:t>
            </a:r>
            <a:r>
              <a:rPr lang="en-US" sz="1100" baseline="30000" dirty="0" smtClean="0"/>
              <a:t>2</a:t>
            </a:r>
            <a:r>
              <a:rPr lang="en-US" sz="1100" dirty="0" smtClean="0"/>
              <a:t>, H. C. Dorn</a:t>
            </a:r>
            <a:r>
              <a:rPr lang="en-US" sz="1100" baseline="30000" dirty="0" smtClean="0"/>
              <a:t>3</a:t>
            </a:r>
            <a:endParaRPr lang="en-US" sz="1100" kern="1200" dirty="0"/>
          </a:p>
          <a:p>
            <a:pPr algn="ctr">
              <a:spcBef>
                <a:spcPts val="0"/>
              </a:spcBef>
            </a:pPr>
            <a:r>
              <a:rPr lang="en-US" sz="1050" b="1" dirty="0">
                <a:solidFill>
                  <a:srgbClr val="0033CC"/>
                </a:solidFill>
              </a:rPr>
              <a:t>1. NHMFL, FSU; 2. Biochemistry &amp; Molecular Biology, UF; 3. Chemistry, Virginia Tech.; 4. </a:t>
            </a:r>
            <a:r>
              <a:rPr lang="en-US" sz="1050" b="1" dirty="0" smtClean="0">
                <a:solidFill>
                  <a:srgbClr val="0033CC"/>
                </a:solidFill>
              </a:rPr>
              <a:t>Physics, </a:t>
            </a:r>
            <a:r>
              <a:rPr lang="en-US" sz="1050" b="1" dirty="0">
                <a:solidFill>
                  <a:srgbClr val="0033CC"/>
                </a:solidFill>
              </a:rPr>
              <a:t>FSU</a:t>
            </a:r>
          </a:p>
          <a:p>
            <a:pPr algn="ctr">
              <a:spcBef>
                <a:spcPts val="0"/>
              </a:spcBef>
            </a:pPr>
            <a:r>
              <a:rPr lang="en-US" sz="1050" b="1" kern="1200" dirty="0" smtClean="0">
                <a:solidFill>
                  <a:srgbClr val="0033CC"/>
                </a:solidFill>
              </a:rPr>
              <a:t> </a:t>
            </a:r>
            <a:r>
              <a:rPr lang="en-US" sz="1050" b="1" kern="1200" dirty="0" smtClean="0"/>
              <a:t>Funding Grants:</a:t>
            </a:r>
            <a:r>
              <a:rPr lang="en-US" sz="1050" kern="1200" dirty="0" smtClean="0"/>
              <a:t>  </a:t>
            </a:r>
            <a:r>
              <a:rPr lang="en-US" sz="1050" kern="1200" dirty="0"/>
              <a:t>G.S. Boebinger (NSF </a:t>
            </a:r>
            <a:r>
              <a:rPr lang="en-US" sz="1050" kern="1200" dirty="0" smtClean="0"/>
              <a:t>DMR-1157490, NSF </a:t>
            </a:r>
            <a:r>
              <a:rPr lang="en-US" sz="1050" dirty="0" smtClean="0"/>
              <a:t>DMR-1644779</a:t>
            </a:r>
            <a:r>
              <a:rPr lang="en-US" sz="1050" kern="1200" dirty="0" smtClean="0"/>
              <a:t>)</a:t>
            </a:r>
            <a:endParaRPr lang="en-US" sz="1050" b="1" kern="1200" dirty="0">
              <a:solidFill>
                <a:srgbClr val="0033CC"/>
              </a:solidFill>
            </a:endParaRP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38100" y="6256293"/>
            <a:ext cx="91440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b="1" dirty="0" smtClean="0">
                <a:solidFill>
                  <a:srgbClr val="333399"/>
                </a:solidFill>
              </a:rPr>
              <a:t>Facilities</a:t>
            </a:r>
            <a:r>
              <a:rPr lang="en-US" sz="1100" b="1" dirty="0" smtClean="0">
                <a:solidFill>
                  <a:srgbClr val="333399"/>
                </a:solidFill>
              </a:rPr>
              <a:t> </a:t>
            </a:r>
            <a:r>
              <a:rPr lang="en-US" sz="1100" b="1" dirty="0" smtClean="0">
                <a:solidFill>
                  <a:srgbClr val="333399"/>
                </a:solidFill>
              </a:rPr>
              <a:t>used:</a:t>
            </a:r>
            <a:r>
              <a:rPr lang="en-US" sz="1100" dirty="0" smtClean="0">
                <a:solidFill>
                  <a:srgbClr val="333399"/>
                </a:solidFill>
              </a:rPr>
              <a:t>  </a:t>
            </a:r>
            <a:r>
              <a:rPr lang="en-US" sz="1100" dirty="0" smtClean="0">
                <a:solidFill>
                  <a:srgbClr val="333399"/>
                </a:solidFill>
              </a:rPr>
              <a:t>W-band </a:t>
            </a:r>
            <a:r>
              <a:rPr lang="en-US" sz="1100" dirty="0" err="1" smtClean="0">
                <a:solidFill>
                  <a:srgbClr val="333399"/>
                </a:solidFill>
              </a:rPr>
              <a:t>HiPER</a:t>
            </a:r>
            <a:r>
              <a:rPr lang="en-US" sz="1100" dirty="0" smtClean="0">
                <a:solidFill>
                  <a:srgbClr val="333399"/>
                </a:solidFill>
              </a:rPr>
              <a:t> </a:t>
            </a:r>
            <a:r>
              <a:rPr lang="en-US" sz="1100" dirty="0" smtClean="0">
                <a:solidFill>
                  <a:srgbClr val="333399"/>
                </a:solidFill>
              </a:rPr>
              <a:t>ESR Instrument at EMR, MagLab/FSU and the  5 </a:t>
            </a:r>
            <a:r>
              <a:rPr lang="en-US" sz="1100" dirty="0" smtClean="0">
                <a:solidFill>
                  <a:srgbClr val="333399"/>
                </a:solidFill>
              </a:rPr>
              <a:t>T Dissolution DNP </a:t>
            </a:r>
            <a:r>
              <a:rPr lang="en-US" sz="1100" dirty="0" smtClean="0">
                <a:solidFill>
                  <a:srgbClr val="333399"/>
                </a:solidFill>
              </a:rPr>
              <a:t>Polarizer at AMRIS, MagLab/UF.</a:t>
            </a:r>
            <a:endParaRPr lang="en-US" sz="1100" dirty="0">
              <a:solidFill>
                <a:srgbClr val="333399"/>
              </a:solidFill>
            </a:endParaRPr>
          </a:p>
          <a:p>
            <a:r>
              <a:rPr lang="en-US" sz="1100" b="1" dirty="0" smtClean="0">
                <a:solidFill>
                  <a:srgbClr val="333399"/>
                </a:solidFill>
              </a:rPr>
              <a:t>Citation: </a:t>
            </a:r>
            <a:r>
              <a:rPr lang="en-US" sz="1100" dirty="0" smtClean="0">
                <a:solidFill>
                  <a:srgbClr val="333399"/>
                </a:solidFill>
              </a:rPr>
              <a:t>X. Wang, J. E. McKay, B. Lama, J. van </a:t>
            </a:r>
            <a:r>
              <a:rPr lang="en-US" sz="1100" dirty="0" err="1" smtClean="0">
                <a:solidFill>
                  <a:srgbClr val="333399"/>
                </a:solidFill>
              </a:rPr>
              <a:t>Tol</a:t>
            </a:r>
            <a:r>
              <a:rPr lang="en-US" sz="1100" dirty="0" smtClean="0">
                <a:solidFill>
                  <a:srgbClr val="333399"/>
                </a:solidFill>
              </a:rPr>
              <a:t>, K. Kirkpatrick, Z. </a:t>
            </a:r>
            <a:r>
              <a:rPr lang="en-US" sz="1100" dirty="0" err="1" smtClean="0">
                <a:solidFill>
                  <a:srgbClr val="333399"/>
                </a:solidFill>
              </a:rPr>
              <a:t>Gan</a:t>
            </a:r>
            <a:r>
              <a:rPr lang="en-US" sz="1100" dirty="0" smtClean="0">
                <a:solidFill>
                  <a:srgbClr val="333399"/>
                </a:solidFill>
              </a:rPr>
              <a:t>, S. Hill, J. R. Long, H. C. Dorn, </a:t>
            </a:r>
            <a:r>
              <a:rPr lang="en-US" sz="1100" i="1" dirty="0" err="1" smtClean="0">
                <a:solidFill>
                  <a:srgbClr val="333399"/>
                </a:solidFill>
              </a:rPr>
              <a:t>Gd</a:t>
            </a:r>
            <a:r>
              <a:rPr lang="en-US" sz="1100" i="1" dirty="0" smtClean="0">
                <a:solidFill>
                  <a:srgbClr val="333399"/>
                </a:solidFill>
              </a:rPr>
              <a:t> based </a:t>
            </a:r>
            <a:r>
              <a:rPr lang="en-US" sz="1100" i="1" dirty="0" err="1" smtClean="0">
                <a:solidFill>
                  <a:srgbClr val="333399"/>
                </a:solidFill>
              </a:rPr>
              <a:t>endohedral</a:t>
            </a:r>
            <a:r>
              <a:rPr lang="en-US" sz="1100" i="1" dirty="0" smtClean="0">
                <a:solidFill>
                  <a:srgbClr val="333399"/>
                </a:solidFill>
              </a:rPr>
              <a:t> </a:t>
            </a:r>
            <a:r>
              <a:rPr lang="en-US" sz="1100" i="1" dirty="0" err="1" smtClean="0">
                <a:solidFill>
                  <a:srgbClr val="333399"/>
                </a:solidFill>
              </a:rPr>
              <a:t>metallofullerene</a:t>
            </a:r>
            <a:r>
              <a:rPr lang="en-US" sz="1100" i="1" dirty="0" smtClean="0">
                <a:solidFill>
                  <a:srgbClr val="333399"/>
                </a:solidFill>
              </a:rPr>
              <a:t> Gd</a:t>
            </a:r>
            <a:r>
              <a:rPr lang="en-US" sz="1100" i="1" baseline="-25000" dirty="0" smtClean="0">
                <a:solidFill>
                  <a:srgbClr val="333399"/>
                </a:solidFill>
              </a:rPr>
              <a:t>2</a:t>
            </a:r>
            <a:r>
              <a:rPr lang="en-US" sz="1100" i="1" dirty="0" smtClean="0">
                <a:solidFill>
                  <a:srgbClr val="333399"/>
                </a:solidFill>
              </a:rPr>
              <a:t>@C</a:t>
            </a:r>
            <a:r>
              <a:rPr lang="en-US" sz="1100" i="1" baseline="-25000" dirty="0" smtClean="0">
                <a:solidFill>
                  <a:srgbClr val="333399"/>
                </a:solidFill>
              </a:rPr>
              <a:t>79</a:t>
            </a:r>
            <a:r>
              <a:rPr lang="en-US" sz="1100" i="1" dirty="0" smtClean="0">
                <a:solidFill>
                  <a:srgbClr val="333399"/>
                </a:solidFill>
              </a:rPr>
              <a:t>N as a relaxation boosting agent for dissolution DNP at high fields</a:t>
            </a:r>
            <a:r>
              <a:rPr lang="en-US" sz="1100" dirty="0" smtClean="0">
                <a:solidFill>
                  <a:srgbClr val="333399"/>
                </a:solidFill>
              </a:rPr>
              <a:t>, </a:t>
            </a:r>
            <a:r>
              <a:rPr lang="en-US" sz="1100" b="1" dirty="0" smtClean="0">
                <a:solidFill>
                  <a:srgbClr val="333399"/>
                </a:solidFill>
              </a:rPr>
              <a:t>Chem. Comm. 54, 2425-2428 (2018</a:t>
            </a:r>
            <a:r>
              <a:rPr lang="en-US" sz="1100" b="1" dirty="0" smtClean="0">
                <a:solidFill>
                  <a:srgbClr val="333399"/>
                </a:solidFill>
              </a:rPr>
              <a:t>)</a:t>
            </a:r>
            <a:r>
              <a:rPr lang="en-US" sz="1100" dirty="0" smtClean="0">
                <a:solidFill>
                  <a:srgbClr val="333399"/>
                </a:solidFill>
              </a:rPr>
              <a:t>.</a:t>
            </a:r>
            <a:endParaRPr lang="en-US" sz="1200" dirty="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CDA8602EA2844990E3AC4B641739DA" ma:contentTypeVersion="1" ma:contentTypeDescription="Create a new document." ma:contentTypeScope="" ma:versionID="d0f62b7abb97624f0b932723b13cad42">
  <xsd:schema xmlns:xsd="http://www.w3.org/2001/XMLSchema" xmlns:xs="http://www.w3.org/2001/XMLSchema" xmlns:p="http://schemas.microsoft.com/office/2006/metadata/properties" xmlns:ns2="2ba5d019-e4dc-4c77-b441-444c3562fe17" targetNamespace="http://schemas.microsoft.com/office/2006/metadata/properties" ma:root="true" ma:fieldsID="ac93bb44624b61d7a3a70bc05672a6a7" ns2:_="">
    <xsd:import namespace="2ba5d019-e4dc-4c77-b441-444c3562fe1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5d019-e4dc-4c77-b441-444c3562fe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9EA821-DA5B-4DE4-AE44-8C99F791DAD9}"/>
</file>

<file path=customXml/itemProps2.xml><?xml version="1.0" encoding="utf-8"?>
<ds:datastoreItem xmlns:ds="http://schemas.openxmlformats.org/officeDocument/2006/customXml" ds:itemID="{1EE5F62D-C829-48E5-B850-E2779983DCD4}"/>
</file>

<file path=customXml/itemProps3.xml><?xml version="1.0" encoding="utf-8"?>
<ds:datastoreItem xmlns:ds="http://schemas.openxmlformats.org/officeDocument/2006/customXml" ds:itemID="{E93ADD9E-7183-450F-8AFF-01E65C096897}"/>
</file>

<file path=docProps/app.xml><?xml version="1.0" encoding="utf-8"?>
<Properties xmlns="http://schemas.openxmlformats.org/officeDocument/2006/extended-properties" xmlns:vt="http://schemas.openxmlformats.org/officeDocument/2006/docPropsVTypes">
  <TotalTime>5937</TotalTime>
  <Words>878</Words>
  <Application>Microsoft Office PowerPoint</Application>
  <PresentationFormat>On-screen Show (4:3)</PresentationFormat>
  <Paragraphs>37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Default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Li</dc:creator>
  <cp:lastModifiedBy>Gregory Boebinger</cp:lastModifiedBy>
  <cp:revision>138</cp:revision>
  <cp:lastPrinted>2007-07-13T05:35:51Z</cp:lastPrinted>
  <dcterms:created xsi:type="dcterms:W3CDTF">2004-08-07T03:10:56Z</dcterms:created>
  <dcterms:modified xsi:type="dcterms:W3CDTF">2018-04-15T22:46:03Z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0x01010063CDA8602EA2844990E3AC4B641739DA</vt:lpwstr>
  </property>
</Properties>
</file>