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2.xml" ContentType="application/vnd.openxmlformats-officedocument.presentationml.slide+xml"/>
  <Override PartName="/ppt/slides/slide1.xml" ContentType="application/vnd.openxmlformats-officedocument.presentationml.slid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Layouts/slideLayout10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6.xml" ContentType="application/vnd.openxmlformats-officedocument.presentationml.slideLayout+xml"/>
  <Override PartName="/ppt/notesMasters/notesMaster1.xml" ContentType="application/vnd.openxmlformats-officedocument.presentationml.notesMaster+xml"/>
  <Override PartName="/ppt/theme/theme3.xml" ContentType="application/vnd.openxmlformats-officedocument.theme+xml"/>
  <Override PartName="/ppt/theme/theme2.xml" ContentType="application/vnd.openxmlformats-officedocument.theme+xml"/>
  <Override PartName="/ppt/theme/theme1.xml" ContentType="application/vnd.openxmlformats-officedocument.theme+xml"/>
  <Override PartName="/ppt/handoutMasters/handoutMaster1.xml" ContentType="application/vnd.openxmlformats-officedocument.presentationml.handoutMaster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"/>
  </p:notesMasterIdLst>
  <p:handoutMasterIdLst>
    <p:handoutMasterId r:id="rId5"/>
  </p:handoutMasterIdLst>
  <p:sldIdLst>
    <p:sldId id="260" r:id="rId2"/>
    <p:sldId id="261" r:id="rId3"/>
  </p:sldIdLst>
  <p:sldSz cx="9144000" cy="6858000" type="screen4x3"/>
  <p:notesSz cx="7010400" cy="929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8">
          <p15:clr>
            <a:srgbClr val="A4A3A4"/>
          </p15:clr>
        </p15:guide>
        <p15:guide id="2" pos="2208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3399"/>
    <a:srgbClr val="0033CC"/>
    <a:srgbClr val="008080"/>
    <a:srgbClr val="006600"/>
    <a:srgbClr val="000066"/>
    <a:srgbClr val="FFFF00"/>
    <a:srgbClr val="0066FF"/>
    <a:srgbClr val="0066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32" autoAdjust="0"/>
    <p:restoredTop sz="88172" autoAdjust="0"/>
  </p:normalViewPr>
  <p:slideViewPr>
    <p:cSldViewPr snapToGrid="0">
      <p:cViewPr varScale="1">
        <p:scale>
          <a:sx n="131" d="100"/>
          <a:sy n="131" d="100"/>
        </p:scale>
        <p:origin x="1635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 snapToGrid="0">
      <p:cViewPr varScale="1">
        <p:scale>
          <a:sx n="73" d="100"/>
          <a:sy n="73" d="100"/>
        </p:scale>
        <p:origin x="-1986" y="-108"/>
      </p:cViewPr>
      <p:guideLst>
        <p:guide orient="horz" pos="2928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12" Type="http://schemas.openxmlformats.org/officeDocument/2006/relationships/customXml" Target="../customXml/item3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11" Type="http://schemas.openxmlformats.org/officeDocument/2006/relationships/customXml" Target="../customXml/item2.xml"/><Relationship Id="rId5" Type="http://schemas.openxmlformats.org/officeDocument/2006/relationships/handoutMaster" Target="handoutMasters/handoutMaster1.xml"/><Relationship Id="rId10" Type="http://schemas.openxmlformats.org/officeDocument/2006/relationships/customXml" Target="../customXml/item1.xml"/><Relationship Id="rId4" Type="http://schemas.openxmlformats.org/officeDocument/2006/relationships/notesMaster" Target="notesMasters/notesMaster1.xml"/><Relationship Id="rId9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defTabSz="931863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70338" y="0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algn="r" defTabSz="931863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41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29675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defTabSz="931863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41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70338" y="8829675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algn="r" defTabSz="931863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722FB8F7-A4EF-491B-8766-3F9B2991C91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163142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defTabSz="931863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71925" y="0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algn="r" defTabSz="931863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81100" y="696913"/>
            <a:ext cx="4648200" cy="34861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22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35038" y="4416425"/>
            <a:ext cx="5140325" cy="4183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922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31263"/>
            <a:ext cx="3038475" cy="46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defTabSz="931863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22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1925" y="8831263"/>
            <a:ext cx="3038475" cy="46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algn="r" defTabSz="931863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5B9D219D-06B3-467B-AA93-169E2354984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866801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6AC04BA-D5B1-4AEE-92A8-018E0611CCA8}" type="slidenum">
              <a:rPr lang="en-US" smtClean="0"/>
              <a:pPr>
                <a:defRPr/>
              </a:pPr>
              <a:t>1</a:t>
            </a:fld>
            <a:endParaRPr lang="en-US" smtClean="0"/>
          </a:p>
        </p:txBody>
      </p:sp>
      <p:sp>
        <p:nvSpPr>
          <p:cNvPr id="40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sz="1200" b="1" kern="120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1. What is the finding?</a:t>
            </a:r>
            <a:endParaRPr lang="en-US" sz="1200" kern="1200" dirty="0" smtClean="0">
              <a:solidFill>
                <a:schemeClr val="tx1"/>
              </a:solidFill>
              <a:effectLst/>
              <a:latin typeface="Arial" charset="0"/>
              <a:ea typeface="+mn-ea"/>
              <a:cs typeface="+mn-cs"/>
            </a:endParaRP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Here to be included a short description in layman language of the finding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 </a:t>
            </a:r>
          </a:p>
          <a:p>
            <a:r>
              <a:rPr lang="en-US" sz="1200" b="1" kern="120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2. Why this finding is important?</a:t>
            </a:r>
            <a:endParaRPr lang="en-US" sz="1200" kern="1200" dirty="0" smtClean="0">
              <a:solidFill>
                <a:schemeClr val="tx1"/>
              </a:solidFill>
              <a:effectLst/>
              <a:latin typeface="Arial" charset="0"/>
              <a:ea typeface="+mn-ea"/>
              <a:cs typeface="+mn-cs"/>
            </a:endParaRP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A short description of why the finding is important for scientific community, technology, society,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etc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…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 </a:t>
            </a:r>
          </a:p>
          <a:p>
            <a:r>
              <a:rPr lang="en-US" sz="1200" b="1" kern="120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3. Why NHMFL? </a:t>
            </a:r>
            <a:endParaRPr lang="en-US" sz="1200" kern="1200" dirty="0" smtClean="0">
              <a:solidFill>
                <a:schemeClr val="tx1"/>
              </a:solidFill>
              <a:effectLst/>
              <a:latin typeface="Arial" charset="0"/>
              <a:ea typeface="+mn-ea"/>
              <a:cs typeface="+mn-cs"/>
            </a:endParaRP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The answer to this question should provide information on why this finding could be achieved (only) at NHMFL (what unique capability of MagLab was essential for this finding). </a:t>
            </a:r>
          </a:p>
          <a:p>
            <a:pPr eaLnBrk="1" hangingPunct="1"/>
            <a:endParaRPr lang="en-US" dirty="0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1007700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6AC04BA-D5B1-4AEE-92A8-018E0611CCA8}" type="slidenum">
              <a:rPr lang="en-US" smtClean="0"/>
              <a:pPr>
                <a:defRPr/>
              </a:pPr>
              <a:t>2</a:t>
            </a:fld>
            <a:endParaRPr lang="en-US" smtClean="0"/>
          </a:p>
        </p:txBody>
      </p:sp>
      <p:sp>
        <p:nvSpPr>
          <p:cNvPr id="40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sz="1200" b="1" kern="120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1. What is the finding?</a:t>
            </a:r>
            <a:endParaRPr lang="en-US" sz="1200" kern="1200" dirty="0" smtClean="0">
              <a:solidFill>
                <a:schemeClr val="tx1"/>
              </a:solidFill>
              <a:effectLst/>
              <a:latin typeface="Arial" charset="0"/>
              <a:ea typeface="+mn-ea"/>
              <a:cs typeface="+mn-cs"/>
            </a:endParaRP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Here to be included a short description in layman language of the finding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 </a:t>
            </a:r>
          </a:p>
          <a:p>
            <a:r>
              <a:rPr lang="en-US" sz="1200" b="1" kern="120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2. Why this finding is important?</a:t>
            </a:r>
            <a:endParaRPr lang="en-US" sz="1200" kern="1200" dirty="0" smtClean="0">
              <a:solidFill>
                <a:schemeClr val="tx1"/>
              </a:solidFill>
              <a:effectLst/>
              <a:latin typeface="Arial" charset="0"/>
              <a:ea typeface="+mn-ea"/>
              <a:cs typeface="+mn-cs"/>
            </a:endParaRP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A short description of why the finding is important for scientific community, technology, society,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etc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…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 </a:t>
            </a:r>
          </a:p>
          <a:p>
            <a:r>
              <a:rPr lang="en-US" sz="1200" b="1" kern="120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3. Why NHMFL? </a:t>
            </a:r>
            <a:endParaRPr lang="en-US" sz="1200" kern="1200" dirty="0" smtClean="0">
              <a:solidFill>
                <a:schemeClr val="tx1"/>
              </a:solidFill>
              <a:effectLst/>
              <a:latin typeface="Arial" charset="0"/>
              <a:ea typeface="+mn-ea"/>
              <a:cs typeface="+mn-cs"/>
            </a:endParaRP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The answer to this question should provide information on why this finding could be achieved (only) at NHMFL (what unique capability of MagLab was essential for this finding). </a:t>
            </a:r>
          </a:p>
          <a:p>
            <a:pPr eaLnBrk="1" hangingPunct="1"/>
            <a:endParaRPr lang="en-US" dirty="0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995926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E3AA275-2248-4703-A6BD-2B2C7E46629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DCB457-3824-4C81-AF28-F5618F2A63D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3992C00-8830-40B8-83C7-509852F4927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0F46750-D5FA-4671-B5BA-E95E7F67745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C2780E7-AE4B-4A74-913C-69559A8F9A5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BE93F4C-B641-44D5-88A7-D685C8539F6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7937C37-A518-4341-96B5-795628DF95D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1634430-B1CB-4CC6-9592-621DF5AC230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9ADFAB3-0539-4C14-B23B-7AC1C4980DD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B0B7CBC-4F8F-4D89-AE90-5DB130C8D89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41E606A-5DAB-4153-87A7-04FF9161543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7728583B-E7C8-46C8-B594-1E9554A88C2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jpeg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jpeg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5"/>
          <p:cNvSpPr>
            <a:spLocks noChangeArrowheads="1"/>
          </p:cNvSpPr>
          <p:nvPr/>
        </p:nvSpPr>
        <p:spPr bwMode="auto">
          <a:xfrm>
            <a:off x="784225" y="6281738"/>
            <a:ext cx="18415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en-US" sz="1200"/>
          </a:p>
        </p:txBody>
      </p:sp>
      <p:sp>
        <p:nvSpPr>
          <p:cNvPr id="1029" name="Line 42"/>
          <p:cNvSpPr>
            <a:spLocks noChangeShapeType="1"/>
          </p:cNvSpPr>
          <p:nvPr/>
        </p:nvSpPr>
        <p:spPr bwMode="auto">
          <a:xfrm>
            <a:off x="38100" y="1247775"/>
            <a:ext cx="9029700" cy="0"/>
          </a:xfrm>
          <a:prstGeom prst="line">
            <a:avLst/>
          </a:prstGeom>
          <a:noFill/>
          <a:ln w="82550" cmpd="thickThin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34" name="Rectangle 49"/>
          <p:cNvSpPr>
            <a:spLocks noChangeArrowheads="1"/>
          </p:cNvSpPr>
          <p:nvPr/>
        </p:nvSpPr>
        <p:spPr bwMode="auto">
          <a:xfrm>
            <a:off x="5323494" y="1325562"/>
            <a:ext cx="3769242" cy="4334971"/>
          </a:xfrm>
          <a:prstGeom prst="rect">
            <a:avLst/>
          </a:prstGeom>
          <a:noFill/>
          <a:ln w="19050">
            <a:solidFill>
              <a:srgbClr val="0033CC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" name="Text Box 28"/>
          <p:cNvSpPr txBox="1">
            <a:spLocks noChangeArrowheads="1"/>
          </p:cNvSpPr>
          <p:nvPr/>
        </p:nvSpPr>
        <p:spPr bwMode="auto">
          <a:xfrm>
            <a:off x="0" y="6249882"/>
            <a:ext cx="9144000" cy="6001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100" b="1" dirty="0" smtClean="0">
                <a:solidFill>
                  <a:srgbClr val="333399"/>
                </a:solidFill>
              </a:rPr>
              <a:t>Facilities </a:t>
            </a:r>
            <a:r>
              <a:rPr lang="en-US" sz="1100" b="1" dirty="0" smtClean="0">
                <a:solidFill>
                  <a:srgbClr val="333399"/>
                </a:solidFill>
              </a:rPr>
              <a:t>used:</a:t>
            </a:r>
            <a:r>
              <a:rPr lang="en-US" sz="1100" dirty="0" smtClean="0">
                <a:solidFill>
                  <a:srgbClr val="333399"/>
                </a:solidFill>
              </a:rPr>
              <a:t>  Magnet Science &amp; Technology’s Large Coil Fabrication Shop</a:t>
            </a:r>
            <a:endParaRPr lang="en-US" sz="1100" dirty="0">
              <a:solidFill>
                <a:srgbClr val="333399"/>
              </a:solidFill>
            </a:endParaRPr>
          </a:p>
          <a:p>
            <a:r>
              <a:rPr lang="en-US" sz="1100" b="1" dirty="0" smtClean="0">
                <a:solidFill>
                  <a:srgbClr val="333399"/>
                </a:solidFill>
              </a:rPr>
              <a:t>Citation: </a:t>
            </a:r>
            <a:r>
              <a:rPr lang="en-US" sz="1100" dirty="0" smtClean="0">
                <a:solidFill>
                  <a:srgbClr val="333399"/>
                </a:solidFill>
              </a:rPr>
              <a:t>A. </a:t>
            </a:r>
            <a:r>
              <a:rPr lang="en-US" sz="1100" dirty="0" smtClean="0">
                <a:solidFill>
                  <a:srgbClr val="333399"/>
                </a:solidFill>
              </a:rPr>
              <a:t>den </a:t>
            </a:r>
            <a:r>
              <a:rPr lang="en-US" sz="1100" dirty="0" err="1" smtClean="0">
                <a:solidFill>
                  <a:srgbClr val="333399"/>
                </a:solidFill>
              </a:rPr>
              <a:t>Ouden</a:t>
            </a:r>
            <a:r>
              <a:rPr lang="en-US" sz="1100" dirty="0" smtClean="0">
                <a:solidFill>
                  <a:srgbClr val="333399"/>
                </a:solidFill>
              </a:rPr>
              <a:t>, C.A. </a:t>
            </a:r>
            <a:r>
              <a:rPr lang="en-US" sz="1100" dirty="0" err="1" smtClean="0">
                <a:solidFill>
                  <a:srgbClr val="333399"/>
                </a:solidFill>
              </a:rPr>
              <a:t>Wulffers</a:t>
            </a:r>
            <a:r>
              <a:rPr lang="en-US" sz="1100" dirty="0" smtClean="0">
                <a:solidFill>
                  <a:srgbClr val="333399"/>
                </a:solidFill>
              </a:rPr>
              <a:t>, N.E. Hussey, G. </a:t>
            </a:r>
            <a:r>
              <a:rPr lang="en-US" sz="1100" dirty="0" err="1" smtClean="0">
                <a:solidFill>
                  <a:srgbClr val="333399"/>
                </a:solidFill>
              </a:rPr>
              <a:t>Laureijs</a:t>
            </a:r>
            <a:r>
              <a:rPr lang="en-US" sz="1100" dirty="0" smtClean="0">
                <a:solidFill>
                  <a:srgbClr val="333399"/>
                </a:solidFill>
              </a:rPr>
              <a:t>, F.J.P. </a:t>
            </a:r>
            <a:r>
              <a:rPr lang="en-US" sz="1100" dirty="0" err="1" smtClean="0">
                <a:solidFill>
                  <a:srgbClr val="333399"/>
                </a:solidFill>
              </a:rPr>
              <a:t>Wijnen</a:t>
            </a:r>
            <a:r>
              <a:rPr lang="en-US" sz="1100" dirty="0" smtClean="0">
                <a:solidFill>
                  <a:srgbClr val="333399"/>
                </a:solidFill>
              </a:rPr>
              <a:t>, G.F.A.J. </a:t>
            </a:r>
            <a:r>
              <a:rPr lang="en-US" sz="1100" dirty="0" err="1" smtClean="0">
                <a:solidFill>
                  <a:srgbClr val="333399"/>
                </a:solidFill>
              </a:rPr>
              <a:t>Wulterkens</a:t>
            </a:r>
            <a:r>
              <a:rPr lang="en-US" sz="1100" dirty="0" smtClean="0">
                <a:solidFill>
                  <a:srgbClr val="333399"/>
                </a:solidFill>
              </a:rPr>
              <a:t>, M.D. </a:t>
            </a:r>
            <a:r>
              <a:rPr lang="en-US" sz="1100" dirty="0" smtClean="0">
                <a:solidFill>
                  <a:srgbClr val="333399"/>
                </a:solidFill>
              </a:rPr>
              <a:t>Bird, </a:t>
            </a:r>
            <a:r>
              <a:rPr lang="en-US" sz="1100" dirty="0" smtClean="0">
                <a:solidFill>
                  <a:srgbClr val="333399"/>
                </a:solidFill>
              </a:rPr>
              <a:t>I.R.</a:t>
            </a:r>
            <a:r>
              <a:rPr lang="en-US" sz="1100" dirty="0" smtClean="0">
                <a:solidFill>
                  <a:srgbClr val="333399"/>
                </a:solidFill>
              </a:rPr>
              <a:t> </a:t>
            </a:r>
            <a:r>
              <a:rPr lang="en-US" sz="1100" dirty="0" smtClean="0">
                <a:solidFill>
                  <a:srgbClr val="333399"/>
                </a:solidFill>
              </a:rPr>
              <a:t>Dixon, </a:t>
            </a:r>
            <a:r>
              <a:rPr lang="en-US" sz="1100" dirty="0" smtClean="0">
                <a:solidFill>
                  <a:srgbClr val="333399"/>
                </a:solidFill>
              </a:rPr>
              <a:t>J.A.A.J. </a:t>
            </a:r>
            <a:r>
              <a:rPr lang="en-US" sz="1100" dirty="0" err="1" smtClean="0">
                <a:solidFill>
                  <a:srgbClr val="333399"/>
                </a:solidFill>
              </a:rPr>
              <a:t>Perenboom</a:t>
            </a:r>
            <a:r>
              <a:rPr lang="en-US" sz="1100" dirty="0" smtClean="0">
                <a:solidFill>
                  <a:srgbClr val="333399"/>
                </a:solidFill>
              </a:rPr>
              <a:t>, </a:t>
            </a:r>
            <a:r>
              <a:rPr lang="en-US" sz="1100" dirty="0" smtClean="0">
                <a:solidFill>
                  <a:srgbClr val="333399"/>
                </a:solidFill>
              </a:rPr>
              <a:t>“Progress </a:t>
            </a:r>
            <a:r>
              <a:rPr lang="en-US" sz="1100" dirty="0" smtClean="0">
                <a:solidFill>
                  <a:srgbClr val="333399"/>
                </a:solidFill>
              </a:rPr>
              <a:t>in the Development of the HFML 45 T Hybrid Magnet,” </a:t>
            </a:r>
            <a:r>
              <a:rPr lang="en-US" sz="1100" i="1" dirty="0" smtClean="0">
                <a:solidFill>
                  <a:srgbClr val="333399"/>
                </a:solidFill>
              </a:rPr>
              <a:t>IEEE Transactions on Applied Superconductivity, </a:t>
            </a:r>
            <a:r>
              <a:rPr lang="en-US" sz="1100" dirty="0" smtClean="0">
                <a:solidFill>
                  <a:srgbClr val="333399"/>
                </a:solidFill>
              </a:rPr>
              <a:t>v. 26, n. 4, June 2016.</a:t>
            </a:r>
            <a:endParaRPr lang="en-US" sz="1200" dirty="0">
              <a:solidFill>
                <a:srgbClr val="333399"/>
              </a:solidFill>
            </a:endParaRPr>
          </a:p>
        </p:txBody>
      </p:sp>
      <p:pic>
        <p:nvPicPr>
          <p:cNvPr id="12" name="Picture 11" descr="NSF logo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126812" y="0"/>
            <a:ext cx="1017188" cy="1023315"/>
          </a:xfrm>
          <a:prstGeom prst="rect">
            <a:avLst/>
          </a:prstGeom>
        </p:spPr>
      </p:pic>
      <p:pic>
        <p:nvPicPr>
          <p:cNvPr id="14" name="Picture 13" descr="JustM_purple.jp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802" y="42335"/>
            <a:ext cx="792698" cy="944759"/>
          </a:xfrm>
          <a:prstGeom prst="rect">
            <a:avLst/>
          </a:prstGeom>
        </p:spPr>
      </p:pic>
      <p:sp>
        <p:nvSpPr>
          <p:cNvPr id="16" name="Text Box 62"/>
          <p:cNvSpPr txBox="1">
            <a:spLocks noChangeArrowheads="1"/>
          </p:cNvSpPr>
          <p:nvPr/>
        </p:nvSpPr>
        <p:spPr bwMode="auto">
          <a:xfrm>
            <a:off x="1204584" y="1545"/>
            <a:ext cx="6734832" cy="11695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ts val="0"/>
              </a:spcBef>
            </a:pPr>
            <a:r>
              <a:rPr lang="en-US" sz="1600" b="1" kern="1200" dirty="0" smtClean="0"/>
              <a:t>Completion of </a:t>
            </a:r>
            <a:r>
              <a:rPr lang="en-US" sz="1600" b="1" kern="1200" dirty="0" smtClean="0"/>
              <a:t>a Superconducting Nb</a:t>
            </a:r>
            <a:r>
              <a:rPr lang="en-US" sz="1600" b="1" baseline="-25000" dirty="0" smtClean="0"/>
              <a:t>3</a:t>
            </a:r>
            <a:r>
              <a:rPr lang="en-US" sz="1600" b="1" dirty="0" smtClean="0"/>
              <a:t>Sn </a:t>
            </a:r>
            <a:r>
              <a:rPr lang="en-US" sz="1600" b="1" dirty="0" smtClean="0"/>
              <a:t>Coil </a:t>
            </a:r>
          </a:p>
          <a:p>
            <a:pPr algn="ctr">
              <a:spcBef>
                <a:spcPts val="0"/>
              </a:spcBef>
            </a:pPr>
            <a:r>
              <a:rPr lang="en-US" sz="1600" b="1" dirty="0" smtClean="0"/>
              <a:t>for </a:t>
            </a:r>
            <a:r>
              <a:rPr lang="en-US" sz="1600" b="1" dirty="0" smtClean="0"/>
              <a:t>the 45 T Hybrid at the High </a:t>
            </a:r>
            <a:r>
              <a:rPr lang="en-US" sz="1600" b="1" dirty="0" smtClean="0"/>
              <a:t>Magnetic Field </a:t>
            </a:r>
            <a:r>
              <a:rPr lang="en-US" sz="1600" b="1" dirty="0" smtClean="0"/>
              <a:t>Lab in Nijmegen</a:t>
            </a:r>
            <a:endParaRPr lang="en-US" sz="1600" b="1" kern="1200" dirty="0" smtClean="0"/>
          </a:p>
          <a:p>
            <a:pPr algn="ctr">
              <a:spcBef>
                <a:spcPts val="0"/>
              </a:spcBef>
            </a:pPr>
            <a:endParaRPr lang="en-US" sz="600" dirty="0" smtClean="0"/>
          </a:p>
          <a:p>
            <a:pPr algn="ctr">
              <a:spcBef>
                <a:spcPts val="0"/>
              </a:spcBef>
            </a:pPr>
            <a:r>
              <a:rPr lang="en-US" sz="1100" dirty="0" smtClean="0"/>
              <a:t>I.R. Dixon</a:t>
            </a:r>
            <a:r>
              <a:rPr lang="en-US" sz="1100" kern="1200" baseline="30000" dirty="0" smtClean="0"/>
              <a:t>1</a:t>
            </a:r>
            <a:r>
              <a:rPr lang="en-US" sz="1100" kern="1200" dirty="0"/>
              <a:t>, </a:t>
            </a:r>
            <a:r>
              <a:rPr lang="en-US" sz="1100" kern="1200" dirty="0" smtClean="0"/>
              <a:t>M.D. Bird</a:t>
            </a:r>
            <a:r>
              <a:rPr lang="en-US" sz="1100" kern="1200" baseline="30000" dirty="0" smtClean="0"/>
              <a:t>1</a:t>
            </a:r>
            <a:r>
              <a:rPr lang="en-US" sz="1100" kern="1200" dirty="0" smtClean="0"/>
              <a:t>, </a:t>
            </a:r>
            <a:r>
              <a:rPr lang="en-US" sz="1100" kern="1200" dirty="0" smtClean="0"/>
              <a:t>J.A.A.J. </a:t>
            </a:r>
            <a:r>
              <a:rPr lang="en-US" sz="1100" dirty="0" smtClean="0"/>
              <a:t>Perenboom</a:t>
            </a:r>
            <a:r>
              <a:rPr lang="en-US" sz="1100" kern="1200" baseline="30000" dirty="0" smtClean="0"/>
              <a:t>2</a:t>
            </a:r>
            <a:r>
              <a:rPr lang="en-US" sz="1100" kern="1200" dirty="0"/>
              <a:t>, </a:t>
            </a:r>
            <a:r>
              <a:rPr lang="en-US" sz="1100" kern="1200" dirty="0" smtClean="0"/>
              <a:t>A. </a:t>
            </a:r>
            <a:r>
              <a:rPr lang="en-US" sz="1100" dirty="0" smtClean="0"/>
              <a:t>den Ouden</a:t>
            </a:r>
            <a:r>
              <a:rPr lang="en-US" sz="1100" kern="1200" baseline="30000" dirty="0" smtClean="0"/>
              <a:t>2</a:t>
            </a:r>
            <a:endParaRPr lang="en-US" sz="1100" kern="1200" dirty="0"/>
          </a:p>
          <a:p>
            <a:pPr marL="228600" indent="-228600" algn="ctr">
              <a:spcBef>
                <a:spcPts val="0"/>
              </a:spcBef>
              <a:buAutoNum type="arabicPeriod"/>
            </a:pPr>
            <a:r>
              <a:rPr lang="en-US" sz="1050" b="1" kern="1200" dirty="0" smtClean="0">
                <a:solidFill>
                  <a:srgbClr val="0033CC"/>
                </a:solidFill>
              </a:rPr>
              <a:t>National High Magnetic Field Laboratory; 2. </a:t>
            </a:r>
            <a:r>
              <a:rPr lang="en-US" sz="1050" b="1" kern="1200" dirty="0" err="1" smtClean="0">
                <a:solidFill>
                  <a:srgbClr val="0033CC"/>
                </a:solidFill>
              </a:rPr>
              <a:t>Radboud</a:t>
            </a:r>
            <a:r>
              <a:rPr lang="en-US" sz="1050" b="1" kern="1200" dirty="0" smtClean="0">
                <a:solidFill>
                  <a:srgbClr val="0033CC"/>
                </a:solidFill>
              </a:rPr>
              <a:t> University, Nijmegen, The Netherlands </a:t>
            </a:r>
          </a:p>
          <a:p>
            <a:pPr algn="ctr">
              <a:spcBef>
                <a:spcPts val="0"/>
              </a:spcBef>
            </a:pPr>
            <a:r>
              <a:rPr lang="en-US" sz="1050" b="1" dirty="0"/>
              <a:t>Funding Grants:</a:t>
            </a:r>
            <a:r>
              <a:rPr lang="en-US" sz="1050" dirty="0"/>
              <a:t>  G.S. Boebinger (NSF DMR-1157490, NSF DMR-1644779</a:t>
            </a:r>
            <a:r>
              <a:rPr lang="en-US" sz="1050" dirty="0" smtClean="0"/>
              <a:t>); Dutch FOM and NWO</a:t>
            </a:r>
            <a:endParaRPr lang="en-US" sz="1050" b="1" dirty="0">
              <a:solidFill>
                <a:srgbClr val="0033CC"/>
              </a:solidFill>
            </a:endParaRPr>
          </a:p>
        </p:txBody>
      </p:sp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0650" y="3372251"/>
            <a:ext cx="3677983" cy="22493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7287147" y="1469926"/>
            <a:ext cx="1761487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Completed </a:t>
            </a:r>
            <a:r>
              <a:rPr lang="en-US" sz="1200" dirty="0" smtClean="0"/>
              <a:t>Nb</a:t>
            </a:r>
            <a:r>
              <a:rPr lang="en-US" sz="1200" baseline="-25000" dirty="0" smtClean="0"/>
              <a:t>3</a:t>
            </a:r>
            <a:r>
              <a:rPr lang="en-US" sz="1200" dirty="0" smtClean="0"/>
              <a:t>Sn Superconducting </a:t>
            </a:r>
            <a:r>
              <a:rPr lang="en-US" sz="1200" dirty="0" smtClean="0"/>
              <a:t>Coil </a:t>
            </a:r>
            <a:r>
              <a:rPr lang="en-US" sz="1200" dirty="0" smtClean="0"/>
              <a:t>shown </a:t>
            </a:r>
            <a:r>
              <a:rPr lang="en-US" sz="1200" dirty="0" smtClean="0"/>
              <a:t>at </a:t>
            </a:r>
            <a:r>
              <a:rPr lang="en-US" sz="1200" dirty="0" smtClean="0"/>
              <a:t>the MagLab (</a:t>
            </a:r>
            <a:r>
              <a:rPr lang="en-US" sz="1200" dirty="0" smtClean="0"/>
              <a:t>left)…</a:t>
            </a:r>
          </a:p>
          <a:p>
            <a:endParaRPr lang="en-US" sz="1200" dirty="0"/>
          </a:p>
          <a:p>
            <a:r>
              <a:rPr lang="en-US" sz="1200" dirty="0" smtClean="0"/>
              <a:t>…</a:t>
            </a:r>
            <a:r>
              <a:rPr lang="en-US" sz="1200" dirty="0" smtClean="0"/>
              <a:t>and upon delivery to </a:t>
            </a:r>
            <a:r>
              <a:rPr lang="en-US" sz="1200" dirty="0" smtClean="0"/>
              <a:t>the </a:t>
            </a:r>
            <a:r>
              <a:rPr lang="en-US" sz="1200" dirty="0" smtClean="0"/>
              <a:t>Nijmegen High Magnetic Field Laboratory (below</a:t>
            </a:r>
            <a:r>
              <a:rPr lang="en-US" sz="1200" dirty="0" smtClean="0"/>
              <a:t>)</a:t>
            </a:r>
            <a:endParaRPr lang="en-US" sz="12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0650" y="1377159"/>
            <a:ext cx="1869341" cy="1952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8" name="Text Box 28"/>
          <p:cNvSpPr txBox="1">
            <a:spLocks noChangeArrowheads="1"/>
          </p:cNvSpPr>
          <p:nvPr/>
        </p:nvSpPr>
        <p:spPr bwMode="auto">
          <a:xfrm>
            <a:off x="16623" y="1291701"/>
            <a:ext cx="5281935" cy="4339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>
              <a:spcBef>
                <a:spcPts val="0"/>
              </a:spcBef>
            </a:pPr>
            <a:r>
              <a:rPr lang="en-US" sz="1200" dirty="0" smtClean="0"/>
              <a:t>In March </a:t>
            </a:r>
            <a:r>
              <a:rPr lang="en-US" sz="1200" dirty="0" smtClean="0"/>
              <a:t>2018, </a:t>
            </a:r>
            <a:r>
              <a:rPr lang="en-US" sz="1200" dirty="0" smtClean="0"/>
              <a:t>the MagLab delivered a 7-ton superconducting coil to </a:t>
            </a:r>
            <a:r>
              <a:rPr lang="en-US" sz="1200" dirty="0" err="1" smtClean="0"/>
              <a:t>Radboud</a:t>
            </a:r>
            <a:r>
              <a:rPr lang="en-US" sz="1200" dirty="0" smtClean="0"/>
              <a:t> </a:t>
            </a:r>
            <a:r>
              <a:rPr lang="en-US" sz="1200" dirty="0" smtClean="0"/>
              <a:t>University Nijmegen </a:t>
            </a:r>
            <a:r>
              <a:rPr lang="en-US" sz="1200" dirty="0" smtClean="0"/>
              <a:t>(</a:t>
            </a:r>
            <a:r>
              <a:rPr lang="en-US" sz="1200" dirty="0" smtClean="0"/>
              <a:t>RUN) which </a:t>
            </a:r>
            <a:r>
              <a:rPr lang="en-US" sz="1200" dirty="0" smtClean="0"/>
              <a:t>is designed to </a:t>
            </a:r>
            <a:r>
              <a:rPr lang="en-US" sz="1200" dirty="0" smtClean="0"/>
              <a:t>form </a:t>
            </a:r>
            <a:r>
              <a:rPr lang="en-US" sz="1200" dirty="0" smtClean="0"/>
              <a:t>the core of a new 45 T </a:t>
            </a:r>
            <a:r>
              <a:rPr lang="en-US" sz="1200" dirty="0" smtClean="0"/>
              <a:t>hybrid magnet at the Nijmegen High Magnetic Field Laboratory. This is </a:t>
            </a:r>
            <a:r>
              <a:rPr lang="en-US" sz="1200" dirty="0" smtClean="0"/>
              <a:t>the third Nb</a:t>
            </a:r>
            <a:r>
              <a:rPr lang="en-US" sz="1200" baseline="-25000" dirty="0" smtClean="0"/>
              <a:t>3</a:t>
            </a:r>
            <a:r>
              <a:rPr lang="en-US" sz="1200" dirty="0" smtClean="0"/>
              <a:t>Sn Cable-In-Conduit (CIC) coil of this complexity and </a:t>
            </a:r>
            <a:r>
              <a:rPr lang="en-US" sz="1200" dirty="0" smtClean="0"/>
              <a:t>size to be delivered by the MagLab within the past five years.  </a:t>
            </a:r>
            <a:endParaRPr lang="en-US" sz="1200" dirty="0" smtClean="0"/>
          </a:p>
          <a:p>
            <a:pPr algn="just">
              <a:spcBef>
                <a:spcPts val="0"/>
              </a:spcBef>
            </a:pPr>
            <a:endParaRPr lang="en-US" sz="1200" dirty="0" smtClean="0"/>
          </a:p>
          <a:p>
            <a:pPr algn="just">
              <a:spcBef>
                <a:spcPts val="0"/>
              </a:spcBef>
            </a:pPr>
            <a:r>
              <a:rPr lang="en-US" sz="1200" dirty="0" smtClean="0"/>
              <a:t>This </a:t>
            </a:r>
            <a:r>
              <a:rPr lang="en-US" sz="1200" dirty="0" smtClean="0"/>
              <a:t>coil is the product of a </a:t>
            </a:r>
            <a:r>
              <a:rPr lang="en-US" sz="1200" dirty="0" smtClean="0"/>
              <a:t>twelve</a:t>
            </a:r>
            <a:r>
              <a:rPr lang="en-US" sz="1200" dirty="0" smtClean="0"/>
              <a:t>-year </a:t>
            </a:r>
            <a:r>
              <a:rPr lang="en-US" sz="1200" dirty="0" smtClean="0"/>
              <a:t>collaboration </a:t>
            </a:r>
            <a:r>
              <a:rPr lang="en-US" sz="1200" dirty="0" smtClean="0"/>
              <a:t>among </a:t>
            </a:r>
            <a:r>
              <a:rPr lang="en-US" sz="1200" dirty="0" smtClean="0"/>
              <a:t>the MagLab</a:t>
            </a:r>
            <a:r>
              <a:rPr lang="en-US" sz="1200" dirty="0"/>
              <a:t>, </a:t>
            </a:r>
            <a:r>
              <a:rPr lang="en-US" sz="1200" dirty="0" smtClean="0"/>
              <a:t>RUN, the </a:t>
            </a:r>
            <a:r>
              <a:rPr lang="en-US" sz="1200" dirty="0" smtClean="0"/>
              <a:t>Helmholtz </a:t>
            </a:r>
            <a:r>
              <a:rPr lang="en-US" sz="1200" dirty="0" err="1" smtClean="0"/>
              <a:t>Zentrum</a:t>
            </a:r>
            <a:r>
              <a:rPr lang="en-US" sz="1200" dirty="0" smtClean="0"/>
              <a:t> </a:t>
            </a:r>
            <a:r>
              <a:rPr lang="en-US" sz="1200" dirty="0" smtClean="0"/>
              <a:t>Berlin (HZB), Johns </a:t>
            </a:r>
            <a:r>
              <a:rPr lang="en-US" sz="1200" dirty="0" smtClean="0"/>
              <a:t>Hopkins </a:t>
            </a:r>
            <a:r>
              <a:rPr lang="en-US" sz="1200" dirty="0" smtClean="0"/>
              <a:t>University, </a:t>
            </a:r>
            <a:r>
              <a:rPr lang="en-US" sz="1200" dirty="0"/>
              <a:t>and </a:t>
            </a:r>
            <a:r>
              <a:rPr lang="en-US" sz="1200" dirty="0" smtClean="0"/>
              <a:t>the </a:t>
            </a:r>
            <a:r>
              <a:rPr lang="en-US" sz="1200" dirty="0" smtClean="0"/>
              <a:t>Oak Ridge Spallation </a:t>
            </a:r>
            <a:r>
              <a:rPr lang="en-US" sz="1200" dirty="0" smtClean="0"/>
              <a:t>Neutron </a:t>
            </a:r>
            <a:r>
              <a:rPr lang="en-US" sz="1200" dirty="0" smtClean="0"/>
              <a:t>Source (SNS). </a:t>
            </a:r>
            <a:r>
              <a:rPr lang="en-US" sz="1200" dirty="0" smtClean="0"/>
              <a:t>In </a:t>
            </a:r>
            <a:r>
              <a:rPr lang="en-US" sz="1200" dirty="0" smtClean="0"/>
              <a:t>2006, the MagLab received </a:t>
            </a:r>
            <a:r>
              <a:rPr lang="en-US" sz="1200" dirty="0" smtClean="0"/>
              <a:t>funding from the NSF to develop a 36 T, 1 ppm hybrid magnet for </a:t>
            </a:r>
            <a:r>
              <a:rPr lang="en-US" sz="1200" dirty="0" smtClean="0"/>
              <a:t>ourselves, </a:t>
            </a:r>
            <a:r>
              <a:rPr lang="en-US" sz="1200" dirty="0" smtClean="0"/>
              <a:t>as well as to design a similar </a:t>
            </a:r>
            <a:r>
              <a:rPr lang="en-US" sz="1200" dirty="0" smtClean="0"/>
              <a:t>magnet </a:t>
            </a:r>
            <a:r>
              <a:rPr lang="en-US" sz="1200" dirty="0" smtClean="0"/>
              <a:t>for the </a:t>
            </a:r>
            <a:r>
              <a:rPr lang="en-US" sz="1200" dirty="0" smtClean="0"/>
              <a:t>SNS. </a:t>
            </a:r>
            <a:r>
              <a:rPr lang="en-US" sz="1200" dirty="0" smtClean="0"/>
              <a:t>Shortly thereafter, the MagLab received </a:t>
            </a:r>
            <a:r>
              <a:rPr lang="en-US" sz="1200" dirty="0" smtClean="0"/>
              <a:t>funding </a:t>
            </a:r>
            <a:r>
              <a:rPr lang="en-US" sz="1200" dirty="0" smtClean="0"/>
              <a:t>from </a:t>
            </a:r>
            <a:r>
              <a:rPr lang="en-US" sz="1200" dirty="0" smtClean="0"/>
              <a:t>the HZB </a:t>
            </a:r>
            <a:r>
              <a:rPr lang="en-US" sz="1200" dirty="0" smtClean="0"/>
              <a:t>to develop a similar </a:t>
            </a:r>
            <a:r>
              <a:rPr lang="en-US" sz="1200" dirty="0" smtClean="0"/>
              <a:t>magnet </a:t>
            </a:r>
            <a:r>
              <a:rPr lang="en-US" sz="1200" dirty="0" smtClean="0"/>
              <a:t>for </a:t>
            </a:r>
            <a:r>
              <a:rPr lang="en-US" sz="1200" dirty="0" smtClean="0"/>
              <a:t>their neutron scattering user program. </a:t>
            </a:r>
            <a:r>
              <a:rPr lang="en-US" sz="1200" dirty="0" smtClean="0"/>
              <a:t>Completing those </a:t>
            </a:r>
            <a:r>
              <a:rPr lang="en-US" sz="1200" dirty="0" smtClean="0"/>
              <a:t>projects </a:t>
            </a:r>
            <a:r>
              <a:rPr lang="en-US" sz="1200" dirty="0" smtClean="0"/>
              <a:t>required </a:t>
            </a:r>
            <a:r>
              <a:rPr lang="en-US" sz="1200" dirty="0" smtClean="0"/>
              <a:t>the MagLab </a:t>
            </a:r>
            <a:r>
              <a:rPr lang="en-US" sz="1200" dirty="0" smtClean="0"/>
              <a:t>to explain the extreme degradation of Nb</a:t>
            </a:r>
            <a:r>
              <a:rPr lang="en-US" sz="1200" baseline="-25000" dirty="0" smtClean="0"/>
              <a:t>3</a:t>
            </a:r>
            <a:r>
              <a:rPr lang="en-US" sz="1200" dirty="0" smtClean="0"/>
              <a:t>Sn CIC conductors tested in </a:t>
            </a:r>
            <a:r>
              <a:rPr lang="en-US" sz="1200" dirty="0" smtClean="0"/>
              <a:t>Europe, </a:t>
            </a:r>
            <a:r>
              <a:rPr lang="en-US" sz="1200" dirty="0" smtClean="0"/>
              <a:t>as well as </a:t>
            </a:r>
            <a:r>
              <a:rPr lang="en-US" sz="1200" dirty="0" smtClean="0"/>
              <a:t>to master </a:t>
            </a:r>
            <a:r>
              <a:rPr lang="en-US" sz="1200" dirty="0" smtClean="0"/>
              <a:t>the science and technology of designing and building these world-record </a:t>
            </a:r>
            <a:r>
              <a:rPr lang="en-US" sz="1200" dirty="0" smtClean="0"/>
              <a:t>CIC systems</a:t>
            </a:r>
            <a:r>
              <a:rPr lang="en-US" sz="1200" dirty="0" smtClean="0"/>
              <a:t>. An extensive computational and experimental program resulted in a novel understanding of the thermal strain induced in these multi-scale composites and enabled these systems to be </a:t>
            </a:r>
            <a:r>
              <a:rPr lang="en-US" sz="1200" dirty="0" smtClean="0"/>
              <a:t>completed. Thirty-six peer-reviewed publications summarize the </a:t>
            </a:r>
            <a:r>
              <a:rPr lang="en-US" sz="1200" dirty="0" err="1" smtClean="0"/>
              <a:t>MagLab’s</a:t>
            </a:r>
            <a:r>
              <a:rPr lang="en-US" sz="1200" dirty="0" smtClean="0"/>
              <a:t> CIC coil and hybrid magnet expertise. </a:t>
            </a:r>
            <a:r>
              <a:rPr lang="en-US" sz="1200" dirty="0" smtClean="0"/>
              <a:t>In </a:t>
            </a:r>
            <a:r>
              <a:rPr lang="en-US" sz="1200" dirty="0" smtClean="0"/>
              <a:t>2012, </a:t>
            </a:r>
            <a:r>
              <a:rPr lang="en-US" sz="1200" dirty="0" smtClean="0"/>
              <a:t>RUN appreciated </a:t>
            </a:r>
            <a:r>
              <a:rPr lang="en-US" sz="1200" dirty="0" smtClean="0"/>
              <a:t>the </a:t>
            </a:r>
            <a:r>
              <a:rPr lang="en-US" sz="1200" dirty="0" err="1" smtClean="0"/>
              <a:t>MagLab’s</a:t>
            </a:r>
            <a:r>
              <a:rPr lang="en-US" sz="1200" dirty="0" smtClean="0"/>
              <a:t> </a:t>
            </a:r>
            <a:r>
              <a:rPr lang="en-US" sz="1200" dirty="0" smtClean="0"/>
              <a:t>unique capabilities in this field of applied superconductivity and </a:t>
            </a:r>
            <a:r>
              <a:rPr lang="en-US" sz="1200" dirty="0" smtClean="0"/>
              <a:t>contracted with the MagLab </a:t>
            </a:r>
            <a:r>
              <a:rPr lang="en-US" sz="1200" dirty="0" smtClean="0"/>
              <a:t>for development of this latest system. </a:t>
            </a:r>
          </a:p>
        </p:txBody>
      </p:sp>
      <p:sp>
        <p:nvSpPr>
          <p:cNvPr id="15" name="Text Box 28"/>
          <p:cNvSpPr txBox="1">
            <a:spLocks noChangeArrowheads="1"/>
          </p:cNvSpPr>
          <p:nvPr/>
        </p:nvSpPr>
        <p:spPr bwMode="auto">
          <a:xfrm>
            <a:off x="531" y="5614367"/>
            <a:ext cx="9048633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en-US" sz="1200" dirty="0" smtClean="0"/>
              <a:t>The </a:t>
            </a:r>
            <a:r>
              <a:rPr lang="en-US" sz="1200" dirty="0" smtClean="0"/>
              <a:t>coil winding, reaction, heat-treatment, epoxy-impregnation, and cold-mass assembly occurred in the </a:t>
            </a:r>
            <a:r>
              <a:rPr lang="en-US" sz="1200" dirty="0" err="1" smtClean="0"/>
              <a:t>MagLab’s</a:t>
            </a:r>
            <a:r>
              <a:rPr lang="en-US" sz="1200" dirty="0" smtClean="0"/>
              <a:t> Large </a:t>
            </a:r>
            <a:r>
              <a:rPr lang="en-US" sz="1200" dirty="0" smtClean="0"/>
              <a:t>Coil Fabrication </a:t>
            </a:r>
            <a:r>
              <a:rPr lang="en-US" sz="1200" dirty="0" smtClean="0"/>
              <a:t>Shop</a:t>
            </a:r>
            <a:r>
              <a:rPr lang="en-US" sz="1200" dirty="0" smtClean="0"/>
              <a:t>. </a:t>
            </a:r>
            <a:r>
              <a:rPr lang="en-US" sz="1200" dirty="0"/>
              <a:t>The </a:t>
            </a:r>
            <a:r>
              <a:rPr lang="en-US" sz="1200" dirty="0" err="1" smtClean="0"/>
              <a:t>MagLab’s</a:t>
            </a:r>
            <a:r>
              <a:rPr lang="en-US" sz="1200" dirty="0" smtClean="0"/>
              <a:t> </a:t>
            </a:r>
            <a:r>
              <a:rPr lang="en-US" sz="1200" dirty="0"/>
              <a:t>contribution to the RUN </a:t>
            </a:r>
            <a:r>
              <a:rPr lang="en-US" sz="1200" dirty="0" smtClean="0"/>
              <a:t>45T hybrid magnet project also includes conductor design and  </a:t>
            </a:r>
            <a:r>
              <a:rPr lang="en-US" sz="1200" dirty="0"/>
              <a:t>structural, thermo-hydraulic, and quench </a:t>
            </a:r>
            <a:r>
              <a:rPr lang="en-US" sz="1200" dirty="0" smtClean="0"/>
              <a:t>analyses. </a:t>
            </a:r>
            <a:endParaRPr lang="en-US" sz="12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5"/>
          <p:cNvSpPr>
            <a:spLocks noChangeArrowheads="1"/>
          </p:cNvSpPr>
          <p:nvPr/>
        </p:nvSpPr>
        <p:spPr bwMode="auto">
          <a:xfrm>
            <a:off x="784225" y="6281738"/>
            <a:ext cx="18415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en-US" sz="1200"/>
          </a:p>
        </p:txBody>
      </p:sp>
      <p:sp>
        <p:nvSpPr>
          <p:cNvPr id="1028" name="Text Box 28"/>
          <p:cNvSpPr txBox="1">
            <a:spLocks noChangeArrowheads="1"/>
          </p:cNvSpPr>
          <p:nvPr/>
        </p:nvSpPr>
        <p:spPr bwMode="auto">
          <a:xfrm>
            <a:off x="42952" y="1331914"/>
            <a:ext cx="4803368" cy="48936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en-US" sz="1200" b="1" dirty="0" smtClean="0">
                <a:solidFill>
                  <a:srgbClr val="000000"/>
                </a:solidFill>
              </a:rPr>
              <a:t>What </a:t>
            </a:r>
            <a:r>
              <a:rPr lang="en-US" sz="1200" b="1" dirty="0">
                <a:solidFill>
                  <a:srgbClr val="000000"/>
                </a:solidFill>
              </a:rPr>
              <a:t>is the finding? </a:t>
            </a:r>
            <a:r>
              <a:rPr lang="en-US" sz="1200" dirty="0" smtClean="0">
                <a:solidFill>
                  <a:srgbClr val="000000"/>
                </a:solidFill>
              </a:rPr>
              <a:t>The MagLab has completed a new </a:t>
            </a:r>
            <a:r>
              <a:rPr lang="en-US" sz="1200" dirty="0" smtClean="0">
                <a:solidFill>
                  <a:srgbClr val="000000"/>
                </a:solidFill>
              </a:rPr>
              <a:t>seven-ton </a:t>
            </a:r>
            <a:r>
              <a:rPr lang="en-US" sz="1200" dirty="0" smtClean="0">
                <a:solidFill>
                  <a:srgbClr val="000000"/>
                </a:solidFill>
              </a:rPr>
              <a:t>superconducting coil for a laboratory in The Netherlands. It will be part of an eventual 45 T magnet that uses both resistive and superconducting magnet technology. </a:t>
            </a:r>
            <a:endParaRPr lang="en-US" sz="1200" dirty="0">
              <a:latin typeface="Arial" charset="0"/>
            </a:endParaRPr>
          </a:p>
          <a:p>
            <a:pPr algn="just"/>
            <a:endParaRPr lang="en-US" sz="1200" dirty="0">
              <a:solidFill>
                <a:srgbClr val="000000"/>
              </a:solidFill>
            </a:endParaRPr>
          </a:p>
          <a:p>
            <a:pPr algn="just"/>
            <a:r>
              <a:rPr lang="en-US" sz="1200" b="1" dirty="0">
                <a:solidFill>
                  <a:srgbClr val="000000"/>
                </a:solidFill>
              </a:rPr>
              <a:t>Why is this important? </a:t>
            </a:r>
            <a:r>
              <a:rPr lang="en-US" sz="1200" dirty="0" smtClean="0">
                <a:latin typeface="Arial" charset="0"/>
              </a:rPr>
              <a:t>Completion of t</a:t>
            </a:r>
            <a:r>
              <a:rPr lang="en-US" sz="1200" dirty="0" smtClean="0">
                <a:latin typeface="Arial" charset="0"/>
              </a:rPr>
              <a:t>his third major cable-in-conduit coil establishes the MagLab as a leader in this important </a:t>
            </a:r>
            <a:r>
              <a:rPr lang="en-US" sz="1200" dirty="0" smtClean="0">
                <a:latin typeface="Arial" charset="0"/>
              </a:rPr>
              <a:t>superconducting magnet technology. The completion of the </a:t>
            </a:r>
            <a:r>
              <a:rPr lang="en-US" sz="1200" dirty="0" smtClean="0">
                <a:latin typeface="Arial" charset="0"/>
              </a:rPr>
              <a:t>45 </a:t>
            </a:r>
            <a:r>
              <a:rPr lang="en-US" sz="1200" dirty="0" smtClean="0">
                <a:latin typeface="Arial" charset="0"/>
              </a:rPr>
              <a:t>T </a:t>
            </a:r>
            <a:r>
              <a:rPr lang="en-US" sz="1200" dirty="0" smtClean="0">
                <a:latin typeface="Arial" charset="0"/>
              </a:rPr>
              <a:t>magnet at the Nijmegen High </a:t>
            </a:r>
            <a:r>
              <a:rPr lang="en-US" sz="1200" dirty="0" smtClean="0">
                <a:latin typeface="Arial" charset="0"/>
              </a:rPr>
              <a:t>Magnetic Field Laboratory </a:t>
            </a:r>
            <a:r>
              <a:rPr lang="en-US" sz="1200" dirty="0" smtClean="0">
                <a:latin typeface="Arial" charset="0"/>
              </a:rPr>
              <a:t>will make a major </a:t>
            </a:r>
            <a:r>
              <a:rPr lang="en-US" sz="1200" dirty="0" smtClean="0">
                <a:latin typeface="Arial" charset="0"/>
              </a:rPr>
              <a:t>contribution to Europe’s scientific infrastructure for high </a:t>
            </a:r>
            <a:r>
              <a:rPr lang="en-US" sz="1200" dirty="0" smtClean="0">
                <a:latin typeface="Arial" charset="0"/>
              </a:rPr>
              <a:t>magnetic field research, enabling important </a:t>
            </a:r>
            <a:r>
              <a:rPr lang="en-US" sz="1200" dirty="0" smtClean="0">
                <a:latin typeface="Arial" charset="0"/>
              </a:rPr>
              <a:t>experiments for decades to come. </a:t>
            </a:r>
            <a:endParaRPr lang="en-US" sz="1200" dirty="0">
              <a:latin typeface="Arial" charset="0"/>
            </a:endParaRPr>
          </a:p>
          <a:p>
            <a:pPr algn="just"/>
            <a:endParaRPr lang="en-US" sz="1200" dirty="0">
              <a:latin typeface="Arial" charset="0"/>
            </a:endParaRPr>
          </a:p>
          <a:p>
            <a:pPr algn="just"/>
            <a:r>
              <a:rPr lang="en-US" sz="1200" b="1" dirty="0" smtClean="0">
                <a:solidFill>
                  <a:srgbClr val="000000"/>
                </a:solidFill>
              </a:rPr>
              <a:t>Why </a:t>
            </a:r>
            <a:r>
              <a:rPr lang="en-US" sz="1200" b="1" dirty="0">
                <a:solidFill>
                  <a:srgbClr val="000000"/>
                </a:solidFill>
              </a:rPr>
              <a:t>did this research need the MagLab</a:t>
            </a:r>
            <a:r>
              <a:rPr lang="en-US" sz="1200" b="1" dirty="0" smtClean="0">
                <a:solidFill>
                  <a:srgbClr val="000000"/>
                </a:solidFill>
              </a:rPr>
              <a:t>?</a:t>
            </a:r>
            <a:r>
              <a:rPr lang="en-US" sz="1200" b="1" dirty="0">
                <a:latin typeface="Arial" charset="0"/>
              </a:rPr>
              <a:t> </a:t>
            </a:r>
            <a:r>
              <a:rPr lang="en-US" sz="1200" dirty="0">
                <a:latin typeface="Arial" charset="0"/>
              </a:rPr>
              <a:t> </a:t>
            </a:r>
            <a:r>
              <a:rPr lang="en-US" sz="1200" dirty="0" smtClean="0">
                <a:latin typeface="Arial" charset="0"/>
              </a:rPr>
              <a:t>From 2006 to 2012, </a:t>
            </a:r>
            <a:r>
              <a:rPr lang="en-US" sz="1200" dirty="0" smtClean="0">
                <a:latin typeface="Arial" charset="0"/>
              </a:rPr>
              <a:t>the MagLab </a:t>
            </a:r>
            <a:r>
              <a:rPr lang="en-US" sz="1200" dirty="0" smtClean="0">
                <a:latin typeface="Arial" charset="0"/>
              </a:rPr>
              <a:t>developed computational methods, tested conductors, and developed equipment and procedures needed to </a:t>
            </a:r>
            <a:r>
              <a:rPr lang="en-US" sz="1200" dirty="0" smtClean="0">
                <a:latin typeface="Arial" charset="0"/>
              </a:rPr>
              <a:t>design </a:t>
            </a:r>
            <a:r>
              <a:rPr lang="en-US" sz="1200" dirty="0">
                <a:latin typeface="Arial" charset="0"/>
              </a:rPr>
              <a:t>and build magnets based on Nb</a:t>
            </a:r>
            <a:r>
              <a:rPr lang="en-US" sz="1200" baseline="-25000" dirty="0">
                <a:latin typeface="Arial" charset="0"/>
              </a:rPr>
              <a:t>3</a:t>
            </a:r>
            <a:r>
              <a:rPr lang="en-US" sz="1200" dirty="0">
                <a:latin typeface="Arial" charset="0"/>
              </a:rPr>
              <a:t>Sn Cable-In-Conduit Conductor. </a:t>
            </a:r>
            <a:r>
              <a:rPr lang="en-US" sz="1200" dirty="0" smtClean="0">
                <a:latin typeface="Arial" charset="0"/>
              </a:rPr>
              <a:t>Dozens of </a:t>
            </a:r>
            <a:r>
              <a:rPr lang="en-US" sz="1200" dirty="0" smtClean="0">
                <a:latin typeface="Arial" charset="0"/>
              </a:rPr>
              <a:t>papers </a:t>
            </a:r>
            <a:r>
              <a:rPr lang="en-US" sz="1200" dirty="0" smtClean="0">
                <a:latin typeface="Arial" charset="0"/>
              </a:rPr>
              <a:t>were published in peer-reviewed journals </a:t>
            </a:r>
            <a:r>
              <a:rPr lang="en-US" sz="1200" dirty="0" smtClean="0">
                <a:latin typeface="Arial" charset="0"/>
              </a:rPr>
              <a:t>describing issues as complex </a:t>
            </a:r>
            <a:r>
              <a:rPr lang="en-US" sz="1200" dirty="0" smtClean="0">
                <a:latin typeface="Arial" charset="0"/>
              </a:rPr>
              <a:t>as the thermal strain generated in multi-scale composites </a:t>
            </a:r>
            <a:r>
              <a:rPr lang="en-US" sz="1200" dirty="0" smtClean="0">
                <a:latin typeface="Arial" charset="0"/>
              </a:rPr>
              <a:t>that result from </a:t>
            </a:r>
            <a:r>
              <a:rPr lang="en-US" sz="1200" dirty="0" smtClean="0">
                <a:latin typeface="Arial" charset="0"/>
              </a:rPr>
              <a:t>cooling </a:t>
            </a:r>
            <a:r>
              <a:rPr lang="en-US" sz="1200" dirty="0" smtClean="0">
                <a:latin typeface="Arial" charset="0"/>
              </a:rPr>
              <a:t>the material nearly 1300 degrees from fabrication at 840</a:t>
            </a:r>
            <a:r>
              <a:rPr lang="en-US" sz="1200" dirty="0" smtClean="0">
                <a:latin typeface="Arial" charset="0"/>
              </a:rPr>
              <a:t>˚F </a:t>
            </a:r>
            <a:r>
              <a:rPr lang="en-US" sz="1200" dirty="0" smtClean="0">
                <a:latin typeface="Arial" charset="0"/>
              </a:rPr>
              <a:t>to deployment at -450</a:t>
            </a:r>
            <a:r>
              <a:rPr lang="en-US" sz="1200" dirty="0" smtClean="0">
                <a:latin typeface="Arial" charset="0"/>
              </a:rPr>
              <a:t>˚</a:t>
            </a:r>
            <a:r>
              <a:rPr lang="en-US" sz="1200" dirty="0" smtClean="0">
                <a:latin typeface="Arial" charset="0"/>
              </a:rPr>
              <a:t>F. </a:t>
            </a:r>
            <a:r>
              <a:rPr lang="en-US" sz="1200" dirty="0" smtClean="0">
                <a:latin typeface="Arial" charset="0"/>
              </a:rPr>
              <a:t>When the </a:t>
            </a:r>
            <a:r>
              <a:rPr lang="en-US" sz="1200" dirty="0" smtClean="0">
                <a:latin typeface="Arial" charset="0"/>
              </a:rPr>
              <a:t>Nijmegen </a:t>
            </a:r>
            <a:r>
              <a:rPr lang="en-US" sz="1200" dirty="0" smtClean="0">
                <a:latin typeface="Arial" charset="0"/>
              </a:rPr>
              <a:t>laboratory was ready to start construction of their </a:t>
            </a:r>
            <a:r>
              <a:rPr lang="en-US" sz="1200" dirty="0" smtClean="0">
                <a:latin typeface="Arial" charset="0"/>
              </a:rPr>
              <a:t>45T hybrid magnet, </a:t>
            </a:r>
            <a:r>
              <a:rPr lang="en-US" sz="1200" dirty="0" smtClean="0">
                <a:latin typeface="Arial" charset="0"/>
              </a:rPr>
              <a:t>they spent </a:t>
            </a:r>
            <a:r>
              <a:rPr lang="en-US" sz="1200" dirty="0" smtClean="0">
                <a:latin typeface="Arial" charset="0"/>
              </a:rPr>
              <a:t>months </a:t>
            </a:r>
            <a:r>
              <a:rPr lang="en-US" sz="1200" dirty="0" smtClean="0">
                <a:latin typeface="Arial" charset="0"/>
              </a:rPr>
              <a:t>examining the capabilities of </a:t>
            </a:r>
            <a:r>
              <a:rPr lang="en-US" sz="1200" dirty="0" smtClean="0">
                <a:latin typeface="Arial" charset="0"/>
              </a:rPr>
              <a:t>magnet </a:t>
            </a:r>
            <a:r>
              <a:rPr lang="en-US" sz="1200" dirty="0" smtClean="0">
                <a:latin typeface="Arial" charset="0"/>
              </a:rPr>
              <a:t>development </a:t>
            </a:r>
            <a:r>
              <a:rPr lang="en-US" sz="1200" dirty="0" smtClean="0">
                <a:latin typeface="Arial" charset="0"/>
              </a:rPr>
              <a:t>groups, searching both commercial </a:t>
            </a:r>
            <a:r>
              <a:rPr lang="en-US" sz="1200" dirty="0" smtClean="0">
                <a:latin typeface="Arial" charset="0"/>
              </a:rPr>
              <a:t>and governmental sectors worldwide before choosing the MagLab as having the best technology and highest probability of success.</a:t>
            </a:r>
            <a:endParaRPr lang="en-US" sz="1200" dirty="0">
              <a:latin typeface="Arial" charset="0"/>
            </a:endParaRPr>
          </a:p>
        </p:txBody>
      </p:sp>
      <p:sp>
        <p:nvSpPr>
          <p:cNvPr id="1029" name="Line 42"/>
          <p:cNvSpPr>
            <a:spLocks noChangeShapeType="1"/>
          </p:cNvSpPr>
          <p:nvPr/>
        </p:nvSpPr>
        <p:spPr bwMode="auto">
          <a:xfrm>
            <a:off x="38100" y="1247775"/>
            <a:ext cx="9029700" cy="0"/>
          </a:xfrm>
          <a:prstGeom prst="line">
            <a:avLst/>
          </a:prstGeom>
          <a:noFill/>
          <a:ln w="82550" cmpd="thickThin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pic>
        <p:nvPicPr>
          <p:cNvPr id="12" name="Picture 11" descr="NSF logo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126812" y="0"/>
            <a:ext cx="1017188" cy="1023315"/>
          </a:xfrm>
          <a:prstGeom prst="rect">
            <a:avLst/>
          </a:prstGeom>
        </p:spPr>
      </p:pic>
      <p:pic>
        <p:nvPicPr>
          <p:cNvPr id="14" name="Picture 13" descr="JustM_purple.jp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802" y="42335"/>
            <a:ext cx="792698" cy="944759"/>
          </a:xfrm>
          <a:prstGeom prst="rect">
            <a:avLst/>
          </a:prstGeom>
        </p:spPr>
      </p:pic>
      <p:sp>
        <p:nvSpPr>
          <p:cNvPr id="15" name="Text Box 28"/>
          <p:cNvSpPr txBox="1">
            <a:spLocks noChangeArrowheads="1"/>
          </p:cNvSpPr>
          <p:nvPr/>
        </p:nvSpPr>
        <p:spPr bwMode="auto">
          <a:xfrm>
            <a:off x="0" y="6249882"/>
            <a:ext cx="9144000" cy="6001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100" b="1" dirty="0" smtClean="0">
                <a:solidFill>
                  <a:srgbClr val="333399"/>
                </a:solidFill>
              </a:rPr>
              <a:t>Facilities </a:t>
            </a:r>
            <a:r>
              <a:rPr lang="en-US" sz="1100" b="1" dirty="0" smtClean="0">
                <a:solidFill>
                  <a:srgbClr val="333399"/>
                </a:solidFill>
              </a:rPr>
              <a:t>used:</a:t>
            </a:r>
            <a:r>
              <a:rPr lang="en-US" sz="1100" dirty="0" smtClean="0">
                <a:solidFill>
                  <a:srgbClr val="333399"/>
                </a:solidFill>
              </a:rPr>
              <a:t>  Magnet Science &amp; Technology’s Large Coil Fabrication Shop</a:t>
            </a:r>
            <a:endParaRPr lang="en-US" sz="1100" dirty="0">
              <a:solidFill>
                <a:srgbClr val="333399"/>
              </a:solidFill>
            </a:endParaRPr>
          </a:p>
          <a:p>
            <a:r>
              <a:rPr lang="en-US" sz="1100" b="1" dirty="0" smtClean="0">
                <a:solidFill>
                  <a:srgbClr val="333399"/>
                </a:solidFill>
              </a:rPr>
              <a:t>Citation: </a:t>
            </a:r>
            <a:r>
              <a:rPr lang="en-US" sz="1100" dirty="0" smtClean="0">
                <a:solidFill>
                  <a:srgbClr val="333399"/>
                </a:solidFill>
              </a:rPr>
              <a:t>A. </a:t>
            </a:r>
            <a:r>
              <a:rPr lang="en-US" sz="1100" dirty="0" smtClean="0">
                <a:solidFill>
                  <a:srgbClr val="333399"/>
                </a:solidFill>
              </a:rPr>
              <a:t>den </a:t>
            </a:r>
            <a:r>
              <a:rPr lang="en-US" sz="1100" dirty="0" err="1" smtClean="0">
                <a:solidFill>
                  <a:srgbClr val="333399"/>
                </a:solidFill>
              </a:rPr>
              <a:t>Ouden</a:t>
            </a:r>
            <a:r>
              <a:rPr lang="en-US" sz="1100" dirty="0" smtClean="0">
                <a:solidFill>
                  <a:srgbClr val="333399"/>
                </a:solidFill>
              </a:rPr>
              <a:t>, C.A. </a:t>
            </a:r>
            <a:r>
              <a:rPr lang="en-US" sz="1100" dirty="0" err="1" smtClean="0">
                <a:solidFill>
                  <a:srgbClr val="333399"/>
                </a:solidFill>
              </a:rPr>
              <a:t>Wulffers</a:t>
            </a:r>
            <a:r>
              <a:rPr lang="en-US" sz="1100" dirty="0" smtClean="0">
                <a:solidFill>
                  <a:srgbClr val="333399"/>
                </a:solidFill>
              </a:rPr>
              <a:t>, N.E. Hussey, G. </a:t>
            </a:r>
            <a:r>
              <a:rPr lang="en-US" sz="1100" dirty="0" err="1" smtClean="0">
                <a:solidFill>
                  <a:srgbClr val="333399"/>
                </a:solidFill>
              </a:rPr>
              <a:t>Laureijs</a:t>
            </a:r>
            <a:r>
              <a:rPr lang="en-US" sz="1100" dirty="0" smtClean="0">
                <a:solidFill>
                  <a:srgbClr val="333399"/>
                </a:solidFill>
              </a:rPr>
              <a:t>, F.J.P. </a:t>
            </a:r>
            <a:r>
              <a:rPr lang="en-US" sz="1100" dirty="0" err="1" smtClean="0">
                <a:solidFill>
                  <a:srgbClr val="333399"/>
                </a:solidFill>
              </a:rPr>
              <a:t>Wijnen</a:t>
            </a:r>
            <a:r>
              <a:rPr lang="en-US" sz="1100" dirty="0" smtClean="0">
                <a:solidFill>
                  <a:srgbClr val="333399"/>
                </a:solidFill>
              </a:rPr>
              <a:t>, G.F.A.J. </a:t>
            </a:r>
            <a:r>
              <a:rPr lang="en-US" sz="1100" dirty="0" err="1" smtClean="0">
                <a:solidFill>
                  <a:srgbClr val="333399"/>
                </a:solidFill>
              </a:rPr>
              <a:t>Wulterkens</a:t>
            </a:r>
            <a:r>
              <a:rPr lang="en-US" sz="1100" dirty="0" smtClean="0">
                <a:solidFill>
                  <a:srgbClr val="333399"/>
                </a:solidFill>
              </a:rPr>
              <a:t>, M.D. </a:t>
            </a:r>
            <a:r>
              <a:rPr lang="en-US" sz="1100" dirty="0" smtClean="0">
                <a:solidFill>
                  <a:srgbClr val="333399"/>
                </a:solidFill>
              </a:rPr>
              <a:t>Bird, </a:t>
            </a:r>
            <a:r>
              <a:rPr lang="en-US" sz="1100" dirty="0" smtClean="0">
                <a:solidFill>
                  <a:srgbClr val="333399"/>
                </a:solidFill>
              </a:rPr>
              <a:t>I.R.</a:t>
            </a:r>
            <a:r>
              <a:rPr lang="en-US" sz="1100" dirty="0" smtClean="0">
                <a:solidFill>
                  <a:srgbClr val="333399"/>
                </a:solidFill>
              </a:rPr>
              <a:t> </a:t>
            </a:r>
            <a:r>
              <a:rPr lang="en-US" sz="1100" dirty="0" smtClean="0">
                <a:solidFill>
                  <a:srgbClr val="333399"/>
                </a:solidFill>
              </a:rPr>
              <a:t>Dixon, </a:t>
            </a:r>
            <a:r>
              <a:rPr lang="en-US" sz="1100" dirty="0" smtClean="0">
                <a:solidFill>
                  <a:srgbClr val="333399"/>
                </a:solidFill>
              </a:rPr>
              <a:t>J.A.A.J. </a:t>
            </a:r>
            <a:r>
              <a:rPr lang="en-US" sz="1100" dirty="0" err="1" smtClean="0">
                <a:solidFill>
                  <a:srgbClr val="333399"/>
                </a:solidFill>
              </a:rPr>
              <a:t>Perenboom</a:t>
            </a:r>
            <a:r>
              <a:rPr lang="en-US" sz="1100" dirty="0" smtClean="0">
                <a:solidFill>
                  <a:srgbClr val="333399"/>
                </a:solidFill>
              </a:rPr>
              <a:t>, </a:t>
            </a:r>
            <a:r>
              <a:rPr lang="en-US" sz="1100" dirty="0" smtClean="0">
                <a:solidFill>
                  <a:srgbClr val="333399"/>
                </a:solidFill>
              </a:rPr>
              <a:t>“Progress </a:t>
            </a:r>
            <a:r>
              <a:rPr lang="en-US" sz="1100" dirty="0" smtClean="0">
                <a:solidFill>
                  <a:srgbClr val="333399"/>
                </a:solidFill>
              </a:rPr>
              <a:t>in the Development of the HFML 45 T Hybrid Magnet,” </a:t>
            </a:r>
            <a:r>
              <a:rPr lang="en-US" sz="1100" i="1" dirty="0" smtClean="0">
                <a:solidFill>
                  <a:srgbClr val="333399"/>
                </a:solidFill>
              </a:rPr>
              <a:t>IEEE Transactions on Applied Superconductivity, </a:t>
            </a:r>
            <a:r>
              <a:rPr lang="en-US" sz="1100" dirty="0" smtClean="0">
                <a:solidFill>
                  <a:srgbClr val="333399"/>
                </a:solidFill>
              </a:rPr>
              <a:t>v. 26, n. 4, June 2016.</a:t>
            </a:r>
            <a:endParaRPr lang="en-US" sz="1200" dirty="0">
              <a:solidFill>
                <a:srgbClr val="333399"/>
              </a:solidFill>
            </a:endParaRPr>
          </a:p>
        </p:txBody>
      </p:sp>
      <p:sp>
        <p:nvSpPr>
          <p:cNvPr id="16" name="Text Box 62"/>
          <p:cNvSpPr txBox="1">
            <a:spLocks noChangeArrowheads="1"/>
          </p:cNvSpPr>
          <p:nvPr/>
        </p:nvSpPr>
        <p:spPr bwMode="auto">
          <a:xfrm>
            <a:off x="1204584" y="1545"/>
            <a:ext cx="6734832" cy="11695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ts val="0"/>
              </a:spcBef>
            </a:pPr>
            <a:r>
              <a:rPr lang="en-US" sz="1600" b="1" kern="1200" dirty="0" smtClean="0"/>
              <a:t>Completion of </a:t>
            </a:r>
            <a:r>
              <a:rPr lang="en-US" sz="1600" b="1" kern="1200" dirty="0" smtClean="0"/>
              <a:t>a Superconducting Nb</a:t>
            </a:r>
            <a:r>
              <a:rPr lang="en-US" sz="1600" b="1" baseline="-25000" dirty="0" smtClean="0"/>
              <a:t>3</a:t>
            </a:r>
            <a:r>
              <a:rPr lang="en-US" sz="1600" b="1" dirty="0" smtClean="0"/>
              <a:t>Sn </a:t>
            </a:r>
            <a:r>
              <a:rPr lang="en-US" sz="1600" b="1" dirty="0" smtClean="0"/>
              <a:t>Coil </a:t>
            </a:r>
          </a:p>
          <a:p>
            <a:pPr algn="ctr">
              <a:spcBef>
                <a:spcPts val="0"/>
              </a:spcBef>
            </a:pPr>
            <a:r>
              <a:rPr lang="en-US" sz="1600" b="1" dirty="0" smtClean="0"/>
              <a:t>for </a:t>
            </a:r>
            <a:r>
              <a:rPr lang="en-US" sz="1600" b="1" dirty="0" smtClean="0"/>
              <a:t>the 45 T Hybrid at the High </a:t>
            </a:r>
            <a:r>
              <a:rPr lang="en-US" sz="1600" b="1" dirty="0" smtClean="0"/>
              <a:t>Magnetic Field </a:t>
            </a:r>
            <a:r>
              <a:rPr lang="en-US" sz="1600" b="1" dirty="0" smtClean="0"/>
              <a:t>Lab in Nijmegen</a:t>
            </a:r>
            <a:endParaRPr lang="en-US" sz="1600" b="1" kern="1200" dirty="0" smtClean="0"/>
          </a:p>
          <a:p>
            <a:pPr algn="ctr">
              <a:spcBef>
                <a:spcPts val="0"/>
              </a:spcBef>
            </a:pPr>
            <a:endParaRPr lang="en-US" sz="600" dirty="0" smtClean="0"/>
          </a:p>
          <a:p>
            <a:pPr algn="ctr">
              <a:spcBef>
                <a:spcPts val="0"/>
              </a:spcBef>
            </a:pPr>
            <a:r>
              <a:rPr lang="en-US" sz="1100" dirty="0" smtClean="0"/>
              <a:t>I.R. Dixon</a:t>
            </a:r>
            <a:r>
              <a:rPr lang="en-US" sz="1100" kern="1200" baseline="30000" dirty="0" smtClean="0"/>
              <a:t>1</a:t>
            </a:r>
            <a:r>
              <a:rPr lang="en-US" sz="1100" kern="1200" dirty="0"/>
              <a:t>, </a:t>
            </a:r>
            <a:r>
              <a:rPr lang="en-US" sz="1100" kern="1200" dirty="0" smtClean="0"/>
              <a:t>M.D. Bird</a:t>
            </a:r>
            <a:r>
              <a:rPr lang="en-US" sz="1100" kern="1200" baseline="30000" dirty="0" smtClean="0"/>
              <a:t>1</a:t>
            </a:r>
            <a:r>
              <a:rPr lang="en-US" sz="1100" kern="1200" dirty="0" smtClean="0"/>
              <a:t>, </a:t>
            </a:r>
            <a:r>
              <a:rPr lang="en-US" sz="1100" kern="1200" dirty="0" smtClean="0"/>
              <a:t>J.A.A.J. </a:t>
            </a:r>
            <a:r>
              <a:rPr lang="en-US" sz="1100" dirty="0" smtClean="0"/>
              <a:t>Perenboom</a:t>
            </a:r>
            <a:r>
              <a:rPr lang="en-US" sz="1100" kern="1200" baseline="30000" dirty="0" smtClean="0"/>
              <a:t>2</a:t>
            </a:r>
            <a:r>
              <a:rPr lang="en-US" sz="1100" kern="1200" dirty="0"/>
              <a:t>, </a:t>
            </a:r>
            <a:r>
              <a:rPr lang="en-US" sz="1100" kern="1200" dirty="0" smtClean="0"/>
              <a:t>A. </a:t>
            </a:r>
            <a:r>
              <a:rPr lang="en-US" sz="1100" dirty="0" smtClean="0"/>
              <a:t>den Ouden</a:t>
            </a:r>
            <a:r>
              <a:rPr lang="en-US" sz="1100" kern="1200" baseline="30000" dirty="0" smtClean="0"/>
              <a:t>2</a:t>
            </a:r>
            <a:endParaRPr lang="en-US" sz="1100" kern="1200" dirty="0"/>
          </a:p>
          <a:p>
            <a:pPr marL="228600" indent="-228600" algn="ctr">
              <a:spcBef>
                <a:spcPts val="0"/>
              </a:spcBef>
              <a:buAutoNum type="arabicPeriod"/>
            </a:pPr>
            <a:r>
              <a:rPr lang="en-US" sz="1050" b="1" kern="1200" dirty="0" smtClean="0">
                <a:solidFill>
                  <a:srgbClr val="0033CC"/>
                </a:solidFill>
              </a:rPr>
              <a:t>National High Magnetic Field Laboratory; 2. </a:t>
            </a:r>
            <a:r>
              <a:rPr lang="en-US" sz="1050" b="1" kern="1200" dirty="0" err="1" smtClean="0">
                <a:solidFill>
                  <a:srgbClr val="0033CC"/>
                </a:solidFill>
              </a:rPr>
              <a:t>Radboud</a:t>
            </a:r>
            <a:r>
              <a:rPr lang="en-US" sz="1050" b="1" kern="1200" dirty="0" smtClean="0">
                <a:solidFill>
                  <a:srgbClr val="0033CC"/>
                </a:solidFill>
              </a:rPr>
              <a:t> University, Nijmegen, The Netherlands </a:t>
            </a:r>
          </a:p>
          <a:p>
            <a:pPr algn="ctr">
              <a:spcBef>
                <a:spcPts val="0"/>
              </a:spcBef>
            </a:pPr>
            <a:r>
              <a:rPr lang="en-US" sz="1050" b="1" dirty="0"/>
              <a:t>Funding Grants:</a:t>
            </a:r>
            <a:r>
              <a:rPr lang="en-US" sz="1050" dirty="0"/>
              <a:t>  G.S. Boebinger (NSF DMR-1157490, NSF DMR-1644779</a:t>
            </a:r>
            <a:r>
              <a:rPr lang="en-US" sz="1050" dirty="0" smtClean="0"/>
              <a:t>); Dutch FOM and NWO</a:t>
            </a:r>
            <a:endParaRPr lang="en-US" sz="1050" b="1" dirty="0">
              <a:solidFill>
                <a:srgbClr val="0033CC"/>
              </a:solidFill>
            </a:endParaRPr>
          </a:p>
        </p:txBody>
      </p:sp>
      <p:sp>
        <p:nvSpPr>
          <p:cNvPr id="22" name="Rectangle 49"/>
          <p:cNvSpPr>
            <a:spLocks noChangeArrowheads="1"/>
          </p:cNvSpPr>
          <p:nvPr/>
        </p:nvSpPr>
        <p:spPr bwMode="auto">
          <a:xfrm>
            <a:off x="4892040" y="1325562"/>
            <a:ext cx="4200696" cy="4924320"/>
          </a:xfrm>
          <a:prstGeom prst="rect">
            <a:avLst/>
          </a:prstGeom>
          <a:noFill/>
          <a:ln w="19050">
            <a:solidFill>
              <a:srgbClr val="0033CC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pic>
        <p:nvPicPr>
          <p:cNvPr id="23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3604" y="3693949"/>
            <a:ext cx="4115029" cy="25166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" name="TextBox 23"/>
          <p:cNvSpPr txBox="1"/>
          <p:nvPr/>
        </p:nvSpPr>
        <p:spPr>
          <a:xfrm>
            <a:off x="7082444" y="1744241"/>
            <a:ext cx="2010291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The c</a:t>
            </a:r>
            <a:r>
              <a:rPr lang="en-US" sz="1200" dirty="0" smtClean="0"/>
              <a:t>ompleted Nb</a:t>
            </a:r>
            <a:r>
              <a:rPr lang="en-US" sz="1200" baseline="-25000" dirty="0" smtClean="0"/>
              <a:t>3</a:t>
            </a:r>
            <a:r>
              <a:rPr lang="en-US" sz="1200" dirty="0" smtClean="0"/>
              <a:t>Sn Superconducting </a:t>
            </a:r>
            <a:r>
              <a:rPr lang="en-US" sz="1200" dirty="0" smtClean="0"/>
              <a:t>Coil </a:t>
            </a:r>
            <a:r>
              <a:rPr lang="en-US" sz="1200" dirty="0" smtClean="0"/>
              <a:t>shown </a:t>
            </a:r>
            <a:r>
              <a:rPr lang="en-US" sz="1200" dirty="0" smtClean="0"/>
              <a:t>at </a:t>
            </a:r>
            <a:r>
              <a:rPr lang="en-US" sz="1200" dirty="0" smtClean="0"/>
              <a:t>the MagLab (left</a:t>
            </a:r>
            <a:r>
              <a:rPr lang="en-US" sz="1200" dirty="0" smtClean="0"/>
              <a:t>)</a:t>
            </a:r>
          </a:p>
          <a:p>
            <a:r>
              <a:rPr lang="en-US" sz="1200" dirty="0" smtClean="0"/>
              <a:t>…</a:t>
            </a:r>
            <a:endParaRPr lang="en-US" sz="1200" dirty="0"/>
          </a:p>
          <a:p>
            <a:r>
              <a:rPr lang="en-US" sz="1200" dirty="0" smtClean="0"/>
              <a:t>and upon delivery to </a:t>
            </a:r>
            <a:r>
              <a:rPr lang="en-US" sz="1200" dirty="0" smtClean="0"/>
              <a:t>the </a:t>
            </a:r>
            <a:r>
              <a:rPr lang="en-US" sz="1200" dirty="0" smtClean="0"/>
              <a:t>Nijmegen High Magnetic Field Laboratory (below</a:t>
            </a:r>
            <a:r>
              <a:rPr lang="en-US" sz="1200" dirty="0" smtClean="0"/>
              <a:t>)</a:t>
            </a:r>
            <a:endParaRPr lang="en-US" sz="1200" dirty="0"/>
          </a:p>
        </p:txBody>
      </p:sp>
      <p:pic>
        <p:nvPicPr>
          <p:cNvPr id="25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3604" y="1385470"/>
            <a:ext cx="2148840" cy="22444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135637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3CDA8602EA2844990E3AC4B641739DA" ma:contentTypeVersion="1" ma:contentTypeDescription="Create a new document." ma:contentTypeScope="" ma:versionID="d0f62b7abb97624f0b932723b13cad42">
  <xsd:schema xmlns:xsd="http://www.w3.org/2001/XMLSchema" xmlns:xs="http://www.w3.org/2001/XMLSchema" xmlns:p="http://schemas.microsoft.com/office/2006/metadata/properties" xmlns:ns2="2ba5d019-e4dc-4c77-b441-444c3562fe17" targetNamespace="http://schemas.microsoft.com/office/2006/metadata/properties" ma:root="true" ma:fieldsID="ac93bb44624b61d7a3a70bc05672a6a7" ns2:_="">
    <xsd:import namespace="2ba5d019-e4dc-4c77-b441-444c3562fe17"/>
    <xsd:element name="properties">
      <xsd:complexType>
        <xsd:sequence>
          <xsd:element name="documentManagement">
            <xsd:complexType>
              <xsd:all>
                <xsd:element ref="ns2:SharedWithUser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ba5d019-e4dc-4c77-b441-444c3562fe17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C9E4D9F8-4F1B-4F75-953E-B3E16F83068E}"/>
</file>

<file path=customXml/itemProps2.xml><?xml version="1.0" encoding="utf-8"?>
<ds:datastoreItem xmlns:ds="http://schemas.openxmlformats.org/officeDocument/2006/customXml" ds:itemID="{2FF98E11-9454-408E-83BB-766AF9EC29BF}"/>
</file>

<file path=customXml/itemProps3.xml><?xml version="1.0" encoding="utf-8"?>
<ds:datastoreItem xmlns:ds="http://schemas.openxmlformats.org/officeDocument/2006/customXml" ds:itemID="{275801CE-3802-4A8E-A7B9-0948DDF95AAA}"/>
</file>

<file path=docProps/app.xml><?xml version="1.0" encoding="utf-8"?>
<Properties xmlns="http://schemas.openxmlformats.org/officeDocument/2006/extended-properties" xmlns:vt="http://schemas.openxmlformats.org/officeDocument/2006/docPropsVTypes">
  <TotalTime>4863</TotalTime>
  <Words>789</Words>
  <Application>Microsoft Office PowerPoint</Application>
  <PresentationFormat>On-screen Show (4:3)</PresentationFormat>
  <Paragraphs>49</Paragraphs>
  <Slides>2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4" baseType="lpstr">
      <vt:lpstr>Arial</vt:lpstr>
      <vt:lpstr>Default Design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Chris Li</dc:creator>
  <cp:lastModifiedBy>Gregory Boebinger</cp:lastModifiedBy>
  <cp:revision>128</cp:revision>
  <cp:lastPrinted>2007-07-13T05:35:51Z</cp:lastPrinted>
  <dcterms:created xsi:type="dcterms:W3CDTF">2004-08-07T03:10:56Z</dcterms:created>
  <dcterms:modified xsi:type="dcterms:W3CDTF">2018-04-15T23:48:11Z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0x01010063CDA8602EA2844990E3AC4B641739DA</vt:lpwstr>
  </property>
</Properties>
</file>