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61" r:id="rId2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  <a:srgbClr val="0033CC"/>
    <a:srgbClr val="008080"/>
    <a:srgbClr val="006600"/>
    <a:srgbClr val="000066"/>
    <a:srgbClr val="FFFF00"/>
    <a:srgbClr val="0066FF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12" autoAdjust="0"/>
    <p:restoredTop sz="97279" autoAdjust="0"/>
  </p:normalViewPr>
  <p:slideViewPr>
    <p:cSldViewPr snapToGrid="0">
      <p:cViewPr varScale="1">
        <p:scale>
          <a:sx n="127" d="100"/>
          <a:sy n="127" d="100"/>
        </p:scale>
        <p:origin x="1759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73" d="100"/>
          <a:sy n="73" d="100"/>
        </p:scale>
        <p:origin x="-1986" y="-10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openxmlformats.org/officeDocument/2006/relationships/customXml" Target="../customXml/item3.xml"/><Relationship Id="rId5" Type="http://schemas.openxmlformats.org/officeDocument/2006/relationships/presProps" Target="presProps.xml"/><Relationship Id="rId10" Type="http://schemas.openxmlformats.org/officeDocument/2006/relationships/customXml" Target="../customXml/item2.xml"/><Relationship Id="rId4" Type="http://schemas.openxmlformats.org/officeDocument/2006/relationships/handoutMaster" Target="handoutMasters/handoutMaster1.xml"/><Relationship Id="rId9" Type="http://schemas.openxmlformats.org/officeDocument/2006/relationships/customXml" Target="../customXml/item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722FB8F7-A4EF-491B-8766-3F9B2991C9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314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B9D219D-06B3-467B-AA93-169E235498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6680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6AC04BA-D5B1-4AEE-92A8-018E0611CCA8}" type="slidenum">
              <a:rPr lang="en-US" smtClean="0"/>
              <a:pPr>
                <a:defRPr/>
              </a:pPr>
              <a:t>1</a:t>
            </a:fld>
            <a:endParaRPr lang="en-US" smtClean="0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3AA275-2248-4703-A6BD-2B2C7E4662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DCB457-3824-4C81-AF28-F5618F2A63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992C00-8830-40B8-83C7-509852F492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F46750-D5FA-4671-B5BA-E95E7F6774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2780E7-AE4B-4A74-913C-69559A8F9A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E93F4C-B641-44D5-88A7-D685C8539F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937C37-A518-4341-96B5-795628DF95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634430-B1CB-4CC6-9592-621DF5AC23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ADFAB3-0539-4C14-B23B-7AC1C4980D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0B7CBC-4F8F-4D89-AE90-5DB130C8D8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1E606A-5DAB-4153-87A7-04FF916154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7728583B-E7C8-46C8-B594-1E9554A88C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5"/>
          <p:cNvSpPr>
            <a:spLocks noChangeArrowheads="1"/>
          </p:cNvSpPr>
          <p:nvPr/>
        </p:nvSpPr>
        <p:spPr bwMode="auto">
          <a:xfrm>
            <a:off x="784225" y="6281738"/>
            <a:ext cx="184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200"/>
          </a:p>
        </p:txBody>
      </p:sp>
      <p:sp>
        <p:nvSpPr>
          <p:cNvPr id="1028" name="Text Box 28"/>
          <p:cNvSpPr txBox="1">
            <a:spLocks noChangeArrowheads="1"/>
          </p:cNvSpPr>
          <p:nvPr/>
        </p:nvSpPr>
        <p:spPr bwMode="auto">
          <a:xfrm>
            <a:off x="20391" y="1091506"/>
            <a:ext cx="4101418" cy="5232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1200" dirty="0" smtClean="0"/>
              <a:t>The </a:t>
            </a:r>
            <a:r>
              <a:rPr lang="en-US" sz="1200" dirty="0"/>
              <a:t>staff of </a:t>
            </a:r>
            <a:r>
              <a:rPr lang="en-US" sz="1200" b="1" i="1" dirty="0"/>
              <a:t>fields</a:t>
            </a:r>
            <a:r>
              <a:rPr lang="en-US" sz="1200" dirty="0"/>
              <a:t>, a magazine about high magnetic field research produced at the National MagLab, partnered with </a:t>
            </a:r>
            <a:r>
              <a:rPr lang="en-US" sz="1200" b="1" i="1" dirty="0"/>
              <a:t>Symmetry</a:t>
            </a:r>
            <a:r>
              <a:rPr lang="en-US" sz="1200" dirty="0"/>
              <a:t> magazine, a joint publication of </a:t>
            </a:r>
            <a:r>
              <a:rPr lang="en-US" sz="1200" dirty="0" err="1"/>
              <a:t>Fermilab</a:t>
            </a:r>
            <a:r>
              <a:rPr lang="en-US" sz="1200" dirty="0"/>
              <a:t> and SLAC on particle physics, to create content showcasing the properties of subatomic particles and </a:t>
            </a:r>
            <a:r>
              <a:rPr lang="en-US" sz="1200" dirty="0" smtClean="0"/>
              <a:t>their uses by scientists and society in both research and modern technologies. </a:t>
            </a:r>
            <a:r>
              <a:rPr lang="en-US" sz="1200" dirty="0"/>
              <a:t>In February 2018, </a:t>
            </a:r>
            <a:r>
              <a:rPr lang="en-US" sz="1200" dirty="0" smtClean="0"/>
              <a:t>both magazines concurrently published the </a:t>
            </a:r>
            <a:r>
              <a:rPr lang="en-US" sz="1200" b="1" dirty="0" smtClean="0"/>
              <a:t>“Subatomic </a:t>
            </a:r>
            <a:r>
              <a:rPr lang="en-US" sz="1200" b="1" dirty="0" err="1" smtClean="0"/>
              <a:t>Smackdown</a:t>
            </a:r>
            <a:r>
              <a:rPr lang="en-US" sz="1200" b="1" dirty="0" smtClean="0"/>
              <a:t>”</a:t>
            </a:r>
            <a:r>
              <a:rPr lang="en-US" sz="1200" dirty="0" smtClean="0"/>
              <a:t>, in which each of four subatomic particles argue that they are the most awesome. </a:t>
            </a:r>
            <a:endParaRPr lang="en-US" sz="1200" dirty="0"/>
          </a:p>
          <a:p>
            <a:pPr algn="just">
              <a:spcBef>
                <a:spcPts val="600"/>
              </a:spcBef>
            </a:pPr>
            <a:r>
              <a:rPr lang="en-US" sz="1200" b="1" u="sng" dirty="0"/>
              <a:t>Online and in print, more than 10,000 people were reached </a:t>
            </a:r>
            <a:r>
              <a:rPr lang="en-US" sz="1200" b="1" u="sng" dirty="0" smtClean="0"/>
              <a:t>by the </a:t>
            </a:r>
            <a:r>
              <a:rPr lang="en-US" sz="1200" b="1" u="sng" dirty="0"/>
              <a:t>“Subatomic </a:t>
            </a:r>
            <a:r>
              <a:rPr lang="en-US" sz="1200" b="1" u="sng" dirty="0" err="1"/>
              <a:t>Smackdown</a:t>
            </a:r>
            <a:r>
              <a:rPr lang="en-US" sz="1200" b="1" u="sng" dirty="0" smtClean="0"/>
              <a:t>” article.</a:t>
            </a:r>
            <a:r>
              <a:rPr lang="en-US" sz="1200" b="1" dirty="0" smtClean="0"/>
              <a:t> </a:t>
            </a:r>
            <a:r>
              <a:rPr lang="en-US" sz="1200" dirty="0" smtClean="0"/>
              <a:t>A </a:t>
            </a:r>
            <a:r>
              <a:rPr lang="en-US" sz="1200" dirty="0" err="1" smtClean="0"/>
              <a:t>Smackdown</a:t>
            </a:r>
            <a:r>
              <a:rPr lang="en-US" sz="1200" dirty="0" smtClean="0"/>
              <a:t> performance during the </a:t>
            </a:r>
            <a:r>
              <a:rPr lang="en-US" sz="1200" dirty="0" err="1" smtClean="0"/>
              <a:t>MagLab’s</a:t>
            </a:r>
            <a:r>
              <a:rPr lang="en-US" sz="1200" dirty="0" smtClean="0"/>
              <a:t> Open House has </a:t>
            </a:r>
            <a:r>
              <a:rPr lang="en-US" sz="1200" dirty="0"/>
              <a:t>garnered </a:t>
            </a:r>
            <a:r>
              <a:rPr lang="en-US" sz="1200" b="1" dirty="0"/>
              <a:t>more than 1,100 YouTube </a:t>
            </a:r>
            <a:r>
              <a:rPr lang="en-US" sz="1200" b="1" dirty="0" smtClean="0"/>
              <a:t>views </a:t>
            </a:r>
            <a:r>
              <a:rPr lang="en-US" sz="1200" dirty="0" smtClean="0"/>
              <a:t>and a press conference was held at the APS March Meeting. After much particle posturing, a weeklong </a:t>
            </a:r>
            <a:r>
              <a:rPr lang="en-US" sz="1200" dirty="0"/>
              <a:t>Twitter </a:t>
            </a:r>
            <a:r>
              <a:rPr lang="en-US" sz="1200" dirty="0" smtClean="0"/>
              <a:t>war was waged (</a:t>
            </a:r>
            <a:r>
              <a:rPr lang="en-US" sz="1200" dirty="0"/>
              <a:t>#</a:t>
            </a:r>
            <a:r>
              <a:rPr lang="en-US" sz="1200" dirty="0" err="1"/>
              <a:t>SubatomicSmackdown</a:t>
            </a:r>
            <a:r>
              <a:rPr lang="en-US" sz="1200" dirty="0" smtClean="0"/>
              <a:t>), generating </a:t>
            </a:r>
            <a:r>
              <a:rPr lang="en-US" sz="1200" b="1" dirty="0" smtClean="0"/>
              <a:t>more </a:t>
            </a:r>
            <a:r>
              <a:rPr lang="en-US" sz="1200" b="1" dirty="0"/>
              <a:t>than 600 </a:t>
            </a:r>
            <a:r>
              <a:rPr lang="en-US" sz="1200" b="1" dirty="0" smtClean="0"/>
              <a:t>Tweets</a:t>
            </a:r>
            <a:r>
              <a:rPr lang="en-US" sz="1200" dirty="0" smtClean="0"/>
              <a:t>. In the end, a majority of </a:t>
            </a:r>
            <a:r>
              <a:rPr lang="en-US" sz="1200" b="1" dirty="0"/>
              <a:t>528 voters</a:t>
            </a:r>
            <a:r>
              <a:rPr lang="en-US" sz="1200" dirty="0"/>
              <a:t> </a:t>
            </a:r>
            <a:r>
              <a:rPr lang="en-US" sz="1200" dirty="0" smtClean="0"/>
              <a:t>named Photon the champ. </a:t>
            </a:r>
            <a:r>
              <a:rPr lang="en-US" sz="1200" b="1" u="sng" dirty="0"/>
              <a:t>The </a:t>
            </a:r>
            <a:r>
              <a:rPr lang="en-US" sz="1200" b="1" u="sng" dirty="0" err="1"/>
              <a:t>Smackdown</a:t>
            </a:r>
            <a:r>
              <a:rPr lang="en-US" sz="1200" b="1" u="sng" dirty="0"/>
              <a:t> resulted in more than 9 million impressions on Twitter </a:t>
            </a:r>
            <a:r>
              <a:rPr lang="en-US" sz="1200" u="sng" dirty="0"/>
              <a:t>and attracted followers from around the globe, </a:t>
            </a:r>
            <a:r>
              <a:rPr lang="en-US" sz="1200" i="1" u="sng" dirty="0"/>
              <a:t>from women and men in equal numbers</a:t>
            </a:r>
            <a:r>
              <a:rPr lang="en-US" sz="1200" u="sng" dirty="0"/>
              <a:t>, and from numerous national labs, universities and funding agencies</a:t>
            </a:r>
            <a:r>
              <a:rPr lang="en-US" sz="1200" u="sng" dirty="0" smtClean="0"/>
              <a:t>.</a:t>
            </a:r>
            <a:endParaRPr lang="en-US" sz="1200" dirty="0"/>
          </a:p>
          <a:p>
            <a:pPr algn="just">
              <a:spcBef>
                <a:spcPts val="600"/>
              </a:spcBef>
            </a:pPr>
            <a:r>
              <a:rPr lang="en-US" sz="1200" dirty="0"/>
              <a:t>The </a:t>
            </a:r>
            <a:r>
              <a:rPr lang="en-US" sz="1200" dirty="0" err="1"/>
              <a:t>Smackdown’s</a:t>
            </a:r>
            <a:r>
              <a:rPr lang="en-US" sz="1200" dirty="0"/>
              <a:t> broad reach </a:t>
            </a:r>
            <a:r>
              <a:rPr lang="en-US" sz="1200" dirty="0" smtClean="0"/>
              <a:t>is </a:t>
            </a:r>
            <a:r>
              <a:rPr lang="en-US" sz="1200" dirty="0"/>
              <a:t>a testament to the power of </a:t>
            </a:r>
            <a:r>
              <a:rPr lang="en-US" sz="1200" dirty="0" smtClean="0"/>
              <a:t>a catchy idea to </a:t>
            </a:r>
            <a:r>
              <a:rPr lang="en-US" sz="1200" dirty="0"/>
              <a:t>inspire </a:t>
            </a:r>
            <a:r>
              <a:rPr lang="en-US" sz="1200" dirty="0" smtClean="0"/>
              <a:t>high levels of engagement that spans </a:t>
            </a:r>
            <a:r>
              <a:rPr lang="en-US" sz="1200" dirty="0"/>
              <a:t>countries, genders, </a:t>
            </a:r>
            <a:r>
              <a:rPr lang="en-US" sz="1200" dirty="0" smtClean="0"/>
              <a:t>institutions, and education levels. </a:t>
            </a:r>
            <a:endParaRPr lang="en-US" sz="1200" dirty="0"/>
          </a:p>
        </p:txBody>
      </p:sp>
      <p:sp>
        <p:nvSpPr>
          <p:cNvPr id="1029" name="Line 42"/>
          <p:cNvSpPr>
            <a:spLocks noChangeShapeType="1"/>
          </p:cNvSpPr>
          <p:nvPr/>
        </p:nvSpPr>
        <p:spPr bwMode="auto">
          <a:xfrm>
            <a:off x="38100" y="1054590"/>
            <a:ext cx="9029700" cy="0"/>
          </a:xfrm>
          <a:prstGeom prst="line">
            <a:avLst/>
          </a:prstGeom>
          <a:noFill/>
          <a:ln w="82550" cmpd="thickThin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Box 28"/>
          <p:cNvSpPr txBox="1">
            <a:spLocks noChangeArrowheads="1"/>
          </p:cNvSpPr>
          <p:nvPr/>
        </p:nvSpPr>
        <p:spPr bwMode="auto">
          <a:xfrm>
            <a:off x="8048" y="6260586"/>
            <a:ext cx="4224807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100" b="1" i="1" dirty="0" smtClean="0">
                <a:solidFill>
                  <a:srgbClr val="333399"/>
                </a:solidFill>
              </a:rPr>
              <a:t>Figures:</a:t>
            </a:r>
            <a:r>
              <a:rPr lang="en-US" sz="1100" i="1" dirty="0" smtClean="0">
                <a:solidFill>
                  <a:srgbClr val="333399"/>
                </a:solidFill>
              </a:rPr>
              <a:t> Clockwise from top left: The cover </a:t>
            </a:r>
            <a:r>
              <a:rPr lang="en-US" sz="1100" i="1" dirty="0">
                <a:solidFill>
                  <a:srgbClr val="333399"/>
                </a:solidFill>
              </a:rPr>
              <a:t>of issue 3 of </a:t>
            </a:r>
            <a:r>
              <a:rPr lang="en-US" sz="1100" b="1" i="1" dirty="0">
                <a:solidFill>
                  <a:srgbClr val="333399"/>
                </a:solidFill>
              </a:rPr>
              <a:t>fields</a:t>
            </a:r>
            <a:r>
              <a:rPr lang="en-US" sz="1100" i="1" dirty="0">
                <a:solidFill>
                  <a:srgbClr val="333399"/>
                </a:solidFill>
              </a:rPr>
              <a:t> </a:t>
            </a:r>
            <a:endParaRPr lang="en-US" sz="1100" i="1" dirty="0" smtClean="0">
              <a:solidFill>
                <a:srgbClr val="333399"/>
              </a:solidFill>
            </a:endParaRPr>
          </a:p>
          <a:p>
            <a:r>
              <a:rPr lang="en-US" sz="1100" i="1" dirty="0" smtClean="0">
                <a:solidFill>
                  <a:srgbClr val="333399"/>
                </a:solidFill>
              </a:rPr>
              <a:t>Magazine; YouTube screenshot of </a:t>
            </a:r>
            <a:r>
              <a:rPr lang="en-US" sz="1100" b="1" dirty="0" err="1" smtClean="0">
                <a:solidFill>
                  <a:srgbClr val="333399"/>
                </a:solidFill>
              </a:rPr>
              <a:t>Smackdown</a:t>
            </a:r>
            <a:r>
              <a:rPr lang="en-US" sz="1100" i="1" dirty="0" smtClean="0">
                <a:solidFill>
                  <a:srgbClr val="333399"/>
                </a:solidFill>
              </a:rPr>
              <a:t> </a:t>
            </a:r>
            <a:r>
              <a:rPr lang="en-US" sz="1100" i="1" dirty="0" smtClean="0">
                <a:solidFill>
                  <a:srgbClr val="333399"/>
                </a:solidFill>
              </a:rPr>
              <a:t>performance at </a:t>
            </a:r>
            <a:r>
              <a:rPr lang="en-US" sz="1100" i="1" smtClean="0">
                <a:solidFill>
                  <a:srgbClr val="333399"/>
                </a:solidFill>
              </a:rPr>
              <a:t>MagLab’s </a:t>
            </a:r>
            <a:r>
              <a:rPr lang="en-US" sz="1100" i="1" dirty="0" smtClean="0">
                <a:solidFill>
                  <a:srgbClr val="333399"/>
                </a:solidFill>
              </a:rPr>
              <a:t>Open House; Two tweets in support of </a:t>
            </a:r>
            <a:r>
              <a:rPr lang="en-US" sz="1100" i="1" dirty="0">
                <a:solidFill>
                  <a:srgbClr val="333399"/>
                </a:solidFill>
              </a:rPr>
              <a:t>the </a:t>
            </a:r>
            <a:r>
              <a:rPr lang="en-US" sz="1100" i="1" dirty="0" smtClean="0">
                <a:solidFill>
                  <a:srgbClr val="333399"/>
                </a:solidFill>
              </a:rPr>
              <a:t>contenders.</a:t>
            </a:r>
            <a:endParaRPr lang="en-US" sz="1200" i="1" dirty="0">
              <a:solidFill>
                <a:srgbClr val="333399"/>
              </a:solidFill>
            </a:endParaRPr>
          </a:p>
        </p:txBody>
      </p:sp>
      <p:pic>
        <p:nvPicPr>
          <p:cNvPr id="12" name="Picture 11" descr="NSF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26812" y="0"/>
            <a:ext cx="1017188" cy="1023315"/>
          </a:xfrm>
          <a:prstGeom prst="rect">
            <a:avLst/>
          </a:prstGeom>
        </p:spPr>
      </p:pic>
      <p:sp>
        <p:nvSpPr>
          <p:cNvPr id="13" name="Text Box 62"/>
          <p:cNvSpPr txBox="1">
            <a:spLocks noChangeArrowheads="1"/>
          </p:cNvSpPr>
          <p:nvPr/>
        </p:nvSpPr>
        <p:spPr bwMode="auto">
          <a:xfrm>
            <a:off x="481696" y="-7347"/>
            <a:ext cx="8144381" cy="1038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Subatomic </a:t>
            </a:r>
            <a:r>
              <a:rPr lang="en-US" b="1" dirty="0" err="1" smtClean="0"/>
              <a:t>Smackdown</a:t>
            </a:r>
            <a:r>
              <a:rPr lang="en-US" b="1" dirty="0" smtClean="0"/>
              <a:t>: </a:t>
            </a:r>
          </a:p>
          <a:p>
            <a:pPr algn="ctr"/>
            <a:r>
              <a:rPr lang="en-US" sz="1600" b="1" dirty="0" smtClean="0"/>
              <a:t>Physics </a:t>
            </a:r>
            <a:r>
              <a:rPr lang="en-US" sz="1600" b="1" dirty="0"/>
              <a:t>O</a:t>
            </a:r>
            <a:r>
              <a:rPr lang="en-US" sz="1600" b="1" dirty="0" smtClean="0"/>
              <a:t>utreach </a:t>
            </a:r>
            <a:r>
              <a:rPr lang="en-US" sz="1600" b="1" dirty="0"/>
              <a:t>R</a:t>
            </a:r>
            <a:r>
              <a:rPr lang="en-US" sz="1600" b="1" dirty="0" smtClean="0"/>
              <a:t>eaches a Wide</a:t>
            </a:r>
            <a:r>
              <a:rPr lang="en-US" sz="1600" b="1" dirty="0"/>
              <a:t> </a:t>
            </a:r>
            <a:r>
              <a:rPr lang="en-US" sz="1600" b="1" dirty="0" smtClean="0"/>
              <a:t>and Diverse Audience</a:t>
            </a:r>
            <a:endParaRPr lang="en-US" sz="1600" dirty="0"/>
          </a:p>
          <a:p>
            <a:pPr algn="ctr">
              <a:spcBef>
                <a:spcPts val="0"/>
              </a:spcBef>
            </a:pPr>
            <a:endParaRPr lang="en-US" sz="600" dirty="0" smtClean="0"/>
          </a:p>
          <a:p>
            <a:pPr algn="ctr">
              <a:spcBef>
                <a:spcPts val="0"/>
              </a:spcBef>
            </a:pPr>
            <a:r>
              <a:rPr lang="en-US" sz="1100" dirty="0" smtClean="0"/>
              <a:t>Kristen Coyne</a:t>
            </a:r>
            <a:r>
              <a:rPr lang="en-US" sz="1100" kern="1200" baseline="30000" dirty="0" smtClean="0"/>
              <a:t>1</a:t>
            </a:r>
            <a:r>
              <a:rPr lang="en-US" sz="1100" kern="1200" dirty="0"/>
              <a:t>, </a:t>
            </a:r>
            <a:r>
              <a:rPr lang="en-US" sz="1100" dirty="0" smtClean="0"/>
              <a:t>Kristin Roberts</a:t>
            </a:r>
            <a:r>
              <a:rPr lang="en-US" sz="1100" baseline="30000" dirty="0"/>
              <a:t>1</a:t>
            </a:r>
            <a:r>
              <a:rPr lang="en-US" sz="1100" kern="1200" dirty="0" smtClean="0"/>
              <a:t>, </a:t>
            </a:r>
            <a:r>
              <a:rPr lang="en-US" sz="1100" dirty="0" smtClean="0"/>
              <a:t>Caroline McNiel</a:t>
            </a:r>
            <a:r>
              <a:rPr lang="en-US" sz="1100" baseline="30000" dirty="0" smtClean="0"/>
              <a:t>1</a:t>
            </a:r>
            <a:r>
              <a:rPr lang="en-US" sz="1100" kern="1200" dirty="0" smtClean="0"/>
              <a:t>, </a:t>
            </a:r>
            <a:r>
              <a:rPr lang="en-US" sz="1100" dirty="0" smtClean="0"/>
              <a:t>Kathryn Jepsen</a:t>
            </a:r>
            <a:r>
              <a:rPr lang="en-US" sz="1100" baseline="30000" dirty="0" smtClean="0"/>
              <a:t>2</a:t>
            </a:r>
            <a:r>
              <a:rPr lang="en-US" sz="1100" dirty="0"/>
              <a:t> </a:t>
            </a:r>
            <a:r>
              <a:rPr lang="en-US" sz="1100" dirty="0" smtClean="0"/>
              <a:t>       </a:t>
            </a:r>
            <a:r>
              <a:rPr lang="en-US" sz="1050" b="1" kern="1200" dirty="0" smtClean="0">
                <a:solidFill>
                  <a:srgbClr val="0033CC"/>
                </a:solidFill>
              </a:rPr>
              <a:t>1. National MagLab; 2. </a:t>
            </a:r>
            <a:r>
              <a:rPr lang="en-US" sz="1050" b="1" dirty="0" smtClean="0">
                <a:solidFill>
                  <a:srgbClr val="0033CC"/>
                </a:solidFill>
              </a:rPr>
              <a:t>SLAC/</a:t>
            </a:r>
            <a:r>
              <a:rPr lang="en-US" sz="1050" b="1" dirty="0" err="1" smtClean="0">
                <a:solidFill>
                  <a:srgbClr val="0033CC"/>
                </a:solidFill>
              </a:rPr>
              <a:t>Fermilab</a:t>
            </a:r>
            <a:endParaRPr lang="en-US" sz="1050" b="1" kern="1200" dirty="0" smtClean="0">
              <a:solidFill>
                <a:srgbClr val="0033CC"/>
              </a:solidFill>
            </a:endParaRPr>
          </a:p>
          <a:p>
            <a:pPr algn="ctr">
              <a:spcBef>
                <a:spcPts val="0"/>
              </a:spcBef>
            </a:pPr>
            <a:r>
              <a:rPr lang="en-US" sz="1050" b="1" kern="1200" dirty="0" smtClean="0"/>
              <a:t>Funding Grants:</a:t>
            </a:r>
            <a:r>
              <a:rPr lang="en-US" sz="1050" kern="1200" dirty="0" smtClean="0"/>
              <a:t>  </a:t>
            </a:r>
            <a:r>
              <a:rPr lang="en-US" sz="1050" kern="1200" dirty="0"/>
              <a:t>G.S. Boebinger (NSF </a:t>
            </a:r>
            <a:r>
              <a:rPr lang="en-US" sz="1050" kern="1200" dirty="0" smtClean="0"/>
              <a:t>DMR-1157490, NSF </a:t>
            </a:r>
            <a:r>
              <a:rPr lang="en-US" sz="1050" dirty="0" smtClean="0"/>
              <a:t>DMR-1644779</a:t>
            </a:r>
            <a:r>
              <a:rPr lang="en-US" sz="1050" kern="1200" dirty="0" smtClean="0"/>
              <a:t>) </a:t>
            </a:r>
            <a:endParaRPr lang="en-US" sz="1050" b="1" kern="1200" dirty="0">
              <a:solidFill>
                <a:srgbClr val="0033CC"/>
              </a:solidFill>
            </a:endParaRPr>
          </a:p>
        </p:txBody>
      </p:sp>
      <p:pic>
        <p:nvPicPr>
          <p:cNvPr id="14" name="Picture 13" descr="JustM_purple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02" y="42335"/>
            <a:ext cx="792698" cy="94475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68166" y="2512133"/>
            <a:ext cx="4343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dirty="0" smtClean="0">
              <a:solidFill>
                <a:srgbClr val="FF0000"/>
              </a:solidFill>
            </a:endParaRPr>
          </a:p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 descr="proton_tweet.pn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0" r="17713" b="70366"/>
          <a:stretch/>
        </p:blipFill>
        <p:spPr>
          <a:xfrm>
            <a:off x="4185535" y="4846059"/>
            <a:ext cx="2743299" cy="634802"/>
          </a:xfrm>
          <a:prstGeom prst="rect">
            <a:avLst/>
          </a:prstGeom>
        </p:spPr>
      </p:pic>
      <p:pic>
        <p:nvPicPr>
          <p:cNvPr id="15" name="Picture 14" descr="video_clip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5893" y="1653276"/>
            <a:ext cx="3864637" cy="2415398"/>
          </a:xfrm>
          <a:prstGeom prst="rect">
            <a:avLst/>
          </a:prstGeom>
        </p:spPr>
      </p:pic>
      <p:pic>
        <p:nvPicPr>
          <p:cNvPr id="18" name="Picture 17" descr="fields_cover.png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18"/>
          <a:stretch/>
        </p:blipFill>
        <p:spPr>
          <a:xfrm>
            <a:off x="4174913" y="1151636"/>
            <a:ext cx="1843814" cy="2615304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6" name="Picture 5" descr="twitter_gsb.png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29" t="16228"/>
          <a:stretch/>
        </p:blipFill>
        <p:spPr>
          <a:xfrm>
            <a:off x="7018855" y="4674299"/>
            <a:ext cx="2064062" cy="2177864"/>
          </a:xfrm>
          <a:prstGeom prst="rect">
            <a:avLst/>
          </a:prstGeom>
        </p:spPr>
      </p:pic>
      <p:sp>
        <p:nvSpPr>
          <p:cNvPr id="1034" name="Rectangle 49"/>
          <p:cNvSpPr>
            <a:spLocks noChangeArrowheads="1"/>
          </p:cNvSpPr>
          <p:nvPr/>
        </p:nvSpPr>
        <p:spPr bwMode="auto">
          <a:xfrm>
            <a:off x="4134151" y="1122087"/>
            <a:ext cx="4959409" cy="5721491"/>
          </a:xfrm>
          <a:prstGeom prst="rect">
            <a:avLst/>
          </a:prstGeom>
          <a:noFill/>
          <a:ln w="19050">
            <a:solidFill>
              <a:srgbClr val="00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6" name="Picture 15" descr="twitter_gsb.png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825"/>
          <a:stretch/>
        </p:blipFill>
        <p:spPr>
          <a:xfrm>
            <a:off x="5666706" y="4092437"/>
            <a:ext cx="3383894" cy="574157"/>
          </a:xfrm>
          <a:prstGeom prst="rect">
            <a:avLst/>
          </a:prstGeom>
        </p:spPr>
      </p:pic>
      <p:pic>
        <p:nvPicPr>
          <p:cNvPr id="17" name="Picture 16" descr="proton_tweet.pn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81" t="32459" r="1946" b="2743"/>
          <a:stretch/>
        </p:blipFill>
        <p:spPr>
          <a:xfrm>
            <a:off x="4174913" y="5500104"/>
            <a:ext cx="2792557" cy="1320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84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3CDA8602EA2844990E3AC4B641739DA" ma:contentTypeVersion="1" ma:contentTypeDescription="Create a new document." ma:contentTypeScope="" ma:versionID="d0f62b7abb97624f0b932723b13cad42">
  <xsd:schema xmlns:xsd="http://www.w3.org/2001/XMLSchema" xmlns:xs="http://www.w3.org/2001/XMLSchema" xmlns:p="http://schemas.microsoft.com/office/2006/metadata/properties" xmlns:ns2="2ba5d019-e4dc-4c77-b441-444c3562fe17" targetNamespace="http://schemas.microsoft.com/office/2006/metadata/properties" ma:root="true" ma:fieldsID="ac93bb44624b61d7a3a70bc05672a6a7" ns2:_="">
    <xsd:import namespace="2ba5d019-e4dc-4c77-b441-444c3562fe17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a5d019-e4dc-4c77-b441-444c3562fe1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1C12061-A3A0-4DE1-BD4B-4E2D105BA719}"/>
</file>

<file path=customXml/itemProps2.xml><?xml version="1.0" encoding="utf-8"?>
<ds:datastoreItem xmlns:ds="http://schemas.openxmlformats.org/officeDocument/2006/customXml" ds:itemID="{5DA562EF-B155-4445-9B13-5222AAFF4544}"/>
</file>

<file path=customXml/itemProps3.xml><?xml version="1.0" encoding="utf-8"?>
<ds:datastoreItem xmlns:ds="http://schemas.openxmlformats.org/officeDocument/2006/customXml" ds:itemID="{35E997C8-21AC-4970-AE1B-F3F4AD53FEF3}"/>
</file>

<file path=docProps/app.xml><?xml version="1.0" encoding="utf-8"?>
<Properties xmlns="http://schemas.openxmlformats.org/officeDocument/2006/extended-properties" xmlns:vt="http://schemas.openxmlformats.org/officeDocument/2006/docPropsVTypes">
  <TotalTime>6096</TotalTime>
  <Words>313</Words>
  <Application>Microsoft Office PowerPoint</Application>
  <PresentationFormat>On-screen Show (4:3)</PresentationFormat>
  <Paragraphs>11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Arial</vt:lpstr>
      <vt:lpstr>Default Design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Chris Li</dc:creator>
  <cp:lastModifiedBy>Gregory Boebinger</cp:lastModifiedBy>
  <cp:revision>134</cp:revision>
  <cp:lastPrinted>2007-07-13T05:35:51Z</cp:lastPrinted>
  <dcterms:created xsi:type="dcterms:W3CDTF">2004-08-07T03:10:56Z</dcterms:created>
  <dcterms:modified xsi:type="dcterms:W3CDTF">2018-04-16T02:27:14Z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0x01010063CDA8602EA2844990E3AC4B641739DA</vt:lpwstr>
  </property>
</Properties>
</file>