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0"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Webb" initials="E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12" autoAdjust="0"/>
    <p:restoredTop sz="98810" autoAdjust="0"/>
  </p:normalViewPr>
  <p:slideViewPr>
    <p:cSldViewPr snapToGrid="0">
      <p:cViewPr varScale="1">
        <p:scale>
          <a:sx n="117" d="100"/>
          <a:sy n="117" d="100"/>
        </p:scale>
        <p:origin x="16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openxmlformats.org/officeDocument/2006/relationships/customXml" Target="../customXml/item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lsevier.com/permissi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r>
              <a:rPr lang="en-US" sz="1200" b="0" i="0" kern="1200" dirty="0">
                <a:solidFill>
                  <a:schemeClr val="tx1"/>
                </a:solidFill>
                <a:effectLst/>
                <a:latin typeface="Arial" charset="0"/>
                <a:ea typeface="+mn-ea"/>
                <a:cs typeface="+mn-cs"/>
              </a:rPr>
              <a:t>Images (including figures) are available for download into Microsoft PowerPoint. Please see the Terms and Conditions below.</a:t>
            </a:r>
          </a:p>
          <a:p>
            <a:r>
              <a:rPr lang="en-US" sz="1200" b="0" i="0" kern="1200" dirty="0">
                <a:solidFill>
                  <a:schemeClr val="tx1"/>
                </a:solidFill>
                <a:effectLst/>
                <a:latin typeface="Arial" charset="0"/>
                <a:ea typeface="+mn-ea"/>
                <a:cs typeface="+mn-cs"/>
              </a:rPr>
              <a:t>You may display, download, or print out images associated with this Site for personal, non-commercial and educational use provided that all copyright and other proprietary notices are kept intact. Educational use refers to classroom teaching, lectures, presentations, rounds, and other instructional activities. You will only display, distribute, or otherwise make such images from the applicable Site(s) available to students or other persons attending in-person presentations, lectures, rounds or other similar instructional activities presented or given by You. To use images in a poster presentation, publication or for any other similar use, permission must be requested through the </a:t>
            </a:r>
            <a:r>
              <a:rPr lang="en-US" sz="1200" b="0" i="0" kern="1200" dirty="0">
                <a:solidFill>
                  <a:schemeClr val="tx1"/>
                </a:solidFill>
                <a:effectLst/>
                <a:latin typeface="Arial" charset="0"/>
                <a:ea typeface="+mn-ea"/>
                <a:cs typeface="+mn-cs"/>
                <a:hlinkClick r:id="rId3"/>
              </a:rPr>
              <a:t>Elsevier Rights Department</a:t>
            </a:r>
            <a:r>
              <a:rPr lang="en-US" sz="1200" b="0" i="0" kern="1200" dirty="0">
                <a:solidFill>
                  <a:schemeClr val="tx1"/>
                </a:solidFill>
                <a:effectLst/>
                <a:latin typeface="Arial" charset="0"/>
                <a:ea typeface="+mn-ea"/>
                <a:cs typeface="+mn-cs"/>
              </a:rPr>
              <a:t>.</a:t>
            </a:r>
          </a:p>
          <a:p>
            <a:r>
              <a:rPr lang="en-US" sz="1200" b="0" i="0" kern="1200" dirty="0">
                <a:solidFill>
                  <a:schemeClr val="tx1"/>
                </a:solidFill>
                <a:effectLst/>
                <a:latin typeface="Arial" charset="0"/>
                <a:ea typeface="+mn-ea"/>
                <a:cs typeface="+mn-cs"/>
              </a:rPr>
              <a:t>You may not otherwise copy, print, transmit, rent, license, lend, sell or modify any images from this Site or modify or remove any proprietary notices contained therein, or create derivative works based on materials therefrom. You also may not disseminate any portion of the applicable Site(s) subscribed to hereunder through electronic means except as outlined above, including mail lists, electronic bulletin boards or other online communities.</a:t>
            </a:r>
          </a:p>
        </p:txBody>
      </p:sp>
    </p:spTree>
    <p:extLst>
      <p:ext uri="{BB962C8B-B14F-4D97-AF65-F5344CB8AC3E}">
        <p14:creationId xmlns:p14="http://schemas.microsoft.com/office/powerpoint/2010/main" val="2934534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r>
              <a:rPr lang="en-US" sz="1200" b="1" kern="1200" dirty="0">
                <a:solidFill>
                  <a:schemeClr val="tx1"/>
                </a:solidFill>
                <a:effectLst/>
                <a:latin typeface="Arial" charset="0"/>
                <a:ea typeface="+mn-ea"/>
                <a:cs typeface="+mn-cs"/>
              </a:rPr>
              <a:t>1. What is the finding?</a:t>
            </a:r>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Here to be included a short description in layman language of the finding</a:t>
            </a:r>
          </a:p>
          <a:p>
            <a:r>
              <a:rPr lang="en-US" sz="1200" kern="1200" dirty="0">
                <a:solidFill>
                  <a:schemeClr val="tx1"/>
                </a:solidFill>
                <a:effectLst/>
                <a:latin typeface="Arial" charset="0"/>
                <a:ea typeface="+mn-ea"/>
                <a:cs typeface="+mn-cs"/>
              </a:rPr>
              <a:t> </a:t>
            </a:r>
          </a:p>
          <a:p>
            <a:r>
              <a:rPr lang="en-US" sz="1200" b="1" kern="1200" dirty="0">
                <a:solidFill>
                  <a:schemeClr val="tx1"/>
                </a:solidFill>
                <a:effectLst/>
                <a:latin typeface="Arial" charset="0"/>
                <a:ea typeface="+mn-ea"/>
                <a:cs typeface="+mn-cs"/>
              </a:rPr>
              <a:t>2. Why this finding is important?</a:t>
            </a:r>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 short description of why the finding is important for scientific community, technology, society, </a:t>
            </a:r>
            <a:r>
              <a:rPr lang="en-US" sz="1200" kern="1200" dirty="0" err="1">
                <a:solidFill>
                  <a:schemeClr val="tx1"/>
                </a:solidFill>
                <a:effectLst/>
                <a:latin typeface="Arial" charset="0"/>
                <a:ea typeface="+mn-ea"/>
                <a:cs typeface="+mn-cs"/>
              </a:rPr>
              <a:t>etc</a:t>
            </a:r>
            <a:r>
              <a:rPr lang="en-US" sz="1200" kern="1200" dirty="0">
                <a:solidFill>
                  <a:schemeClr val="tx1"/>
                </a:solidFill>
                <a:effectLst/>
                <a:latin typeface="Arial" charset="0"/>
                <a:ea typeface="+mn-ea"/>
                <a:cs typeface="+mn-cs"/>
              </a:rPr>
              <a:t>…</a:t>
            </a:r>
          </a:p>
          <a:p>
            <a:r>
              <a:rPr lang="en-US" sz="1200" kern="1200" dirty="0">
                <a:solidFill>
                  <a:schemeClr val="tx1"/>
                </a:solidFill>
                <a:effectLst/>
                <a:latin typeface="Arial" charset="0"/>
                <a:ea typeface="+mn-ea"/>
                <a:cs typeface="+mn-cs"/>
              </a:rPr>
              <a:t> </a:t>
            </a:r>
          </a:p>
          <a:p>
            <a:r>
              <a:rPr lang="en-US" sz="1200" b="1" kern="1200" dirty="0">
                <a:solidFill>
                  <a:schemeClr val="tx1"/>
                </a:solidFill>
                <a:effectLst/>
                <a:latin typeface="Arial" charset="0"/>
                <a:ea typeface="+mn-ea"/>
                <a:cs typeface="+mn-cs"/>
              </a:rPr>
              <a:t>3. Why NHMFL? </a:t>
            </a:r>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The answer to this question should provide information on why this finding could be achieved (only) at NHMFL (what unique capability of MagLab was essential for this finding). </a:t>
            </a:r>
          </a:p>
          <a:p>
            <a:pPr eaLnBrk="1" hangingPunct="1"/>
            <a:endParaRPr 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76200" y="1220882"/>
            <a:ext cx="3850366" cy="5278368"/>
          </a:xfrm>
          <a:prstGeom prst="rect">
            <a:avLst/>
          </a:prstGeom>
          <a:noFill/>
          <a:ln w="9525">
            <a:noFill/>
            <a:miter lim="800000"/>
            <a:headEnd/>
            <a:tailEnd/>
          </a:ln>
        </p:spPr>
        <p:txBody>
          <a:bodyPr wrap="square">
            <a:spAutoFit/>
          </a:bodyPr>
          <a:lstStyle/>
          <a:p>
            <a:pPr algn="just"/>
            <a:r>
              <a:rPr lang="en-US" sz="1200" dirty="0"/>
              <a:t>Transcranial electrical stimulation </a:t>
            </a:r>
            <a:r>
              <a:rPr lang="en-US" sz="1200" dirty="0" smtClean="0"/>
              <a:t>has been observed to </a:t>
            </a:r>
            <a:r>
              <a:rPr lang="en-US" sz="1200" dirty="0"/>
              <a:t>improve cognitive, motor, and memory performance in healthy </a:t>
            </a:r>
            <a:r>
              <a:rPr lang="en-US" sz="1200" dirty="0" smtClean="0"/>
              <a:t>persons. Evidence suggests that it may also offer </a:t>
            </a:r>
            <a:r>
              <a:rPr lang="en-US" sz="1200" dirty="0" smtClean="0"/>
              <a:t>new </a:t>
            </a:r>
            <a:r>
              <a:rPr lang="en-US" sz="1200" dirty="0" smtClean="0"/>
              <a:t>treatments for stroke </a:t>
            </a:r>
            <a:r>
              <a:rPr lang="en-US" sz="1200" dirty="0"/>
              <a:t>rehabilitation and </a:t>
            </a:r>
            <a:r>
              <a:rPr lang="en-US" sz="1200" dirty="0" smtClean="0"/>
              <a:t>epilepsy. </a:t>
            </a:r>
            <a:r>
              <a:rPr lang="en-US" sz="1200" dirty="0"/>
              <a:t>However, the direct </a:t>
            </a:r>
            <a:r>
              <a:rPr lang="en-US" sz="1200" dirty="0" smtClean="0"/>
              <a:t>electrical current </a:t>
            </a:r>
            <a:r>
              <a:rPr lang="en-US" sz="1200" dirty="0"/>
              <a:t>density distributions induced by transcranial electrical stimulation have not </a:t>
            </a:r>
            <a:r>
              <a:rPr lang="en-US" sz="1200" dirty="0" smtClean="0"/>
              <a:t>previously been </a:t>
            </a:r>
            <a:r>
              <a:rPr lang="en-US" sz="1200" dirty="0"/>
              <a:t>measured in the brains of human </a:t>
            </a:r>
            <a:r>
              <a:rPr lang="en-US" sz="1200" dirty="0" smtClean="0"/>
              <a:t>subjects. As such, it has not been possible to directly correlate electrical current flow with how </a:t>
            </a:r>
            <a:r>
              <a:rPr lang="en-US" sz="1200" dirty="0"/>
              <a:t>nerve activity changes with </a:t>
            </a:r>
            <a:r>
              <a:rPr lang="en-US" sz="1200" dirty="0" smtClean="0"/>
              <a:t>treatment.</a:t>
            </a:r>
            <a:endParaRPr lang="en-US" sz="1200" dirty="0"/>
          </a:p>
          <a:p>
            <a:pPr algn="just"/>
            <a:endParaRPr lang="en-US" sz="600" dirty="0"/>
          </a:p>
          <a:p>
            <a:pPr algn="just"/>
            <a:r>
              <a:rPr lang="en-US" sz="1200" dirty="0" smtClean="0"/>
              <a:t>This MagLab user collaboration used </a:t>
            </a:r>
            <a:r>
              <a:rPr lang="en-US" sz="1200" dirty="0" smtClean="0"/>
              <a:t>magnetic </a:t>
            </a:r>
            <a:r>
              <a:rPr lang="en-US" sz="1200" dirty="0"/>
              <a:t>resonance electrical impedance tomography (MREIT) to measure magnetic flux density distributions caused by stimulated currents (see </a:t>
            </a:r>
            <a:r>
              <a:rPr lang="en-US" sz="1200" dirty="0" smtClean="0"/>
              <a:t>schematic). They then </a:t>
            </a:r>
            <a:r>
              <a:rPr lang="en-US" sz="1200" dirty="0"/>
              <a:t>calculated current density distributions </a:t>
            </a:r>
            <a:r>
              <a:rPr lang="en-US" sz="1200" dirty="0" smtClean="0"/>
              <a:t>in the brain from </a:t>
            </a:r>
            <a:r>
              <a:rPr lang="en-US" sz="1200" dirty="0"/>
              <a:t>these </a:t>
            </a:r>
            <a:r>
              <a:rPr lang="en-US" sz="1200" dirty="0" smtClean="0"/>
              <a:t>data. </a:t>
            </a:r>
            <a:r>
              <a:rPr lang="en-US" sz="1200" i="1" u="sng" dirty="0" smtClean="0"/>
              <a:t>Using this approach, </a:t>
            </a:r>
            <a:r>
              <a:rPr lang="en-US" sz="1200" i="1" u="sng" dirty="0" smtClean="0"/>
              <a:t>they </a:t>
            </a:r>
            <a:r>
              <a:rPr lang="en-US" sz="1200" i="1" u="sng" dirty="0" smtClean="0"/>
              <a:t>were able to </a:t>
            </a:r>
            <a:r>
              <a:rPr lang="en-US" sz="1200" i="1" u="sng" dirty="0"/>
              <a:t>present the first </a:t>
            </a:r>
            <a:r>
              <a:rPr lang="en-US" sz="1200" u="sng" dirty="0"/>
              <a:t>in vivo </a:t>
            </a:r>
            <a:r>
              <a:rPr lang="en-US" sz="1200" i="1" u="sng" dirty="0"/>
              <a:t>images of electric current density distributions within the brain of subjects undergoing transcranial electrical stimulation. </a:t>
            </a:r>
          </a:p>
          <a:p>
            <a:pPr algn="just"/>
            <a:endParaRPr lang="en-US" sz="700" dirty="0"/>
          </a:p>
          <a:p>
            <a:pPr algn="just"/>
            <a:r>
              <a:rPr lang="en-US" sz="1200" dirty="0" smtClean="0"/>
              <a:t>In general, the new data from MREIT on living brains agreed </a:t>
            </a:r>
            <a:r>
              <a:rPr lang="en-US" sz="1200" dirty="0"/>
              <a:t>with computational model predictions. </a:t>
            </a:r>
            <a:r>
              <a:rPr lang="en-US" sz="1200" dirty="0" smtClean="0"/>
              <a:t>MREIT can further be applied to improve </a:t>
            </a:r>
            <a:r>
              <a:rPr lang="en-US" sz="1200" dirty="0"/>
              <a:t>reproducibility, </a:t>
            </a:r>
            <a:r>
              <a:rPr lang="en-US" sz="1200" dirty="0" smtClean="0"/>
              <a:t>to assess </a:t>
            </a:r>
            <a:r>
              <a:rPr lang="en-US" sz="1200" dirty="0"/>
              <a:t>safety, and ultimately </a:t>
            </a:r>
            <a:r>
              <a:rPr lang="en-US" sz="1200" dirty="0" smtClean="0"/>
              <a:t>to aid </a:t>
            </a:r>
            <a:r>
              <a:rPr lang="en-US" sz="1200" dirty="0"/>
              <a:t>our understanding of the mechanisms of electrical and magnetic </a:t>
            </a:r>
            <a:r>
              <a:rPr lang="en-US" sz="1200" dirty="0" smtClean="0"/>
              <a:t>neuro-modulation resulting from transcranial electrical stimulation.</a:t>
            </a:r>
            <a:endParaRPr lang="en-US" sz="1200" dirty="0"/>
          </a:p>
        </p:txBody>
      </p:sp>
      <p:sp>
        <p:nvSpPr>
          <p:cNvPr id="1029" name="Line 42"/>
          <p:cNvSpPr>
            <a:spLocks noChangeShapeType="1"/>
          </p:cNvSpPr>
          <p:nvPr/>
        </p:nvSpPr>
        <p:spPr bwMode="auto">
          <a:xfrm>
            <a:off x="38100" y="1156340"/>
            <a:ext cx="9029700" cy="0"/>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3964666" y="1220882"/>
            <a:ext cx="5103135" cy="5225096"/>
          </a:xfrm>
          <a:prstGeom prst="rect">
            <a:avLst/>
          </a:prstGeom>
          <a:noFill/>
          <a:ln w="19050">
            <a:solidFill>
              <a:srgbClr val="0033CC"/>
            </a:solidFill>
            <a:miter lim="800000"/>
            <a:headEnd/>
            <a:tailEnd/>
          </a:ln>
        </p:spPr>
        <p:txBody>
          <a:bodyPr wrap="none" anchor="ctr"/>
          <a:lstStyle/>
          <a:p>
            <a:endParaRPr lang="en-US"/>
          </a:p>
        </p:txBody>
      </p:sp>
      <p:sp>
        <p:nvSpPr>
          <p:cNvPr id="10" name="Text Box 28"/>
          <p:cNvSpPr txBox="1">
            <a:spLocks noChangeArrowheads="1"/>
          </p:cNvSpPr>
          <p:nvPr/>
        </p:nvSpPr>
        <p:spPr bwMode="auto">
          <a:xfrm>
            <a:off x="38100" y="6256293"/>
            <a:ext cx="9144000" cy="600164"/>
          </a:xfrm>
          <a:prstGeom prst="rect">
            <a:avLst/>
          </a:prstGeom>
          <a:noFill/>
          <a:ln w="9525">
            <a:noFill/>
            <a:miter lim="800000"/>
            <a:headEnd/>
            <a:tailEnd/>
          </a:ln>
        </p:spPr>
        <p:txBody>
          <a:bodyPr wrap="square">
            <a:spAutoFit/>
          </a:bodyPr>
          <a:lstStyle/>
          <a:p>
            <a:r>
              <a:rPr lang="en-US" sz="1100" b="1" dirty="0" smtClean="0">
                <a:solidFill>
                  <a:srgbClr val="333399"/>
                </a:solidFill>
              </a:rPr>
              <a:t>Facility:</a:t>
            </a:r>
            <a:r>
              <a:rPr lang="en-US" sz="1100" dirty="0" smtClean="0">
                <a:solidFill>
                  <a:srgbClr val="333399"/>
                </a:solidFill>
              </a:rPr>
              <a:t> </a:t>
            </a:r>
            <a:r>
              <a:rPr lang="en-US" sz="1100" dirty="0">
                <a:solidFill>
                  <a:srgbClr val="333399"/>
                </a:solidFill>
              </a:rPr>
              <a:t>3 T </a:t>
            </a:r>
            <a:r>
              <a:rPr lang="en-US" sz="1100" dirty="0" smtClean="0">
                <a:solidFill>
                  <a:srgbClr val="333399"/>
                </a:solidFill>
              </a:rPr>
              <a:t>MRI system in </a:t>
            </a:r>
            <a:r>
              <a:rPr lang="en-US" sz="1100" dirty="0">
                <a:solidFill>
                  <a:srgbClr val="333399"/>
                </a:solidFill>
              </a:rPr>
              <a:t>the AMRIS </a:t>
            </a:r>
            <a:r>
              <a:rPr lang="en-US" sz="1100" dirty="0" smtClean="0">
                <a:solidFill>
                  <a:srgbClr val="333399"/>
                </a:solidFill>
              </a:rPr>
              <a:t>Facility</a:t>
            </a:r>
            <a:r>
              <a:rPr lang="en-US" sz="1100" dirty="0">
                <a:solidFill>
                  <a:srgbClr val="333399"/>
                </a:solidFill>
              </a:rPr>
              <a:t> </a:t>
            </a:r>
            <a:r>
              <a:rPr lang="en-US" sz="1100" dirty="0" smtClean="0">
                <a:solidFill>
                  <a:srgbClr val="333399"/>
                </a:solidFill>
              </a:rPr>
              <a:t>at UF</a:t>
            </a:r>
            <a:endParaRPr lang="en-US" sz="1100" dirty="0">
              <a:solidFill>
                <a:srgbClr val="333399"/>
              </a:solidFill>
            </a:endParaRPr>
          </a:p>
          <a:p>
            <a:r>
              <a:rPr lang="en-US" sz="1100" b="1" dirty="0">
                <a:solidFill>
                  <a:srgbClr val="333399"/>
                </a:solidFill>
              </a:rPr>
              <a:t>Citation: </a:t>
            </a:r>
            <a:r>
              <a:rPr lang="en-US" sz="1100" dirty="0">
                <a:solidFill>
                  <a:srgbClr val="333399"/>
                </a:solidFill>
              </a:rPr>
              <a:t>A. K. Kasinadhuni, A. Indahlastari, M. Chauhan, M. Schar, T. H. Mareci, R. J. Sadleir. </a:t>
            </a:r>
            <a:endParaRPr lang="en-US" sz="1100" dirty="0" smtClean="0">
              <a:solidFill>
                <a:srgbClr val="333399"/>
              </a:solidFill>
            </a:endParaRPr>
          </a:p>
          <a:p>
            <a:r>
              <a:rPr lang="en-US" sz="1100" i="1" dirty="0" smtClean="0">
                <a:solidFill>
                  <a:srgbClr val="333399"/>
                </a:solidFill>
              </a:rPr>
              <a:t>Imaging </a:t>
            </a:r>
            <a:r>
              <a:rPr lang="en-US" sz="1100" i="1" dirty="0">
                <a:solidFill>
                  <a:srgbClr val="333399"/>
                </a:solidFill>
              </a:rPr>
              <a:t>of current flow in the human head during transcranial electrical therapy</a:t>
            </a:r>
            <a:r>
              <a:rPr lang="en-US" sz="1100" dirty="0">
                <a:solidFill>
                  <a:srgbClr val="333399"/>
                </a:solidFill>
              </a:rPr>
              <a:t>.</a:t>
            </a:r>
            <a:r>
              <a:rPr lang="en-US" sz="1100" b="1" dirty="0">
                <a:solidFill>
                  <a:srgbClr val="333399"/>
                </a:solidFill>
              </a:rPr>
              <a:t> </a:t>
            </a:r>
            <a:r>
              <a:rPr lang="en-US" sz="1100" dirty="0">
                <a:solidFill>
                  <a:srgbClr val="333399"/>
                </a:solidFill>
              </a:rPr>
              <a:t>Brain Stimulation 10 (2017) 764-772</a:t>
            </a:r>
            <a:endParaRPr lang="en-US" sz="1200" dirty="0">
              <a:solidFill>
                <a:srgbClr val="333399"/>
              </a:solidFill>
            </a:endParaRPr>
          </a:p>
        </p:txBody>
      </p:sp>
      <p:pic>
        <p:nvPicPr>
          <p:cNvPr id="12" name="Picture 11" descr="NSF logo.jpg"/>
          <p:cNvPicPr>
            <a:picLocks noChangeAspect="1"/>
          </p:cNvPicPr>
          <p:nvPr/>
        </p:nvPicPr>
        <p:blipFill>
          <a:blip r:embed="rId3" cstate="print"/>
          <a:stretch>
            <a:fillRect/>
          </a:stretch>
        </p:blipFill>
        <p:spPr>
          <a:xfrm>
            <a:off x="8126812" y="0"/>
            <a:ext cx="1017188" cy="1023315"/>
          </a:xfrm>
          <a:prstGeom prst="rect">
            <a:avLst/>
          </a:prstGeom>
        </p:spPr>
      </p:pic>
      <p:sp>
        <p:nvSpPr>
          <p:cNvPr id="13" name="Text Box 62"/>
          <p:cNvSpPr txBox="1">
            <a:spLocks noChangeArrowheads="1"/>
          </p:cNvSpPr>
          <p:nvPr/>
        </p:nvSpPr>
        <p:spPr bwMode="auto">
          <a:xfrm>
            <a:off x="557092" y="117150"/>
            <a:ext cx="8031001" cy="1031051"/>
          </a:xfrm>
          <a:prstGeom prst="rect">
            <a:avLst/>
          </a:prstGeom>
          <a:noFill/>
          <a:ln w="9525">
            <a:noFill/>
            <a:miter lim="800000"/>
            <a:headEnd/>
            <a:tailEnd/>
          </a:ln>
        </p:spPr>
        <p:txBody>
          <a:bodyPr wrap="square">
            <a:spAutoFit/>
          </a:bodyPr>
          <a:lstStyle/>
          <a:p>
            <a:pPr lvl="0" algn="ctr"/>
            <a:r>
              <a:rPr lang="en-US" sz="1500" b="1" dirty="0">
                <a:solidFill>
                  <a:srgbClr val="000000"/>
                </a:solidFill>
              </a:rPr>
              <a:t>Imaging current flow in </a:t>
            </a:r>
            <a:r>
              <a:rPr lang="en-US" sz="1500" b="1" dirty="0" smtClean="0">
                <a:solidFill>
                  <a:srgbClr val="000000"/>
                </a:solidFill>
              </a:rPr>
              <a:t>the brain during </a:t>
            </a:r>
            <a:r>
              <a:rPr lang="en-US" sz="1500" b="1" dirty="0">
                <a:solidFill>
                  <a:srgbClr val="000000"/>
                </a:solidFill>
              </a:rPr>
              <a:t>transcranial electrical stimulation</a:t>
            </a:r>
          </a:p>
          <a:p>
            <a:pPr algn="ctr">
              <a:spcBef>
                <a:spcPts val="0"/>
              </a:spcBef>
            </a:pPr>
            <a:endParaRPr lang="en-US" sz="600" dirty="0"/>
          </a:p>
          <a:p>
            <a:pPr algn="ctr">
              <a:spcBef>
                <a:spcPts val="0"/>
              </a:spcBef>
            </a:pPr>
            <a:r>
              <a:rPr lang="en-US" sz="1100" dirty="0"/>
              <a:t>A. K. Kasinadhuni</a:t>
            </a:r>
            <a:r>
              <a:rPr lang="en-US" sz="1100" baseline="30000" dirty="0"/>
              <a:t>1</a:t>
            </a:r>
            <a:r>
              <a:rPr lang="en-US" sz="1100" dirty="0"/>
              <a:t>, A. Indahlastari</a:t>
            </a:r>
            <a:r>
              <a:rPr lang="en-US" sz="1100" kern="1200" baseline="30000" dirty="0"/>
              <a:t>2</a:t>
            </a:r>
            <a:r>
              <a:rPr lang="en-US" sz="1100" kern="1200" dirty="0"/>
              <a:t>, M. Chauhan</a:t>
            </a:r>
            <a:r>
              <a:rPr lang="en-US" sz="1100" kern="1200" baseline="30000" dirty="0"/>
              <a:t>2</a:t>
            </a:r>
            <a:r>
              <a:rPr lang="en-US" sz="1100" kern="1200" dirty="0"/>
              <a:t>, M. Schar</a:t>
            </a:r>
            <a:r>
              <a:rPr lang="en-US" sz="1100" kern="1200" baseline="30000" dirty="0"/>
              <a:t>3</a:t>
            </a:r>
            <a:r>
              <a:rPr lang="en-US" sz="1100" kern="1200" dirty="0"/>
              <a:t>, T. H. Mareci</a:t>
            </a:r>
            <a:r>
              <a:rPr lang="en-US" sz="1100" kern="1200" baseline="30000" dirty="0"/>
              <a:t>1</a:t>
            </a:r>
            <a:r>
              <a:rPr lang="en-US" sz="1100" kern="1200" dirty="0"/>
              <a:t>,</a:t>
            </a:r>
            <a:r>
              <a:rPr lang="en-US" sz="1100" dirty="0"/>
              <a:t> R. J. Sadleir</a:t>
            </a:r>
            <a:r>
              <a:rPr lang="en-US" sz="1100" baseline="30000" dirty="0"/>
              <a:t>2</a:t>
            </a:r>
            <a:endParaRPr lang="en-US" sz="1100" kern="1200" dirty="0"/>
          </a:p>
          <a:p>
            <a:pPr marL="228600" indent="-228600" algn="ctr">
              <a:spcBef>
                <a:spcPts val="0"/>
              </a:spcBef>
              <a:buAutoNum type="arabicPeriod"/>
            </a:pPr>
            <a:r>
              <a:rPr lang="en-US" sz="1050" b="1" kern="1200" dirty="0">
                <a:solidFill>
                  <a:srgbClr val="0033CC"/>
                </a:solidFill>
              </a:rPr>
              <a:t>University of Florida; 2. Arizona State University; 3. Johns Hopkins University;</a:t>
            </a:r>
          </a:p>
          <a:p>
            <a:pPr algn="ctr">
              <a:spcBef>
                <a:spcPts val="0"/>
              </a:spcBef>
            </a:pPr>
            <a:r>
              <a:rPr lang="en-US" sz="600" b="1" kern="1200" dirty="0" smtClean="0">
                <a:solidFill>
                  <a:srgbClr val="0033CC"/>
                </a:solidFill>
              </a:rPr>
              <a:t>  </a:t>
            </a:r>
            <a:endParaRPr lang="en-US" sz="600" b="1" kern="1200" dirty="0">
              <a:solidFill>
                <a:srgbClr val="0033CC"/>
              </a:solidFill>
            </a:endParaRPr>
          </a:p>
          <a:p>
            <a:pPr algn="ctr">
              <a:spcBef>
                <a:spcPts val="0"/>
              </a:spcBef>
            </a:pPr>
            <a:r>
              <a:rPr lang="en-US" sz="1050" b="1" dirty="0"/>
              <a:t>Funding Grants:</a:t>
            </a:r>
            <a:r>
              <a:rPr lang="en-US" sz="1050" dirty="0"/>
              <a:t>  G.S. Boebinger (NSF DMR-1157490); R. J. Sadleir (NIH R21 NS081646)</a:t>
            </a:r>
            <a:endParaRPr lang="en-US" sz="1050" b="1" dirty="0">
              <a:solidFill>
                <a:srgbClr val="0033CC"/>
              </a:solidFill>
            </a:endParaRPr>
          </a:p>
        </p:txBody>
      </p:sp>
      <p:pic>
        <p:nvPicPr>
          <p:cNvPr id="14" name="Picture 13" descr="JustM_purpl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51499" t="4949" r="5604" b="72142"/>
          <a:stretch/>
        </p:blipFill>
        <p:spPr>
          <a:xfrm>
            <a:off x="4036423" y="3389819"/>
            <a:ext cx="4379350" cy="1088933"/>
          </a:xfrm>
          <a:prstGeom prst="rect">
            <a:avLst/>
          </a:prstGeom>
        </p:spPr>
      </p:pic>
      <p:sp>
        <p:nvSpPr>
          <p:cNvPr id="15" name="Rectangle 14"/>
          <p:cNvSpPr/>
          <p:nvPr/>
        </p:nvSpPr>
        <p:spPr>
          <a:xfrm>
            <a:off x="3990788" y="5514954"/>
            <a:ext cx="5153212" cy="931024"/>
          </a:xfrm>
          <a:prstGeom prst="rect">
            <a:avLst/>
          </a:prstGeom>
        </p:spPr>
        <p:txBody>
          <a:bodyPr wrap="square">
            <a:spAutoFit/>
          </a:bodyPr>
          <a:lstStyle/>
          <a:p>
            <a:r>
              <a:rPr lang="en-US" sz="1100" dirty="0" smtClean="0">
                <a:solidFill>
                  <a:srgbClr val="333399"/>
                </a:solidFill>
              </a:rPr>
              <a:t>Images </a:t>
            </a:r>
            <a:r>
              <a:rPr lang="en-US" sz="1100" dirty="0" smtClean="0">
                <a:solidFill>
                  <a:srgbClr val="333399"/>
                </a:solidFill>
              </a:rPr>
              <a:t>show (left to </a:t>
            </a:r>
            <a:r>
              <a:rPr lang="en-US" sz="1100" dirty="0" smtClean="0">
                <a:solidFill>
                  <a:srgbClr val="333399"/>
                </a:solidFill>
              </a:rPr>
              <a:t>right for two different stimulations) the standard </a:t>
            </a:r>
            <a:r>
              <a:rPr lang="en-US" sz="1100" dirty="0">
                <a:solidFill>
                  <a:srgbClr val="333399"/>
                </a:solidFill>
              </a:rPr>
              <a:t>MR image, </a:t>
            </a:r>
            <a:r>
              <a:rPr lang="en-US" sz="1100" dirty="0" smtClean="0">
                <a:solidFill>
                  <a:srgbClr val="333399"/>
                </a:solidFill>
              </a:rPr>
              <a:t>measured electrical current </a:t>
            </a:r>
            <a:r>
              <a:rPr lang="en-US" sz="1100" dirty="0" smtClean="0">
                <a:solidFill>
                  <a:srgbClr val="333399"/>
                </a:solidFill>
              </a:rPr>
              <a:t>distribution overlaid </a:t>
            </a:r>
            <a:r>
              <a:rPr lang="en-US" sz="1100" dirty="0">
                <a:solidFill>
                  <a:srgbClr val="333399"/>
                </a:solidFill>
              </a:rPr>
              <a:t>on </a:t>
            </a:r>
            <a:r>
              <a:rPr lang="en-US" sz="1100" dirty="0" smtClean="0">
                <a:solidFill>
                  <a:srgbClr val="333399"/>
                </a:solidFill>
              </a:rPr>
              <a:t>MR </a:t>
            </a:r>
            <a:r>
              <a:rPr lang="en-US" sz="1100" dirty="0">
                <a:solidFill>
                  <a:srgbClr val="333399"/>
                </a:solidFill>
              </a:rPr>
              <a:t>image, </a:t>
            </a:r>
            <a:r>
              <a:rPr lang="en-US" sz="1100" dirty="0" smtClean="0">
                <a:solidFill>
                  <a:srgbClr val="333399"/>
                </a:solidFill>
              </a:rPr>
              <a:t>measured electrical current </a:t>
            </a:r>
            <a:r>
              <a:rPr lang="en-US" sz="1100" dirty="0">
                <a:solidFill>
                  <a:srgbClr val="333399"/>
                </a:solidFill>
              </a:rPr>
              <a:t>density </a:t>
            </a:r>
            <a:r>
              <a:rPr lang="en-US" sz="1100" dirty="0" smtClean="0">
                <a:solidFill>
                  <a:srgbClr val="333399"/>
                </a:solidFill>
              </a:rPr>
              <a:t>alone, and simulated </a:t>
            </a:r>
            <a:r>
              <a:rPr lang="en-US" sz="1100" dirty="0">
                <a:solidFill>
                  <a:srgbClr val="333399"/>
                </a:solidFill>
              </a:rPr>
              <a:t>current distribution</a:t>
            </a:r>
            <a:r>
              <a:rPr lang="en-US" sz="1100" dirty="0">
                <a:solidFill>
                  <a:srgbClr val="333399"/>
                </a:solidFill>
              </a:rPr>
              <a:t>. </a:t>
            </a:r>
            <a:r>
              <a:rPr lang="en-US" sz="1100" dirty="0" smtClean="0">
                <a:solidFill>
                  <a:srgbClr val="333399"/>
                </a:solidFill>
              </a:rPr>
              <a:t>Note the similarity between the third and fourth images (red boxes).                              </a:t>
            </a:r>
            <a:r>
              <a:rPr lang="en-US" sz="1100" i="1" dirty="0" smtClean="0">
                <a:solidFill>
                  <a:srgbClr val="333399"/>
                </a:solidFill>
              </a:rPr>
              <a:t>[From </a:t>
            </a:r>
            <a:r>
              <a:rPr lang="en-US" sz="1100" i="1" dirty="0">
                <a:solidFill>
                  <a:srgbClr val="333399"/>
                </a:solidFill>
              </a:rPr>
              <a:t>Brain Stimulation 10 (2017) </a:t>
            </a:r>
            <a:r>
              <a:rPr lang="en-US" sz="1100" i="1" dirty="0" smtClean="0">
                <a:solidFill>
                  <a:srgbClr val="333399"/>
                </a:solidFill>
              </a:rPr>
              <a:t>764-772]</a:t>
            </a:r>
            <a:endParaRPr lang="en-US" sz="1100" i="1" dirty="0">
              <a:solidFill>
                <a:srgbClr val="333399"/>
              </a:solidFill>
            </a:endParaRPr>
          </a:p>
        </p:txBody>
      </p:sp>
      <p:pic>
        <p:nvPicPr>
          <p:cNvPr id="16" name="Picture 15">
            <a:extLst>
              <a:ext uri="{FF2B5EF4-FFF2-40B4-BE49-F238E27FC236}">
                <a16:creationId xmlns:a16="http://schemas.microsoft.com/office/drawing/2014/main" id="{C4D00A8A-6D99-4E7D-853F-E9A5A68D25C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36423" y="1221932"/>
            <a:ext cx="4944291" cy="2128698"/>
          </a:xfrm>
          <a:prstGeom prst="rect">
            <a:avLst/>
          </a:prstGeom>
          <a:ln>
            <a:noFill/>
          </a:ln>
        </p:spPr>
      </p:pic>
      <p:pic>
        <p:nvPicPr>
          <p:cNvPr id="17" name="Picture 16">
            <a:extLst>
              <a:ext uri="{FF2B5EF4-FFF2-40B4-BE49-F238E27FC236}">
                <a16:creationId xmlns:a16="http://schemas.microsoft.com/office/drawing/2014/main" id="{E45E79E7-5A13-44AE-9736-C57A2C07866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921" t="4645" r="54881" b="72382"/>
          <a:stretch/>
        </p:blipFill>
        <p:spPr>
          <a:xfrm>
            <a:off x="3990788" y="4454727"/>
            <a:ext cx="4482147" cy="1084660"/>
          </a:xfrm>
          <a:prstGeom prst="rect">
            <a:avLst/>
          </a:prstGeom>
        </p:spPr>
      </p:pic>
      <p:pic>
        <p:nvPicPr>
          <p:cNvPr id="18" name="Picture 17">
            <a:extLst>
              <a:ext uri="{FF2B5EF4-FFF2-40B4-BE49-F238E27FC236}">
                <a16:creationId xmlns:a16="http://schemas.microsoft.com/office/drawing/2014/main" id="{90F1D590-F3C7-43EC-B2D6-AC03AB9CE7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94769" t="22518" r="2" b="24739"/>
          <a:stretch/>
        </p:blipFill>
        <p:spPr>
          <a:xfrm>
            <a:off x="8512652" y="3429602"/>
            <a:ext cx="454996" cy="2136816"/>
          </a:xfrm>
          <a:prstGeom prst="rect">
            <a:avLst/>
          </a:prstGeom>
        </p:spPr>
      </p:pic>
      <p:sp>
        <p:nvSpPr>
          <p:cNvPr id="2" name="Rectangle 1"/>
          <p:cNvSpPr/>
          <p:nvPr/>
        </p:nvSpPr>
        <p:spPr>
          <a:xfrm>
            <a:off x="6237514" y="3376757"/>
            <a:ext cx="2178259" cy="10889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239699" y="4469688"/>
            <a:ext cx="2178259" cy="10889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45E79E7-5A13-44AE-9736-C57A2C0786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22" t="4645" r="76696" b="72382"/>
          <a:stretch/>
        </p:blipFill>
        <p:spPr>
          <a:xfrm>
            <a:off x="4945829" y="1257485"/>
            <a:ext cx="3815955" cy="1823497"/>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l="54699" t="96180" r="19152" b="-481"/>
          <a:stretch/>
        </p:blipFill>
        <p:spPr>
          <a:xfrm>
            <a:off x="5728064" y="5127053"/>
            <a:ext cx="2266404" cy="346361"/>
          </a:xfrm>
          <a:prstGeom prst="rect">
            <a:avLst/>
          </a:prstGeom>
        </p:spPr>
      </p:pic>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76199" y="1288784"/>
            <a:ext cx="4495800" cy="4524315"/>
          </a:xfrm>
          <a:prstGeom prst="rect">
            <a:avLst/>
          </a:prstGeom>
          <a:noFill/>
          <a:ln w="9525">
            <a:noFill/>
            <a:miter lim="800000"/>
            <a:headEnd/>
            <a:tailEnd/>
          </a:ln>
        </p:spPr>
        <p:txBody>
          <a:bodyPr wrap="square">
            <a:spAutoFit/>
          </a:bodyPr>
          <a:lstStyle/>
          <a:p>
            <a:pPr algn="just"/>
            <a:r>
              <a:rPr lang="en-US" sz="1200" b="1" dirty="0">
                <a:latin typeface="Arial" charset="0"/>
              </a:rPr>
              <a:t>What is the finding? </a:t>
            </a:r>
            <a:r>
              <a:rPr lang="en-US" sz="1200" dirty="0" smtClean="0"/>
              <a:t>A MagLab user collaboration among three institutions employed a novel application of magnetic </a:t>
            </a:r>
            <a:r>
              <a:rPr lang="en-US" sz="1200" dirty="0"/>
              <a:t>resonance </a:t>
            </a:r>
            <a:r>
              <a:rPr lang="en-US" sz="1200" dirty="0" smtClean="0"/>
              <a:t>imaging (MRI) to measure the </a:t>
            </a:r>
            <a:r>
              <a:rPr lang="en-US" sz="1200" dirty="0"/>
              <a:t>first </a:t>
            </a:r>
            <a:r>
              <a:rPr lang="en-US" sz="1200" dirty="0" smtClean="0"/>
              <a:t>images </a:t>
            </a:r>
            <a:r>
              <a:rPr lang="en-US" sz="1200" dirty="0"/>
              <a:t>of </a:t>
            </a:r>
            <a:r>
              <a:rPr lang="en-US" sz="1200" dirty="0" smtClean="0"/>
              <a:t>the electrical </a:t>
            </a:r>
            <a:r>
              <a:rPr lang="en-US" sz="1200" dirty="0"/>
              <a:t>current </a:t>
            </a:r>
            <a:r>
              <a:rPr lang="en-US" sz="1200" dirty="0" smtClean="0"/>
              <a:t>distribution </a:t>
            </a:r>
            <a:r>
              <a:rPr lang="en-US" sz="1200" dirty="0"/>
              <a:t>within the </a:t>
            </a:r>
            <a:r>
              <a:rPr lang="en-US" sz="1200" dirty="0" smtClean="0"/>
              <a:t>living brain </a:t>
            </a:r>
            <a:r>
              <a:rPr lang="en-US" sz="1200" i="1" dirty="0" smtClean="0"/>
              <a:t>while </a:t>
            </a:r>
            <a:r>
              <a:rPr lang="en-US" sz="1200" i="1" dirty="0" smtClean="0"/>
              <a:t>the brain </a:t>
            </a:r>
            <a:r>
              <a:rPr lang="en-US" sz="1200" i="1" dirty="0" smtClean="0"/>
              <a:t>is experiencing transcranial </a:t>
            </a:r>
            <a:r>
              <a:rPr lang="en-US" sz="1200" i="1" dirty="0"/>
              <a:t>electrical stimulation</a:t>
            </a:r>
            <a:r>
              <a:rPr lang="en-US" sz="1200" dirty="0"/>
              <a:t>. </a:t>
            </a:r>
          </a:p>
          <a:p>
            <a:pPr algn="just"/>
            <a:endParaRPr lang="en-US" sz="1200" b="1" dirty="0">
              <a:latin typeface="Arial" charset="0"/>
            </a:endParaRPr>
          </a:p>
          <a:p>
            <a:pPr algn="just"/>
            <a:r>
              <a:rPr lang="en-US" sz="1200" b="1" dirty="0">
                <a:latin typeface="Arial" charset="0"/>
              </a:rPr>
              <a:t>Why this finding is important? </a:t>
            </a:r>
            <a:r>
              <a:rPr lang="en-US" sz="1200" dirty="0"/>
              <a:t>Transcranial electrical stimulation has been </a:t>
            </a:r>
            <a:r>
              <a:rPr lang="en-US" sz="1200" dirty="0" smtClean="0"/>
              <a:t>shown </a:t>
            </a:r>
            <a:r>
              <a:rPr lang="en-US" sz="1200" dirty="0"/>
              <a:t>to improve cognitive, motor, and memory performance in healthy </a:t>
            </a:r>
            <a:r>
              <a:rPr lang="en-US" sz="1200" dirty="0" smtClean="0"/>
              <a:t>persons. There is evidence that it </a:t>
            </a:r>
            <a:r>
              <a:rPr lang="en-US" sz="1200" dirty="0"/>
              <a:t>may </a:t>
            </a:r>
            <a:r>
              <a:rPr lang="en-US" sz="1200" dirty="0" smtClean="0"/>
              <a:t>also provide </a:t>
            </a:r>
            <a:r>
              <a:rPr lang="en-US" sz="1200" dirty="0"/>
              <a:t>new treatments for stroke rehabilitation and epilepsy. </a:t>
            </a:r>
            <a:r>
              <a:rPr lang="en-US" sz="1200" i="1" u="sng" dirty="0"/>
              <a:t>However, </a:t>
            </a:r>
            <a:r>
              <a:rPr lang="en-US" sz="1200" i="1" u="sng" dirty="0" smtClean="0"/>
              <a:t>transcranial </a:t>
            </a:r>
            <a:r>
              <a:rPr lang="en-US" sz="1200" i="1" u="sng" dirty="0"/>
              <a:t>electrical stimulation </a:t>
            </a:r>
            <a:r>
              <a:rPr lang="en-US" sz="1200" i="1" u="sng" dirty="0" smtClean="0"/>
              <a:t>is </a:t>
            </a:r>
            <a:r>
              <a:rPr lang="en-US" sz="1200" i="1" u="sng" dirty="0"/>
              <a:t>not well </a:t>
            </a:r>
            <a:r>
              <a:rPr lang="en-US" sz="1200" i="1" u="sng" dirty="0" smtClean="0"/>
              <a:t>understood, in </a:t>
            </a:r>
            <a:r>
              <a:rPr lang="en-US" sz="1200" i="1" u="sng" dirty="0"/>
              <a:t>part </a:t>
            </a:r>
            <a:r>
              <a:rPr lang="en-US" sz="1200" i="1" u="sng" dirty="0" smtClean="0"/>
              <a:t>because </a:t>
            </a:r>
            <a:r>
              <a:rPr lang="en-US" sz="1200" i="1" u="sng" dirty="0" smtClean="0"/>
              <a:t>- </a:t>
            </a:r>
            <a:r>
              <a:rPr lang="en-US" sz="1200" i="1" u="sng" dirty="0" smtClean="0"/>
              <a:t>before </a:t>
            </a:r>
            <a:r>
              <a:rPr lang="en-US" sz="1200" i="1" u="sng" dirty="0"/>
              <a:t>this </a:t>
            </a:r>
            <a:r>
              <a:rPr lang="en-US" sz="1200" i="1" u="sng" dirty="0" smtClean="0"/>
              <a:t>study – no one could image the electrical current </a:t>
            </a:r>
            <a:r>
              <a:rPr lang="en-US" sz="1200" i="1" u="sng" dirty="0"/>
              <a:t>distribution in brains </a:t>
            </a:r>
            <a:r>
              <a:rPr lang="en-US" sz="1200" i="1" u="sng" dirty="0" smtClean="0"/>
              <a:t>experiencing </a:t>
            </a:r>
            <a:r>
              <a:rPr lang="en-US" sz="1200" i="1" u="sng" dirty="0"/>
              <a:t>transcranial electrical </a:t>
            </a:r>
            <a:r>
              <a:rPr lang="en-US" sz="1200" i="1" u="sng" dirty="0" smtClean="0"/>
              <a:t>stimulation.</a:t>
            </a:r>
            <a:r>
              <a:rPr lang="en-US" sz="1200" i="1" dirty="0" smtClean="0"/>
              <a:t> </a:t>
            </a:r>
            <a:r>
              <a:rPr lang="en-US" sz="1200" dirty="0"/>
              <a:t>We believe our </a:t>
            </a:r>
            <a:r>
              <a:rPr lang="en-US" sz="1200" dirty="0" smtClean="0"/>
              <a:t>new MRI </a:t>
            </a:r>
            <a:r>
              <a:rPr lang="en-US" sz="1200" dirty="0"/>
              <a:t>method will be useful </a:t>
            </a:r>
            <a:r>
              <a:rPr lang="en-US" sz="1200" dirty="0" smtClean="0"/>
              <a:t>for </a:t>
            </a:r>
            <a:r>
              <a:rPr lang="en-US" sz="1200" dirty="0"/>
              <a:t>improving </a:t>
            </a:r>
            <a:r>
              <a:rPr lang="en-US" sz="1200" dirty="0" smtClean="0"/>
              <a:t>the reproducibility</a:t>
            </a:r>
            <a:r>
              <a:rPr lang="en-US" sz="1200" dirty="0"/>
              <a:t> </a:t>
            </a:r>
            <a:r>
              <a:rPr lang="en-US" sz="1200" dirty="0" smtClean="0"/>
              <a:t>and</a:t>
            </a:r>
            <a:r>
              <a:rPr lang="en-US" sz="1200" dirty="0" smtClean="0"/>
              <a:t> safety of transcranial electrical stimulation, as well as for advancing </a:t>
            </a:r>
            <a:r>
              <a:rPr lang="en-US" sz="1200" dirty="0" smtClean="0"/>
              <a:t>our ultimate </a:t>
            </a:r>
            <a:r>
              <a:rPr lang="en-US" sz="1200" dirty="0" smtClean="0"/>
              <a:t>understanding of the </a:t>
            </a:r>
            <a:r>
              <a:rPr lang="en-US" sz="1200" dirty="0"/>
              <a:t>mechanisms </a:t>
            </a:r>
            <a:r>
              <a:rPr lang="en-US" sz="1200" dirty="0" smtClean="0"/>
              <a:t>that cause transcranial electrical stimulation to work</a:t>
            </a:r>
            <a:r>
              <a:rPr lang="en-US" sz="1200" dirty="0" smtClean="0"/>
              <a:t>. </a:t>
            </a:r>
            <a:endParaRPr lang="en-US" sz="1200" dirty="0"/>
          </a:p>
          <a:p>
            <a:pPr algn="just"/>
            <a:endParaRPr lang="en-US" sz="1200" dirty="0"/>
          </a:p>
          <a:p>
            <a:pPr algn="just"/>
            <a:r>
              <a:rPr lang="en-US" sz="1200" b="1" dirty="0">
                <a:latin typeface="Arial" charset="0"/>
              </a:rPr>
              <a:t>Why </a:t>
            </a:r>
            <a:r>
              <a:rPr lang="en-US" sz="1200" b="1" dirty="0" smtClean="0">
                <a:latin typeface="Arial" charset="0"/>
              </a:rPr>
              <a:t>the MagLab?</a:t>
            </a:r>
            <a:r>
              <a:rPr lang="en-US" sz="1200" b="1" dirty="0">
                <a:latin typeface="Arial" charset="0"/>
              </a:rPr>
              <a:t> </a:t>
            </a:r>
            <a:r>
              <a:rPr lang="en-US" sz="1200" dirty="0" smtClean="0">
                <a:solidFill>
                  <a:srgbClr val="000000"/>
                </a:solidFill>
              </a:rPr>
              <a:t>MRI </a:t>
            </a:r>
            <a:r>
              <a:rPr lang="en-US" sz="1200" dirty="0">
                <a:solidFill>
                  <a:srgbClr val="000000"/>
                </a:solidFill>
              </a:rPr>
              <a:t>research </a:t>
            </a:r>
            <a:r>
              <a:rPr lang="en-US" sz="1200" dirty="0" smtClean="0">
                <a:solidFill>
                  <a:srgbClr val="000000"/>
                </a:solidFill>
              </a:rPr>
              <a:t>capabilities in </a:t>
            </a:r>
            <a:r>
              <a:rPr lang="en-US" sz="1200" dirty="0">
                <a:solidFill>
                  <a:srgbClr val="000000"/>
                </a:solidFill>
              </a:rPr>
              <a:t>the </a:t>
            </a:r>
            <a:r>
              <a:rPr lang="en-US" sz="1200" dirty="0" err="1" smtClean="0">
                <a:latin typeface="Arial" charset="0"/>
              </a:rPr>
              <a:t>MagLab’s</a:t>
            </a:r>
            <a:r>
              <a:rPr lang="en-US" sz="1200" dirty="0" smtClean="0">
                <a:latin typeface="Arial" charset="0"/>
              </a:rPr>
              <a:t> </a:t>
            </a:r>
            <a:r>
              <a:rPr lang="en-US" sz="1200" dirty="0" smtClean="0">
                <a:solidFill>
                  <a:srgbClr val="000000"/>
                </a:solidFill>
              </a:rPr>
              <a:t>AMRIS </a:t>
            </a:r>
            <a:r>
              <a:rPr lang="en-US" sz="1200" dirty="0">
                <a:solidFill>
                  <a:srgbClr val="000000"/>
                </a:solidFill>
              </a:rPr>
              <a:t>Facility </a:t>
            </a:r>
            <a:r>
              <a:rPr lang="en-US" sz="1200" dirty="0" smtClean="0">
                <a:latin typeface="Arial" charset="0"/>
              </a:rPr>
              <a:t>developed </a:t>
            </a:r>
            <a:r>
              <a:rPr lang="en-US" sz="1200" dirty="0" smtClean="0">
                <a:latin typeface="Arial" charset="0"/>
              </a:rPr>
              <a:t>this </a:t>
            </a:r>
            <a:r>
              <a:rPr lang="en-US" sz="1200" dirty="0">
                <a:latin typeface="Arial" charset="0"/>
              </a:rPr>
              <a:t>imaging method, which required the construction of control hardware interfaced to a </a:t>
            </a:r>
            <a:r>
              <a:rPr lang="en-US" sz="1200" dirty="0" smtClean="0">
                <a:latin typeface="Arial" charset="0"/>
              </a:rPr>
              <a:t>3T </a:t>
            </a:r>
            <a:r>
              <a:rPr lang="en-US" sz="1200" dirty="0" smtClean="0">
                <a:latin typeface="Arial" charset="0"/>
              </a:rPr>
              <a:t>MRI </a:t>
            </a:r>
            <a:r>
              <a:rPr lang="en-US" sz="1200" dirty="0" smtClean="0">
                <a:latin typeface="Arial" charset="0"/>
              </a:rPr>
              <a:t>system, as well as the development </a:t>
            </a:r>
            <a:r>
              <a:rPr lang="en-US" sz="1200" dirty="0">
                <a:latin typeface="Arial" charset="0"/>
              </a:rPr>
              <a:t>of </a:t>
            </a:r>
            <a:r>
              <a:rPr lang="en-US" sz="1200" dirty="0" smtClean="0">
                <a:latin typeface="Arial" charset="0"/>
              </a:rPr>
              <a:t>data acquisition </a:t>
            </a:r>
            <a:r>
              <a:rPr lang="en-US" sz="1200" dirty="0">
                <a:latin typeface="Arial" charset="0"/>
              </a:rPr>
              <a:t>and </a:t>
            </a:r>
            <a:r>
              <a:rPr lang="en-US" sz="1200" dirty="0" smtClean="0">
                <a:latin typeface="Arial" charset="0"/>
              </a:rPr>
              <a:t>data processing </a:t>
            </a:r>
            <a:r>
              <a:rPr lang="en-US" sz="1200" dirty="0">
                <a:latin typeface="Arial" charset="0"/>
              </a:rPr>
              <a:t>methodologies. </a:t>
            </a:r>
          </a:p>
        </p:txBody>
      </p:sp>
      <p:sp>
        <p:nvSpPr>
          <p:cNvPr id="1034" name="Rectangle 49"/>
          <p:cNvSpPr>
            <a:spLocks noChangeArrowheads="1"/>
          </p:cNvSpPr>
          <p:nvPr/>
        </p:nvSpPr>
        <p:spPr bwMode="auto">
          <a:xfrm>
            <a:off x="4637314" y="1265352"/>
            <a:ext cx="4430487" cy="5123968"/>
          </a:xfrm>
          <a:prstGeom prst="rect">
            <a:avLst/>
          </a:prstGeom>
          <a:noFill/>
          <a:ln w="19050">
            <a:solidFill>
              <a:srgbClr val="0033CC"/>
            </a:solidFill>
            <a:miter lim="800000"/>
            <a:headEnd/>
            <a:tailEnd/>
          </a:ln>
        </p:spPr>
        <p:txBody>
          <a:bodyPr wrap="none" anchor="ctr"/>
          <a:lstStyle/>
          <a:p>
            <a:endParaRPr lang="en-US"/>
          </a:p>
        </p:txBody>
      </p:sp>
      <p:pic>
        <p:nvPicPr>
          <p:cNvPr id="12" name="Picture 11" descr="NSF logo.jpg"/>
          <p:cNvPicPr>
            <a:picLocks noChangeAspect="1"/>
          </p:cNvPicPr>
          <p:nvPr/>
        </p:nvPicPr>
        <p:blipFill>
          <a:blip r:embed="rId5" cstate="print"/>
          <a:stretch>
            <a:fillRect/>
          </a:stretch>
        </p:blipFill>
        <p:spPr>
          <a:xfrm>
            <a:off x="8126812" y="0"/>
            <a:ext cx="1017188" cy="1023315"/>
          </a:xfrm>
          <a:prstGeom prst="rect">
            <a:avLst/>
          </a:prstGeom>
        </p:spPr>
      </p:pic>
      <p:pic>
        <p:nvPicPr>
          <p:cNvPr id="14" name="Picture 13" descr="JustM_purple.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7" name="Rectangle 6"/>
          <p:cNvSpPr/>
          <p:nvPr/>
        </p:nvSpPr>
        <p:spPr>
          <a:xfrm>
            <a:off x="4683034" y="5456074"/>
            <a:ext cx="4386909" cy="938719"/>
          </a:xfrm>
          <a:prstGeom prst="rect">
            <a:avLst/>
          </a:prstGeom>
        </p:spPr>
        <p:txBody>
          <a:bodyPr wrap="square">
            <a:spAutoFit/>
          </a:bodyPr>
          <a:lstStyle/>
          <a:p>
            <a:r>
              <a:rPr lang="en-US" sz="1100" dirty="0" smtClean="0">
                <a:solidFill>
                  <a:srgbClr val="333399"/>
                </a:solidFill>
              </a:rPr>
              <a:t>These </a:t>
            </a:r>
            <a:r>
              <a:rPr lang="en-US" sz="1100" dirty="0">
                <a:solidFill>
                  <a:srgbClr val="333399"/>
                </a:solidFill>
              </a:rPr>
              <a:t>images show (i) standard MR image, (ii) </a:t>
            </a:r>
            <a:r>
              <a:rPr lang="en-US" sz="1100" dirty="0" smtClean="0">
                <a:solidFill>
                  <a:srgbClr val="333399"/>
                </a:solidFill>
              </a:rPr>
              <a:t>measured </a:t>
            </a:r>
            <a:r>
              <a:rPr lang="en-US" sz="1100" dirty="0" smtClean="0">
                <a:solidFill>
                  <a:srgbClr val="333399"/>
                </a:solidFill>
              </a:rPr>
              <a:t>electrical current </a:t>
            </a:r>
            <a:r>
              <a:rPr lang="en-US" sz="1100" dirty="0" smtClean="0">
                <a:solidFill>
                  <a:srgbClr val="333399"/>
                </a:solidFill>
              </a:rPr>
              <a:t>distribution </a:t>
            </a:r>
            <a:r>
              <a:rPr lang="en-US" sz="1100" dirty="0">
                <a:solidFill>
                  <a:srgbClr val="333399"/>
                </a:solidFill>
              </a:rPr>
              <a:t>overlaid on the MR image, (iii) </a:t>
            </a:r>
            <a:r>
              <a:rPr lang="en-US" sz="1100" dirty="0" smtClean="0">
                <a:solidFill>
                  <a:srgbClr val="333399"/>
                </a:solidFill>
              </a:rPr>
              <a:t>measured electrical current </a:t>
            </a:r>
            <a:r>
              <a:rPr lang="en-US" sz="1100" dirty="0">
                <a:solidFill>
                  <a:srgbClr val="333399"/>
                </a:solidFill>
              </a:rPr>
              <a:t>density </a:t>
            </a:r>
            <a:r>
              <a:rPr lang="en-US" sz="1100" dirty="0" smtClean="0">
                <a:solidFill>
                  <a:srgbClr val="333399"/>
                </a:solidFill>
              </a:rPr>
              <a:t>alone, and </a:t>
            </a:r>
            <a:r>
              <a:rPr lang="en-US" sz="1100" dirty="0">
                <a:solidFill>
                  <a:srgbClr val="333399"/>
                </a:solidFill>
              </a:rPr>
              <a:t>(iv) simulated current distribution</a:t>
            </a:r>
            <a:r>
              <a:rPr lang="en-US" sz="1100" dirty="0">
                <a:solidFill>
                  <a:srgbClr val="333399"/>
                </a:solidFill>
              </a:rPr>
              <a:t>. Note the similarity between the third and fourth </a:t>
            </a:r>
            <a:r>
              <a:rPr lang="en-US" sz="1100" dirty="0" smtClean="0">
                <a:solidFill>
                  <a:srgbClr val="333399"/>
                </a:solidFill>
              </a:rPr>
              <a:t>images (in the red box).  </a:t>
            </a:r>
            <a:r>
              <a:rPr lang="en-US" sz="1050" i="1" dirty="0" smtClean="0">
                <a:solidFill>
                  <a:srgbClr val="333399"/>
                </a:solidFill>
              </a:rPr>
              <a:t>[From </a:t>
            </a:r>
            <a:r>
              <a:rPr lang="en-US" sz="1050" i="1" dirty="0">
                <a:solidFill>
                  <a:srgbClr val="333399"/>
                </a:solidFill>
              </a:rPr>
              <a:t>Brain Stimulation 10 (2017) 764-772</a:t>
            </a:r>
            <a:r>
              <a:rPr lang="en-US" sz="1050" i="1" dirty="0" smtClean="0">
                <a:solidFill>
                  <a:srgbClr val="333399"/>
                </a:solidFill>
              </a:rPr>
              <a:t>]</a:t>
            </a:r>
            <a:endParaRPr lang="en-US" sz="1100" dirty="0">
              <a:solidFill>
                <a:srgbClr val="333399"/>
              </a:solidFill>
            </a:endParaRPr>
          </a:p>
        </p:txBody>
      </p:sp>
      <p:pic>
        <p:nvPicPr>
          <p:cNvPr id="15" name="Picture 14">
            <a:extLst>
              <a:ext uri="{FF2B5EF4-FFF2-40B4-BE49-F238E27FC236}">
                <a16:creationId xmlns:a16="http://schemas.microsoft.com/office/drawing/2014/main" id="{F75F1C67-5178-44E0-B0BD-DAD1DD914B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612" t="96448" r="61559" b="-42"/>
          <a:stretch/>
        </p:blipFill>
        <p:spPr>
          <a:xfrm>
            <a:off x="5728064" y="3063367"/>
            <a:ext cx="2299270" cy="275912"/>
          </a:xfrm>
          <a:prstGeom prst="rect">
            <a:avLst/>
          </a:prstGeom>
        </p:spPr>
      </p:pic>
      <p:sp>
        <p:nvSpPr>
          <p:cNvPr id="17" name="Line 42"/>
          <p:cNvSpPr>
            <a:spLocks noChangeShapeType="1"/>
          </p:cNvSpPr>
          <p:nvPr/>
        </p:nvSpPr>
        <p:spPr bwMode="auto">
          <a:xfrm>
            <a:off x="38100" y="1156340"/>
            <a:ext cx="9029700" cy="0"/>
          </a:xfrm>
          <a:prstGeom prst="line">
            <a:avLst/>
          </a:prstGeom>
          <a:noFill/>
          <a:ln w="82550" cmpd="thickThin">
            <a:solidFill>
              <a:schemeClr val="tx1"/>
            </a:solidFill>
            <a:round/>
            <a:headEnd/>
            <a:tailEnd/>
          </a:ln>
        </p:spPr>
        <p:txBody>
          <a:bodyPr/>
          <a:lstStyle/>
          <a:p>
            <a:endParaRPr lang="en-US"/>
          </a:p>
        </p:txBody>
      </p:sp>
      <p:sp>
        <p:nvSpPr>
          <p:cNvPr id="18" name="Text Box 28"/>
          <p:cNvSpPr txBox="1">
            <a:spLocks noChangeArrowheads="1"/>
          </p:cNvSpPr>
          <p:nvPr/>
        </p:nvSpPr>
        <p:spPr bwMode="auto">
          <a:xfrm>
            <a:off x="38100" y="6256293"/>
            <a:ext cx="9144000" cy="600164"/>
          </a:xfrm>
          <a:prstGeom prst="rect">
            <a:avLst/>
          </a:prstGeom>
          <a:noFill/>
          <a:ln w="9525">
            <a:noFill/>
            <a:miter lim="800000"/>
            <a:headEnd/>
            <a:tailEnd/>
          </a:ln>
        </p:spPr>
        <p:txBody>
          <a:bodyPr wrap="square">
            <a:spAutoFit/>
          </a:bodyPr>
          <a:lstStyle/>
          <a:p>
            <a:r>
              <a:rPr lang="en-US" sz="1100" b="1" dirty="0" smtClean="0">
                <a:solidFill>
                  <a:srgbClr val="333399"/>
                </a:solidFill>
              </a:rPr>
              <a:t>Facility:</a:t>
            </a:r>
            <a:r>
              <a:rPr lang="en-US" sz="1100" dirty="0" smtClean="0">
                <a:solidFill>
                  <a:srgbClr val="333399"/>
                </a:solidFill>
              </a:rPr>
              <a:t> </a:t>
            </a:r>
            <a:r>
              <a:rPr lang="en-US" sz="1100" dirty="0">
                <a:solidFill>
                  <a:srgbClr val="333399"/>
                </a:solidFill>
              </a:rPr>
              <a:t>3 T </a:t>
            </a:r>
            <a:r>
              <a:rPr lang="en-US" sz="1100" dirty="0" smtClean="0">
                <a:solidFill>
                  <a:srgbClr val="333399"/>
                </a:solidFill>
              </a:rPr>
              <a:t>MRI system in </a:t>
            </a:r>
            <a:r>
              <a:rPr lang="en-US" sz="1100" dirty="0">
                <a:solidFill>
                  <a:srgbClr val="333399"/>
                </a:solidFill>
              </a:rPr>
              <a:t>the AMRIS </a:t>
            </a:r>
            <a:r>
              <a:rPr lang="en-US" sz="1100" dirty="0" smtClean="0">
                <a:solidFill>
                  <a:srgbClr val="333399"/>
                </a:solidFill>
              </a:rPr>
              <a:t>Facility</a:t>
            </a:r>
            <a:r>
              <a:rPr lang="en-US" sz="1100" dirty="0">
                <a:solidFill>
                  <a:srgbClr val="333399"/>
                </a:solidFill>
              </a:rPr>
              <a:t> </a:t>
            </a:r>
            <a:r>
              <a:rPr lang="en-US" sz="1100" dirty="0" smtClean="0">
                <a:solidFill>
                  <a:srgbClr val="333399"/>
                </a:solidFill>
              </a:rPr>
              <a:t>at UF</a:t>
            </a:r>
            <a:endParaRPr lang="en-US" sz="1100" dirty="0">
              <a:solidFill>
                <a:srgbClr val="333399"/>
              </a:solidFill>
            </a:endParaRPr>
          </a:p>
          <a:p>
            <a:r>
              <a:rPr lang="en-US" sz="1100" b="1" dirty="0">
                <a:solidFill>
                  <a:srgbClr val="333399"/>
                </a:solidFill>
              </a:rPr>
              <a:t>Citation: </a:t>
            </a:r>
            <a:r>
              <a:rPr lang="en-US" sz="1100" dirty="0">
                <a:solidFill>
                  <a:srgbClr val="333399"/>
                </a:solidFill>
              </a:rPr>
              <a:t>A. K. Kasinadhuni, A. Indahlastari, M. Chauhan, M. Schar, T. H. Mareci, R. J. Sadleir. </a:t>
            </a:r>
            <a:endParaRPr lang="en-US" sz="1100" dirty="0" smtClean="0">
              <a:solidFill>
                <a:srgbClr val="333399"/>
              </a:solidFill>
            </a:endParaRPr>
          </a:p>
          <a:p>
            <a:r>
              <a:rPr lang="en-US" sz="1100" i="1" dirty="0" smtClean="0">
                <a:solidFill>
                  <a:srgbClr val="333399"/>
                </a:solidFill>
              </a:rPr>
              <a:t>Imaging </a:t>
            </a:r>
            <a:r>
              <a:rPr lang="en-US" sz="1100" i="1" dirty="0">
                <a:solidFill>
                  <a:srgbClr val="333399"/>
                </a:solidFill>
              </a:rPr>
              <a:t>of current flow in the human head during transcranial electrical therapy</a:t>
            </a:r>
            <a:r>
              <a:rPr lang="en-US" sz="1100" dirty="0">
                <a:solidFill>
                  <a:srgbClr val="333399"/>
                </a:solidFill>
              </a:rPr>
              <a:t>.</a:t>
            </a:r>
            <a:r>
              <a:rPr lang="en-US" sz="1100" b="1" dirty="0">
                <a:solidFill>
                  <a:srgbClr val="333399"/>
                </a:solidFill>
              </a:rPr>
              <a:t> </a:t>
            </a:r>
            <a:r>
              <a:rPr lang="en-US" sz="1100" dirty="0">
                <a:solidFill>
                  <a:srgbClr val="333399"/>
                </a:solidFill>
              </a:rPr>
              <a:t>Brain Stimulation 10 (2017) 764-772</a:t>
            </a:r>
            <a:endParaRPr lang="en-US" sz="1200" dirty="0">
              <a:solidFill>
                <a:srgbClr val="333399"/>
              </a:solidFill>
            </a:endParaRPr>
          </a:p>
        </p:txBody>
      </p:sp>
      <p:sp>
        <p:nvSpPr>
          <p:cNvPr id="19" name="Text Box 62"/>
          <p:cNvSpPr txBox="1">
            <a:spLocks noChangeArrowheads="1"/>
          </p:cNvSpPr>
          <p:nvPr/>
        </p:nvSpPr>
        <p:spPr bwMode="auto">
          <a:xfrm>
            <a:off x="557092" y="117150"/>
            <a:ext cx="8031001" cy="1031051"/>
          </a:xfrm>
          <a:prstGeom prst="rect">
            <a:avLst/>
          </a:prstGeom>
          <a:noFill/>
          <a:ln w="9525">
            <a:noFill/>
            <a:miter lim="800000"/>
            <a:headEnd/>
            <a:tailEnd/>
          </a:ln>
        </p:spPr>
        <p:txBody>
          <a:bodyPr wrap="square">
            <a:spAutoFit/>
          </a:bodyPr>
          <a:lstStyle/>
          <a:p>
            <a:pPr lvl="0" algn="ctr"/>
            <a:r>
              <a:rPr lang="en-US" sz="1500" b="1" dirty="0">
                <a:solidFill>
                  <a:srgbClr val="000000"/>
                </a:solidFill>
              </a:rPr>
              <a:t>Imaging current flow in </a:t>
            </a:r>
            <a:r>
              <a:rPr lang="en-US" sz="1500" b="1" dirty="0" smtClean="0">
                <a:solidFill>
                  <a:srgbClr val="000000"/>
                </a:solidFill>
              </a:rPr>
              <a:t>the brain during </a:t>
            </a:r>
            <a:r>
              <a:rPr lang="en-US" sz="1500" b="1" dirty="0">
                <a:solidFill>
                  <a:srgbClr val="000000"/>
                </a:solidFill>
              </a:rPr>
              <a:t>transcranial electrical stimulation</a:t>
            </a:r>
          </a:p>
          <a:p>
            <a:pPr algn="ctr">
              <a:spcBef>
                <a:spcPts val="0"/>
              </a:spcBef>
            </a:pPr>
            <a:endParaRPr lang="en-US" sz="600" dirty="0"/>
          </a:p>
          <a:p>
            <a:pPr algn="ctr">
              <a:spcBef>
                <a:spcPts val="0"/>
              </a:spcBef>
            </a:pPr>
            <a:r>
              <a:rPr lang="en-US" sz="1100" dirty="0"/>
              <a:t>A. K. Kasinadhuni</a:t>
            </a:r>
            <a:r>
              <a:rPr lang="en-US" sz="1100" baseline="30000" dirty="0"/>
              <a:t>1</a:t>
            </a:r>
            <a:r>
              <a:rPr lang="en-US" sz="1100" dirty="0"/>
              <a:t>, A. Indahlastari</a:t>
            </a:r>
            <a:r>
              <a:rPr lang="en-US" sz="1100" kern="1200" baseline="30000" dirty="0"/>
              <a:t>2</a:t>
            </a:r>
            <a:r>
              <a:rPr lang="en-US" sz="1100" kern="1200" dirty="0"/>
              <a:t>, M. Chauhan</a:t>
            </a:r>
            <a:r>
              <a:rPr lang="en-US" sz="1100" kern="1200" baseline="30000" dirty="0"/>
              <a:t>2</a:t>
            </a:r>
            <a:r>
              <a:rPr lang="en-US" sz="1100" kern="1200" dirty="0"/>
              <a:t>, M. Schar</a:t>
            </a:r>
            <a:r>
              <a:rPr lang="en-US" sz="1100" kern="1200" baseline="30000" dirty="0"/>
              <a:t>3</a:t>
            </a:r>
            <a:r>
              <a:rPr lang="en-US" sz="1100" kern="1200" dirty="0"/>
              <a:t>, T. H. Mareci</a:t>
            </a:r>
            <a:r>
              <a:rPr lang="en-US" sz="1100" kern="1200" baseline="30000" dirty="0"/>
              <a:t>1</a:t>
            </a:r>
            <a:r>
              <a:rPr lang="en-US" sz="1100" kern="1200" dirty="0"/>
              <a:t>,</a:t>
            </a:r>
            <a:r>
              <a:rPr lang="en-US" sz="1100" dirty="0"/>
              <a:t> R. J. Sadleir</a:t>
            </a:r>
            <a:r>
              <a:rPr lang="en-US" sz="1100" baseline="30000" dirty="0"/>
              <a:t>2</a:t>
            </a:r>
            <a:endParaRPr lang="en-US" sz="1100" kern="1200" dirty="0"/>
          </a:p>
          <a:p>
            <a:pPr marL="228600" indent="-228600" algn="ctr">
              <a:spcBef>
                <a:spcPts val="0"/>
              </a:spcBef>
              <a:buAutoNum type="arabicPeriod"/>
            </a:pPr>
            <a:r>
              <a:rPr lang="en-US" sz="1050" b="1" kern="1200" dirty="0">
                <a:solidFill>
                  <a:srgbClr val="0033CC"/>
                </a:solidFill>
              </a:rPr>
              <a:t>University of Florida; 2. Arizona State University; 3. Johns Hopkins University;</a:t>
            </a:r>
          </a:p>
          <a:p>
            <a:pPr algn="ctr">
              <a:spcBef>
                <a:spcPts val="0"/>
              </a:spcBef>
            </a:pPr>
            <a:r>
              <a:rPr lang="en-US" sz="600" b="1" kern="1200" dirty="0" smtClean="0">
                <a:solidFill>
                  <a:srgbClr val="0033CC"/>
                </a:solidFill>
              </a:rPr>
              <a:t>  </a:t>
            </a:r>
            <a:endParaRPr lang="en-US" sz="600" b="1" kern="1200" dirty="0">
              <a:solidFill>
                <a:srgbClr val="0033CC"/>
              </a:solidFill>
            </a:endParaRPr>
          </a:p>
          <a:p>
            <a:pPr algn="ctr">
              <a:spcBef>
                <a:spcPts val="0"/>
              </a:spcBef>
            </a:pPr>
            <a:r>
              <a:rPr lang="en-US" sz="1050" b="1" dirty="0"/>
              <a:t>Funding Grants:</a:t>
            </a:r>
            <a:r>
              <a:rPr lang="en-US" sz="1050" dirty="0"/>
              <a:t>  G.S. Boebinger (NSF DMR-1157490); R. J. Sadleir (NIH R21 NS081646)</a:t>
            </a:r>
            <a:endParaRPr lang="en-US" sz="1050" b="1" dirty="0">
              <a:solidFill>
                <a:srgbClr val="0033CC"/>
              </a:solidFill>
            </a:endParaRPr>
          </a:p>
        </p:txBody>
      </p:sp>
      <p:pic>
        <p:nvPicPr>
          <p:cNvPr id="21" name="Picture 20">
            <a:extLst>
              <a:ext uri="{FF2B5EF4-FFF2-40B4-BE49-F238E27FC236}">
                <a16:creationId xmlns:a16="http://schemas.microsoft.com/office/drawing/2014/main" id="{E45E79E7-5A13-44AE-9736-C57A2C0786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238" t="4645" r="54881" b="72382"/>
          <a:stretch/>
        </p:blipFill>
        <p:spPr>
          <a:xfrm>
            <a:off x="5029488" y="3317244"/>
            <a:ext cx="3754092" cy="1835064"/>
          </a:xfrm>
          <a:prstGeom prst="rect">
            <a:avLst/>
          </a:prstGeom>
        </p:spPr>
      </p:pic>
      <p:sp>
        <p:nvSpPr>
          <p:cNvPr id="3" name="Rectangle 2"/>
          <p:cNvSpPr/>
          <p:nvPr/>
        </p:nvSpPr>
        <p:spPr>
          <a:xfrm>
            <a:off x="4958891" y="3358872"/>
            <a:ext cx="3837751" cy="2108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CDA8602EA2844990E3AC4B641739DA" ma:contentTypeVersion="1" ma:contentTypeDescription="Create a new document." ma:contentTypeScope="" ma:versionID="d0f62b7abb97624f0b932723b13cad42">
  <xsd:schema xmlns:xsd="http://www.w3.org/2001/XMLSchema" xmlns:xs="http://www.w3.org/2001/XMLSchema" xmlns:p="http://schemas.microsoft.com/office/2006/metadata/properties" xmlns:ns2="2ba5d019-e4dc-4c77-b441-444c3562fe17" targetNamespace="http://schemas.microsoft.com/office/2006/metadata/properties" ma:root="true" ma:fieldsID="ac93bb44624b61d7a3a70bc05672a6a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8EE248-BACB-4846-B370-1120466A43C1}"/>
</file>

<file path=customXml/itemProps2.xml><?xml version="1.0" encoding="utf-8"?>
<ds:datastoreItem xmlns:ds="http://schemas.openxmlformats.org/officeDocument/2006/customXml" ds:itemID="{9A3DF405-82C5-40CC-9CB6-FBD707BA9EED}"/>
</file>

<file path=customXml/itemProps3.xml><?xml version="1.0" encoding="utf-8"?>
<ds:datastoreItem xmlns:ds="http://schemas.openxmlformats.org/officeDocument/2006/customXml" ds:itemID="{76793091-CD3D-4CE4-94A4-37ECB8D95634}"/>
</file>

<file path=docProps/app.xml><?xml version="1.0" encoding="utf-8"?>
<Properties xmlns="http://schemas.openxmlformats.org/officeDocument/2006/extended-properties" xmlns:vt="http://schemas.openxmlformats.org/officeDocument/2006/docPropsVTypes">
  <TotalTime>6575</TotalTime>
  <Words>915</Words>
  <Application>Microsoft Office PowerPoint</Application>
  <PresentationFormat>On-screen Show (4:3)</PresentationFormat>
  <Paragraphs>43</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134</cp:revision>
  <cp:lastPrinted>2007-07-13T05:35:51Z</cp:lastPrinted>
  <dcterms:created xsi:type="dcterms:W3CDTF">2004-08-07T03:10:56Z</dcterms:created>
  <dcterms:modified xsi:type="dcterms:W3CDTF">2018-05-09T21:35:48Z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0x01010063CDA8602EA2844990E3AC4B641739DA</vt:lpwstr>
  </property>
</Properties>
</file>