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3399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2" autoAdjust="0"/>
    <p:restoredTop sz="97279" autoAdjust="0"/>
  </p:normalViewPr>
  <p:slideViewPr>
    <p:cSldViewPr snapToGrid="0">
      <p:cViewPr varScale="1">
        <p:scale>
          <a:sx n="113" d="100"/>
          <a:sy n="113" d="100"/>
        </p:scale>
        <p:origin x="1790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100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01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XIA Fig 4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012" r="2464" b="3435"/>
          <a:stretch>
            <a:fillRect/>
          </a:stretch>
        </p:blipFill>
        <p:spPr bwMode="auto">
          <a:xfrm>
            <a:off x="4778432" y="1185699"/>
            <a:ext cx="4032821" cy="312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61312" y="1240630"/>
            <a:ext cx="4436533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dirty="0" smtClean="0"/>
              <a:t>New </a:t>
            </a:r>
            <a:r>
              <a:rPr lang="en-US" sz="1100" dirty="0" smtClean="0"/>
              <a:t>magneto-electric effects have been observed in </a:t>
            </a:r>
            <a:r>
              <a:rPr lang="en-US" sz="1100" dirty="0" smtClean="0"/>
              <a:t>molecular-based </a:t>
            </a:r>
            <a:r>
              <a:rPr lang="en-US" sz="1100" dirty="0"/>
              <a:t>materials </a:t>
            </a:r>
            <a:r>
              <a:rPr lang="en-US" sz="1100" dirty="0" smtClean="0"/>
              <a:t>in which </a:t>
            </a:r>
            <a:r>
              <a:rPr lang="en-US" sz="1100" dirty="0"/>
              <a:t>the coupling of the magnetization and electrical polarization is very different to that in inorganic </a:t>
            </a:r>
            <a:r>
              <a:rPr lang="en-US" sz="1100" dirty="0" smtClean="0"/>
              <a:t>oxides. Crystals of the </a:t>
            </a:r>
            <a:r>
              <a:rPr lang="en-US" sz="1100" dirty="0" err="1" smtClean="0"/>
              <a:t>dichloro-tetrakis-thiourea</a:t>
            </a:r>
            <a:r>
              <a:rPr lang="en-US" sz="1100" dirty="0"/>
              <a:t> type were recently studied, </a:t>
            </a:r>
            <a:r>
              <a:rPr lang="en-US" sz="1100" dirty="0" smtClean="0"/>
              <a:t>with a chemical formula of MCl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-4SC(NH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)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 where M </a:t>
            </a:r>
            <a:r>
              <a:rPr lang="en-US" sz="1100" dirty="0"/>
              <a:t>= Ni or </a:t>
            </a:r>
            <a:r>
              <a:rPr lang="en-US" sz="1100" dirty="0" smtClean="0"/>
              <a:t>Co. The </a:t>
            </a:r>
            <a:r>
              <a:rPr lang="en-US" sz="1100" dirty="0"/>
              <a:t>magnetization </a:t>
            </a:r>
            <a:r>
              <a:rPr lang="en-US" sz="1100" dirty="0" smtClean="0"/>
              <a:t>of these </a:t>
            </a:r>
            <a:r>
              <a:rPr lang="en-US" sz="1100" dirty="0" smtClean="0"/>
              <a:t>metal-organic </a:t>
            </a:r>
            <a:r>
              <a:rPr lang="en-US" sz="1100" dirty="0"/>
              <a:t>quantum magnets </a:t>
            </a:r>
            <a:r>
              <a:rPr lang="en-US" sz="1100" dirty="0" smtClean="0"/>
              <a:t>arises from </a:t>
            </a:r>
            <a:r>
              <a:rPr lang="en-US" sz="1100" dirty="0" smtClean="0"/>
              <a:t>the </a:t>
            </a:r>
            <a:r>
              <a:rPr lang="en-US" sz="1100" dirty="0"/>
              <a:t>M ions and the electrical polarization results from the polarizable </a:t>
            </a:r>
            <a:r>
              <a:rPr lang="en-US" sz="1100" dirty="0" err="1"/>
              <a:t>thiourea</a:t>
            </a:r>
            <a:r>
              <a:rPr lang="en-US" sz="1100" dirty="0"/>
              <a:t> molecules surrounding each metal ion. </a:t>
            </a:r>
            <a:endParaRPr lang="en-US" sz="1100" dirty="0" smtClean="0"/>
          </a:p>
          <a:p>
            <a:pPr algn="just"/>
            <a:endParaRPr lang="en-US" sz="700" dirty="0"/>
          </a:p>
          <a:p>
            <a:pPr algn="just"/>
            <a:r>
              <a:rPr lang="en-US" sz="1100" i="1" u="sng" dirty="0" smtClean="0"/>
              <a:t>Magnetic fields drive </a:t>
            </a:r>
            <a:r>
              <a:rPr lang="en-US" sz="1100" i="1" u="sng" dirty="0" smtClean="0"/>
              <a:t>Bose-Einstein </a:t>
            </a:r>
            <a:r>
              <a:rPr lang="en-US" sz="1100" i="1" u="sng" dirty="0"/>
              <a:t>phase </a:t>
            </a:r>
            <a:r>
              <a:rPr lang="en-US" sz="1100" i="1" u="sng" dirty="0"/>
              <a:t>transitions </a:t>
            </a:r>
            <a:r>
              <a:rPr lang="en-US" sz="1100" i="1" u="sng" dirty="0" smtClean="0"/>
              <a:t>of the spin </a:t>
            </a:r>
            <a:r>
              <a:rPr lang="en-US" sz="1100" i="1" u="sng" dirty="0"/>
              <a:t>degrees of </a:t>
            </a:r>
            <a:r>
              <a:rPr lang="en-US" sz="1100" i="1" u="sng" dirty="0" smtClean="0"/>
              <a:t>freedom, evidenced by changes in the </a:t>
            </a:r>
            <a:r>
              <a:rPr lang="en-US" sz="1100" i="1" u="sng" dirty="0"/>
              <a:t>electric and magnetic susceptibilities at ultra-low </a:t>
            </a:r>
            <a:r>
              <a:rPr lang="en-US" sz="1100" i="1" u="sng" dirty="0" smtClean="0"/>
              <a:t>temperatures.</a:t>
            </a:r>
            <a:r>
              <a:rPr lang="en-US" sz="1100" i="1" dirty="0"/>
              <a:t> </a:t>
            </a:r>
            <a:r>
              <a:rPr lang="en-US" sz="1100" dirty="0"/>
              <a:t>If disorder is introduced, new Bose glass states are formed </a:t>
            </a:r>
            <a:r>
              <a:rPr lang="en-US" sz="1100" dirty="0" smtClean="0"/>
              <a:t>[1]. </a:t>
            </a:r>
            <a:endParaRPr lang="en-US" sz="1100" dirty="0"/>
          </a:p>
          <a:p>
            <a:pPr algn="just"/>
            <a:endParaRPr lang="en-US" sz="700" dirty="0"/>
          </a:p>
          <a:p>
            <a:pPr algn="just"/>
            <a:r>
              <a:rPr lang="en-US" sz="1100" dirty="0" smtClean="0"/>
              <a:t>The </a:t>
            </a:r>
            <a:r>
              <a:rPr lang="en-US" sz="1100" dirty="0" smtClean="0"/>
              <a:t>green curve </a:t>
            </a:r>
            <a:r>
              <a:rPr lang="en-US" sz="1100" dirty="0" smtClean="0"/>
              <a:t>the figure shows </a:t>
            </a:r>
            <a:r>
              <a:rPr lang="en-US" sz="1100" dirty="0" smtClean="0"/>
              <a:t>the strong </a:t>
            </a:r>
            <a:r>
              <a:rPr lang="en-US" sz="1100" dirty="0" smtClean="0"/>
              <a:t>magnetic-field-induced </a:t>
            </a:r>
            <a:r>
              <a:rPr lang="en-US" sz="1100" dirty="0"/>
              <a:t>changes in the dielectric </a:t>
            </a:r>
            <a:r>
              <a:rPr lang="en-US" sz="1100" dirty="0" smtClean="0"/>
              <a:t>constant observed at 99 Hz for a </a:t>
            </a:r>
            <a:r>
              <a:rPr lang="en-US" sz="1100" dirty="0"/>
              <a:t>single crystal of a Br doped </a:t>
            </a:r>
            <a:r>
              <a:rPr lang="en-US" sz="1100" dirty="0" err="1"/>
              <a:t>dichloro</a:t>
            </a:r>
            <a:r>
              <a:rPr lang="en-US" sz="1100" dirty="0"/>
              <a:t>-</a:t>
            </a:r>
            <a:r>
              <a:rPr lang="en-US" sz="1100" dirty="0" err="1"/>
              <a:t>tetrakis</a:t>
            </a:r>
            <a:r>
              <a:rPr lang="en-US" sz="1100" dirty="0"/>
              <a:t>-</a:t>
            </a:r>
            <a:r>
              <a:rPr lang="en-US" sz="1100" dirty="0" err="1"/>
              <a:t>thiourea</a:t>
            </a:r>
            <a:r>
              <a:rPr lang="en-US" sz="1100" dirty="0"/>
              <a:t>-nickel (DTN) crystal: NiCl</a:t>
            </a:r>
            <a:r>
              <a:rPr lang="en-US" sz="1100" baseline="-25000" dirty="0"/>
              <a:t>1.85</a:t>
            </a:r>
            <a:r>
              <a:rPr lang="en-US" sz="1100" dirty="0"/>
              <a:t>Br</a:t>
            </a:r>
            <a:r>
              <a:rPr lang="en-US" sz="1100" baseline="-25000" dirty="0"/>
              <a:t>0.15</a:t>
            </a:r>
            <a:r>
              <a:rPr lang="en-US" sz="1100" dirty="0"/>
              <a:t> - 4SC(NH</a:t>
            </a:r>
            <a:r>
              <a:rPr lang="en-US" sz="1100" baseline="-25000" dirty="0"/>
              <a:t>2</a:t>
            </a:r>
            <a:r>
              <a:rPr lang="en-US" sz="1100" dirty="0"/>
              <a:t>)</a:t>
            </a:r>
            <a:r>
              <a:rPr lang="en-US" sz="1100" baseline="-25000" dirty="0"/>
              <a:t>2</a:t>
            </a:r>
            <a:r>
              <a:rPr lang="en-US" sz="1100" dirty="0"/>
              <a:t>. T</a:t>
            </a:r>
            <a:r>
              <a:rPr lang="en-US" sz="1100" dirty="0" smtClean="0"/>
              <a:t>he quadratic </a:t>
            </a:r>
            <a:r>
              <a:rPr lang="en-US" sz="1100" dirty="0"/>
              <a:t>magnetic field dependence of the electric polarization in the </a:t>
            </a:r>
            <a:r>
              <a:rPr lang="en-US" sz="1100" dirty="0" smtClean="0"/>
              <a:t>magnetically </a:t>
            </a:r>
            <a:r>
              <a:rPr lang="en-US" sz="1100" dirty="0" smtClean="0"/>
              <a:t>ordered state, from 0.9T &lt; </a:t>
            </a:r>
            <a:r>
              <a:rPr lang="en-US" sz="1100" dirty="0"/>
              <a:t>B &lt; </a:t>
            </a:r>
            <a:r>
              <a:rPr lang="en-US" sz="1100" dirty="0" smtClean="0"/>
              <a:t>11.3T</a:t>
            </a:r>
            <a:r>
              <a:rPr lang="en-US" sz="1100" dirty="0"/>
              <a:t>, </a:t>
            </a:r>
            <a:r>
              <a:rPr lang="en-US" sz="1100" dirty="0" smtClean="0"/>
              <a:t>is consistent </a:t>
            </a:r>
            <a:r>
              <a:rPr lang="en-US" sz="1100" dirty="0"/>
              <a:t>with the observations of  Ref. </a:t>
            </a:r>
            <a:r>
              <a:rPr lang="en-US" sz="1100" dirty="0" smtClean="0"/>
              <a:t>[2].      A </a:t>
            </a:r>
            <a:r>
              <a:rPr lang="en-US" sz="1100" dirty="0" smtClean="0"/>
              <a:t>sharp drop occurs at </a:t>
            </a:r>
            <a:r>
              <a:rPr lang="en-US" sz="1100" dirty="0"/>
              <a:t>the transition to the Bose Glass state </a:t>
            </a:r>
            <a:r>
              <a:rPr lang="en-US" sz="1100" dirty="0" smtClean="0"/>
              <a:t>from </a:t>
            </a:r>
            <a:r>
              <a:rPr lang="en-US" sz="1100" dirty="0"/>
              <a:t>11.3 &lt; B &lt; 12.4 T. The second </a:t>
            </a:r>
            <a:r>
              <a:rPr lang="en-US" sz="1100" dirty="0" smtClean="0"/>
              <a:t>peak at B ~ 13.6T </a:t>
            </a:r>
            <a:r>
              <a:rPr lang="en-US" sz="1100" dirty="0"/>
              <a:t>is attributed to a transition to </a:t>
            </a:r>
            <a:r>
              <a:rPr lang="en-US" sz="1100" dirty="0" smtClean="0"/>
              <a:t>the </a:t>
            </a:r>
            <a:r>
              <a:rPr lang="en-US" sz="1100" dirty="0"/>
              <a:t>Mott insulator </a:t>
            </a:r>
            <a:r>
              <a:rPr lang="en-US" sz="1100" dirty="0" smtClean="0"/>
              <a:t>state [1].</a:t>
            </a:r>
          </a:p>
          <a:p>
            <a:pPr algn="just"/>
            <a:endParaRPr lang="en-US" sz="700" dirty="0"/>
          </a:p>
          <a:p>
            <a:pPr algn="just"/>
            <a:r>
              <a:rPr lang="en-US" sz="1100" dirty="0">
                <a:solidFill>
                  <a:srgbClr val="000000"/>
                </a:solidFill>
              </a:rPr>
              <a:t>There is great interest in </a:t>
            </a:r>
            <a:r>
              <a:rPr lang="en-US" sz="1100" dirty="0" smtClean="0">
                <a:solidFill>
                  <a:srgbClr val="000000"/>
                </a:solidFill>
              </a:rPr>
              <a:t>systems with large </a:t>
            </a:r>
            <a:r>
              <a:rPr lang="en-US" sz="1100" dirty="0">
                <a:solidFill>
                  <a:srgbClr val="000000"/>
                </a:solidFill>
              </a:rPr>
              <a:t>magneto-electric </a:t>
            </a:r>
            <a:r>
              <a:rPr lang="en-US" sz="1100" dirty="0" smtClean="0">
                <a:solidFill>
                  <a:srgbClr val="000000"/>
                </a:solidFill>
              </a:rPr>
              <a:t>effects, due to potential </a:t>
            </a:r>
            <a:r>
              <a:rPr lang="en-US" sz="1100" dirty="0">
                <a:solidFill>
                  <a:srgbClr val="000000"/>
                </a:solidFill>
              </a:rPr>
              <a:t>applications as high sensitivity sensors. Understanding the </a:t>
            </a:r>
            <a:r>
              <a:rPr lang="en-US" sz="1100" dirty="0" smtClean="0">
                <a:solidFill>
                  <a:srgbClr val="000000"/>
                </a:solidFill>
              </a:rPr>
              <a:t>magneto-electric </a:t>
            </a:r>
            <a:r>
              <a:rPr lang="en-US" sz="1100" dirty="0">
                <a:solidFill>
                  <a:srgbClr val="000000"/>
                </a:solidFill>
              </a:rPr>
              <a:t>effect in a well-studied </a:t>
            </a:r>
            <a:r>
              <a:rPr lang="en-US" sz="1100" dirty="0" smtClean="0">
                <a:solidFill>
                  <a:srgbClr val="000000"/>
                </a:solidFill>
              </a:rPr>
              <a:t>material, </a:t>
            </a:r>
            <a:r>
              <a:rPr lang="en-US" sz="1100" dirty="0">
                <a:solidFill>
                  <a:srgbClr val="000000"/>
                </a:solidFill>
              </a:rPr>
              <a:t>such as </a:t>
            </a:r>
            <a:r>
              <a:rPr lang="en-US" sz="1100" dirty="0" smtClean="0">
                <a:solidFill>
                  <a:srgbClr val="000000"/>
                </a:solidFill>
              </a:rPr>
              <a:t>DTN, </a:t>
            </a:r>
            <a:r>
              <a:rPr lang="en-US" sz="1100" dirty="0">
                <a:solidFill>
                  <a:srgbClr val="000000"/>
                </a:solidFill>
              </a:rPr>
              <a:t>is important for establishing the fundamental physics of the far more complex systems at higher temperatures.</a:t>
            </a:r>
            <a:endParaRPr lang="en-US" sz="1100" dirty="0"/>
          </a:p>
          <a:p>
            <a:pPr algn="just"/>
            <a:endParaRPr lang="en-US" sz="1100" dirty="0"/>
          </a:p>
          <a:p>
            <a:pPr algn="just"/>
            <a:endParaRPr lang="en-US" sz="1100" dirty="0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639733" y="1211262"/>
            <a:ext cx="4367063" cy="421185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5052430" y="5508511"/>
            <a:ext cx="375882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33CC"/>
                </a:solidFill>
              </a:rPr>
              <a:t>Facility used</a:t>
            </a:r>
            <a:r>
              <a:rPr lang="en-US" sz="1100" b="1" dirty="0" smtClean="0">
                <a:solidFill>
                  <a:srgbClr val="0033CC"/>
                </a:solidFill>
              </a:rPr>
              <a:t>:</a:t>
            </a:r>
            <a:r>
              <a:rPr lang="en-US" sz="1100" dirty="0" smtClean="0">
                <a:solidFill>
                  <a:srgbClr val="0033CC"/>
                </a:solidFill>
              </a:rPr>
              <a:t>  Bay 3 of the </a:t>
            </a:r>
            <a:r>
              <a:rPr lang="en-US" sz="1100" dirty="0" err="1" smtClean="0">
                <a:solidFill>
                  <a:srgbClr val="0033CC"/>
                </a:solidFill>
              </a:rPr>
              <a:t>MagLab’s</a:t>
            </a:r>
            <a:r>
              <a:rPr lang="en-US" sz="1100" dirty="0" smtClean="0">
                <a:solidFill>
                  <a:srgbClr val="0033CC"/>
                </a:solidFill>
              </a:rPr>
              <a:t> </a:t>
            </a:r>
            <a:r>
              <a:rPr lang="en-US" sz="1100" dirty="0" smtClean="0">
                <a:solidFill>
                  <a:srgbClr val="0033CC"/>
                </a:solidFill>
              </a:rPr>
              <a:t>High B/T Facility.</a:t>
            </a:r>
            <a:endParaRPr lang="en-US" sz="1100" dirty="0">
              <a:solidFill>
                <a:srgbClr val="0033CC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050612" y="17165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12" y="42094"/>
            <a:ext cx="792698" cy="944759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709082" y="4248187"/>
            <a:ext cx="4228364" cy="109527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100" dirty="0" smtClean="0"/>
              <a:t>Magnetic </a:t>
            </a:r>
            <a:r>
              <a:rPr lang="en-US" sz="1100" dirty="0"/>
              <a:t>field induced changes in the dielectric constant of </a:t>
            </a:r>
            <a:r>
              <a:rPr lang="en-US" sz="1100" dirty="0" smtClean="0"/>
              <a:t>     Br-doped </a:t>
            </a:r>
            <a:r>
              <a:rPr lang="en-US" sz="1100" dirty="0"/>
              <a:t>DTN at very low temperatures as a function of applied DC magnetic field at 20 </a:t>
            </a:r>
            <a:r>
              <a:rPr lang="en-US" sz="1100" dirty="0" err="1" smtClean="0"/>
              <a:t>mK</a:t>
            </a:r>
            <a:r>
              <a:rPr lang="en-US" sz="1100" dirty="0" smtClean="0"/>
              <a:t> [3]. </a:t>
            </a:r>
            <a:r>
              <a:rPr lang="en-US" sz="1100" dirty="0"/>
              <a:t>Three changes are observed; </a:t>
            </a:r>
            <a:r>
              <a:rPr lang="en-US" sz="1100" dirty="0" smtClean="0"/>
              <a:t>      (</a:t>
            </a:r>
            <a:r>
              <a:rPr lang="en-US" sz="1100" dirty="0"/>
              <a:t>i) a sharp dispersive response at the low critical field </a:t>
            </a:r>
            <a:r>
              <a:rPr lang="en-US" sz="1100" dirty="0" smtClean="0"/>
              <a:t>(B~2.2T</a:t>
            </a:r>
            <a:r>
              <a:rPr lang="en-US" sz="1100" dirty="0"/>
              <a:t>), </a:t>
            </a:r>
            <a:r>
              <a:rPr lang="en-US" sz="1100" dirty="0" smtClean="0"/>
              <a:t>     (</a:t>
            </a:r>
            <a:r>
              <a:rPr lang="en-US" sz="1100" dirty="0"/>
              <a:t>ii) a peak at the upper critical field </a:t>
            </a:r>
            <a:r>
              <a:rPr lang="en-US" sz="1100" dirty="0" smtClean="0"/>
              <a:t>(B~11.4T</a:t>
            </a:r>
            <a:r>
              <a:rPr lang="en-US" sz="1100" dirty="0"/>
              <a:t>), and </a:t>
            </a:r>
            <a:r>
              <a:rPr lang="en-US" sz="1100" dirty="0" smtClean="0"/>
              <a:t>(iii</a:t>
            </a:r>
            <a:r>
              <a:rPr lang="en-US" sz="1100" dirty="0"/>
              <a:t>) a peak at </a:t>
            </a:r>
            <a:r>
              <a:rPr lang="en-US" sz="1100" dirty="0" smtClean="0"/>
              <a:t>B~13.6 T, </a:t>
            </a:r>
            <a:r>
              <a:rPr lang="en-US" sz="1100" dirty="0"/>
              <a:t>corresponding to the onset of a Mott insulator state. </a:t>
            </a:r>
          </a:p>
        </p:txBody>
      </p:sp>
      <p:sp>
        <p:nvSpPr>
          <p:cNvPr id="6" name="Rectangle 5"/>
          <p:cNvSpPr/>
          <p:nvPr/>
        </p:nvSpPr>
        <p:spPr>
          <a:xfrm>
            <a:off x="26616" y="606511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000" b="1" dirty="0">
                <a:solidFill>
                  <a:srgbClr val="0033CC"/>
                </a:solidFill>
                <a:ea typeface="MS Mincho" panose="02020609040205080304" pitchFamily="49" charset="-128"/>
              </a:rPr>
              <a:t>References</a:t>
            </a:r>
            <a:endParaRPr lang="en-US" sz="1000" dirty="0">
              <a:solidFill>
                <a:srgbClr val="0033CC"/>
              </a:solidFill>
              <a:ea typeface="MS Mincho" panose="02020609040205080304" pitchFamily="49" charset="-128"/>
            </a:endParaRPr>
          </a:p>
          <a:p>
            <a:r>
              <a:rPr lang="en-US" sz="1000" dirty="0" smtClean="0">
                <a:solidFill>
                  <a:srgbClr val="0033CC"/>
                </a:solidFill>
              </a:rPr>
              <a:t>[1] </a:t>
            </a:r>
            <a:r>
              <a:rPr lang="en-US" sz="1000" dirty="0">
                <a:solidFill>
                  <a:srgbClr val="0033CC"/>
                </a:solidFill>
              </a:rPr>
              <a:t>Yu R., </a:t>
            </a:r>
            <a:r>
              <a:rPr lang="en-US" sz="1000" i="1" dirty="0">
                <a:solidFill>
                  <a:srgbClr val="0033CC"/>
                </a:solidFill>
              </a:rPr>
              <a:t>et al.</a:t>
            </a:r>
            <a:r>
              <a:rPr lang="en-US" sz="1000" dirty="0">
                <a:solidFill>
                  <a:srgbClr val="0033CC"/>
                </a:solidFill>
              </a:rPr>
              <a:t>, </a:t>
            </a:r>
            <a:r>
              <a:rPr lang="en-US" sz="1000" i="1" dirty="0">
                <a:solidFill>
                  <a:srgbClr val="0033CC"/>
                </a:solidFill>
              </a:rPr>
              <a:t>Bose glass and Mott glass of quasiparticles in a doped quantum magnet,</a:t>
            </a:r>
            <a:r>
              <a:rPr lang="en-US" sz="1000" b="1" dirty="0">
                <a:solidFill>
                  <a:srgbClr val="0033CC"/>
                </a:solidFill>
              </a:rPr>
              <a:t> </a:t>
            </a:r>
            <a:r>
              <a:rPr lang="en-US" sz="1000" dirty="0">
                <a:solidFill>
                  <a:srgbClr val="0033CC"/>
                </a:solidFill>
              </a:rPr>
              <a:t>Nature </a:t>
            </a:r>
            <a:r>
              <a:rPr lang="en-US" sz="1000" b="1" dirty="0">
                <a:solidFill>
                  <a:srgbClr val="0033CC"/>
                </a:solidFill>
              </a:rPr>
              <a:t>489</a:t>
            </a:r>
            <a:r>
              <a:rPr lang="en-US" sz="1000" dirty="0">
                <a:solidFill>
                  <a:srgbClr val="0033CC"/>
                </a:solidFill>
              </a:rPr>
              <a:t>,379 (2012).</a:t>
            </a:r>
          </a:p>
          <a:p>
            <a:r>
              <a:rPr lang="en-US" sz="1000" dirty="0" smtClean="0">
                <a:solidFill>
                  <a:srgbClr val="0033CC"/>
                </a:solidFill>
              </a:rPr>
              <a:t>[2] </a:t>
            </a:r>
            <a:r>
              <a:rPr lang="en-US" sz="1000" dirty="0" smtClean="0">
                <a:solidFill>
                  <a:srgbClr val="0033CC"/>
                </a:solidFill>
              </a:rPr>
              <a:t>Zapf </a:t>
            </a:r>
            <a:r>
              <a:rPr lang="en-US" sz="1000" dirty="0">
                <a:solidFill>
                  <a:srgbClr val="0033CC"/>
                </a:solidFill>
              </a:rPr>
              <a:t>V.S., </a:t>
            </a:r>
            <a:r>
              <a:rPr lang="en-US" sz="1000" i="1" dirty="0">
                <a:solidFill>
                  <a:srgbClr val="0033CC"/>
                </a:solidFill>
              </a:rPr>
              <a:t>et al</a:t>
            </a:r>
            <a:r>
              <a:rPr lang="en-US" sz="1000" dirty="0">
                <a:solidFill>
                  <a:srgbClr val="0033CC"/>
                </a:solidFill>
              </a:rPr>
              <a:t>., </a:t>
            </a:r>
            <a:r>
              <a:rPr lang="en-US" sz="1000" i="1" dirty="0" err="1">
                <a:solidFill>
                  <a:srgbClr val="0033CC"/>
                </a:solidFill>
              </a:rPr>
              <a:t>Magnetoelectric</a:t>
            </a:r>
            <a:r>
              <a:rPr lang="en-US" sz="1000" i="1" dirty="0">
                <a:solidFill>
                  <a:srgbClr val="0033CC"/>
                </a:solidFill>
              </a:rPr>
              <a:t> effects in an organometallic quantum </a:t>
            </a:r>
            <a:r>
              <a:rPr lang="en-US" sz="1000" i="1" dirty="0" smtClean="0">
                <a:solidFill>
                  <a:srgbClr val="0033CC"/>
                </a:solidFill>
              </a:rPr>
              <a:t>magnet, </a:t>
            </a:r>
            <a:r>
              <a:rPr lang="en-US" sz="1000" dirty="0" smtClean="0">
                <a:solidFill>
                  <a:srgbClr val="0033CC"/>
                </a:solidFill>
              </a:rPr>
              <a:t>Phys</a:t>
            </a:r>
            <a:r>
              <a:rPr lang="en-US" sz="1000" dirty="0">
                <a:solidFill>
                  <a:srgbClr val="0033CC"/>
                </a:solidFill>
              </a:rPr>
              <a:t>. Rev. </a:t>
            </a:r>
            <a:r>
              <a:rPr lang="en-US" sz="1000" b="1" dirty="0">
                <a:solidFill>
                  <a:srgbClr val="0033CC"/>
                </a:solidFill>
              </a:rPr>
              <a:t>B83</a:t>
            </a:r>
            <a:r>
              <a:rPr lang="en-US" sz="1000" dirty="0">
                <a:solidFill>
                  <a:srgbClr val="0033CC"/>
                </a:solidFill>
              </a:rPr>
              <a:t>, 140405R (2011</a:t>
            </a:r>
            <a:r>
              <a:rPr lang="en-US" sz="1000" dirty="0" smtClean="0">
                <a:solidFill>
                  <a:srgbClr val="0033CC"/>
                </a:solidFill>
              </a:rPr>
              <a:t>).</a:t>
            </a:r>
          </a:p>
          <a:p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[3] </a:t>
            </a:r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Xia, J.S., </a:t>
            </a:r>
            <a:r>
              <a:rPr lang="en-US" sz="1000" i="1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et al</a:t>
            </a:r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., </a:t>
            </a:r>
            <a:r>
              <a:rPr lang="en-US" sz="1000" i="1" dirty="0">
                <a:solidFill>
                  <a:srgbClr val="0033CC"/>
                </a:solidFill>
              </a:rPr>
              <a:t>Magneto-electric Effect and Dielectric Susceptibility Measurement Technique at Very Low </a:t>
            </a:r>
            <a:r>
              <a:rPr lang="en-US" sz="1000" i="1" dirty="0" smtClean="0">
                <a:solidFill>
                  <a:srgbClr val="0033CC"/>
                </a:solidFill>
              </a:rPr>
              <a:t>Temperature,</a:t>
            </a:r>
            <a:r>
              <a:rPr lang="en-US" sz="1000" b="1" dirty="0" smtClean="0">
                <a:solidFill>
                  <a:srgbClr val="0033CC"/>
                </a:solidFill>
              </a:rPr>
              <a:t> </a:t>
            </a:r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J. Low Temp. Phys. </a:t>
            </a:r>
            <a:r>
              <a:rPr lang="en-US" sz="1000" b="1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18</a:t>
            </a:r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7,627 (2017).</a:t>
            </a:r>
            <a:endParaRPr lang="en-US" sz="1000" dirty="0">
              <a:solidFill>
                <a:srgbClr val="0033CC"/>
              </a:solidFill>
            </a:endParaRPr>
          </a:p>
        </p:txBody>
      </p:sp>
      <p:sp>
        <p:nvSpPr>
          <p:cNvPr id="15" name="Line 42"/>
          <p:cNvSpPr>
            <a:spLocks noChangeShapeType="1"/>
          </p:cNvSpPr>
          <p:nvPr/>
        </p:nvSpPr>
        <p:spPr bwMode="auto">
          <a:xfrm>
            <a:off x="114300" y="1125870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519780" y="-1234"/>
            <a:ext cx="80310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Magneto-Electric Effects in Metal-Organic Quantum Magnet</a:t>
            </a:r>
          </a:p>
          <a:p>
            <a:pPr algn="ctr"/>
            <a:r>
              <a:rPr lang="en-US" sz="1100" dirty="0" smtClean="0"/>
              <a:t>L</a:t>
            </a:r>
            <a:r>
              <a:rPr lang="en-US" sz="1100" dirty="0"/>
              <a:t>. Yin</a:t>
            </a:r>
            <a:r>
              <a:rPr lang="en-US" sz="1100" baseline="30000" dirty="0"/>
              <a:t> 1</a:t>
            </a:r>
            <a:r>
              <a:rPr lang="en-US" sz="1100" dirty="0"/>
              <a:t>, V. S. Zapf</a:t>
            </a:r>
            <a:r>
              <a:rPr lang="en-US" sz="1100" baseline="30000" dirty="0"/>
              <a:t> 2</a:t>
            </a:r>
            <a:r>
              <a:rPr lang="en-US" sz="1100" dirty="0"/>
              <a:t>, A. Paduan-Filho </a:t>
            </a:r>
            <a:r>
              <a:rPr lang="en-US" sz="1100" baseline="30000" dirty="0"/>
              <a:t>3</a:t>
            </a:r>
            <a:r>
              <a:rPr lang="en-US" sz="1100" dirty="0"/>
              <a:t>, J. S.  Xia</a:t>
            </a:r>
            <a:r>
              <a:rPr lang="en-US" sz="1100" baseline="30000" dirty="0"/>
              <a:t>4</a:t>
            </a:r>
            <a:r>
              <a:rPr lang="en-US" sz="1100" dirty="0"/>
              <a:t>, N. </a:t>
            </a:r>
            <a:r>
              <a:rPr lang="en-US" sz="1100" dirty="0" smtClean="0"/>
              <a:t>Sullivan</a:t>
            </a:r>
            <a:r>
              <a:rPr lang="en-US" sz="1100" baseline="30000" dirty="0" smtClean="0"/>
              <a:t>4</a:t>
            </a:r>
            <a:r>
              <a:rPr lang="en-US" sz="1100" b="1" dirty="0">
                <a:solidFill>
                  <a:srgbClr val="0033CC"/>
                </a:solidFill>
              </a:rPr>
              <a:t> </a:t>
            </a:r>
            <a:endParaRPr lang="en-US" sz="1100" b="1" dirty="0" smtClean="0">
              <a:solidFill>
                <a:srgbClr val="0033CC"/>
              </a:solidFill>
            </a:endParaRPr>
          </a:p>
          <a:p>
            <a:pPr algn="ctr"/>
            <a:r>
              <a:rPr lang="en-US" sz="1100" b="1" dirty="0" smtClean="0">
                <a:solidFill>
                  <a:srgbClr val="0033CC"/>
                </a:solidFill>
              </a:rPr>
              <a:t>1</a:t>
            </a:r>
            <a:r>
              <a:rPr lang="en-US" sz="1100" b="1" dirty="0">
                <a:solidFill>
                  <a:srgbClr val="0033CC"/>
                </a:solidFill>
              </a:rPr>
              <a:t>. </a:t>
            </a:r>
            <a:r>
              <a:rPr lang="en-US" sz="1100" b="1" dirty="0" smtClean="0">
                <a:solidFill>
                  <a:srgbClr val="0033CC"/>
                </a:solidFill>
              </a:rPr>
              <a:t>University of </a:t>
            </a:r>
            <a:r>
              <a:rPr lang="en-US" sz="1100" b="1" dirty="0">
                <a:solidFill>
                  <a:srgbClr val="0033CC"/>
                </a:solidFill>
              </a:rPr>
              <a:t>California, San Diego;  2. Los Alamos National </a:t>
            </a:r>
            <a:r>
              <a:rPr lang="en-US" sz="1100" b="1" dirty="0" smtClean="0">
                <a:solidFill>
                  <a:srgbClr val="0033CC"/>
                </a:solidFill>
              </a:rPr>
              <a:t>Laboratory,</a:t>
            </a:r>
            <a:endParaRPr lang="en-US" sz="1100" b="1" dirty="0">
              <a:solidFill>
                <a:srgbClr val="0033CC"/>
              </a:solidFill>
            </a:endParaRPr>
          </a:p>
          <a:p>
            <a:pPr algn="ctr"/>
            <a:r>
              <a:rPr lang="en-US" sz="1100" b="1" dirty="0">
                <a:solidFill>
                  <a:srgbClr val="0033CC"/>
                </a:solidFill>
              </a:rPr>
              <a:t>  3. University of Sao Paulo, Brazil, </a:t>
            </a:r>
            <a:r>
              <a:rPr lang="en-US" sz="1100" b="1" dirty="0" smtClean="0">
                <a:solidFill>
                  <a:srgbClr val="0033CC"/>
                </a:solidFill>
              </a:rPr>
              <a:t> 4</a:t>
            </a:r>
            <a:r>
              <a:rPr lang="en-US" sz="1100" b="1" dirty="0">
                <a:solidFill>
                  <a:srgbClr val="0033CC"/>
                </a:solidFill>
              </a:rPr>
              <a:t>. NHMFL, University of Florida</a:t>
            </a:r>
          </a:p>
          <a:p>
            <a:pPr algn="ctr">
              <a:spcBef>
                <a:spcPts val="0"/>
              </a:spcBef>
            </a:pPr>
            <a:r>
              <a:rPr lang="en-US" sz="1100" b="1" dirty="0"/>
              <a:t>Funding Grants:</a:t>
            </a:r>
            <a:r>
              <a:rPr lang="en-US" sz="1100" dirty="0"/>
              <a:t>  G.S. Boebinger (NSF DMR-1644779), N.S. Sullivan (NSF DMR-1303599)</a:t>
            </a:r>
            <a:endParaRPr lang="en-US" sz="11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865" y="1211262"/>
            <a:ext cx="4579024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What </a:t>
            </a:r>
            <a:r>
              <a:rPr lang="en-US" sz="1200" b="1" dirty="0">
                <a:solidFill>
                  <a:srgbClr val="000000"/>
                </a:solidFill>
              </a:rPr>
              <a:t>is the finding? </a:t>
            </a:r>
            <a:r>
              <a:rPr lang="en-US" sz="1200" dirty="0" smtClean="0">
                <a:latin typeface="Arial" charset="0"/>
              </a:rPr>
              <a:t>A distinct </a:t>
            </a:r>
            <a:r>
              <a:rPr lang="en-US" sz="1200" dirty="0" smtClean="0">
                <a:latin typeface="Arial" charset="0"/>
              </a:rPr>
              <a:t>change in a materials internal electric, driven by an applied magnetic field, has been </a:t>
            </a:r>
            <a:r>
              <a:rPr lang="en-US" sz="1200" dirty="0" smtClean="0">
                <a:latin typeface="Arial" charset="0"/>
              </a:rPr>
              <a:t>observed in </a:t>
            </a:r>
            <a:r>
              <a:rPr lang="en-US" sz="1200" dirty="0" smtClean="0">
                <a:latin typeface="Arial" charset="0"/>
              </a:rPr>
              <a:t>a </a:t>
            </a:r>
            <a:r>
              <a:rPr lang="en-US" sz="1200" dirty="0" smtClean="0">
                <a:latin typeface="Arial" charset="0"/>
              </a:rPr>
              <a:t>metal-organic quantum magnet </a:t>
            </a:r>
            <a:r>
              <a:rPr lang="en-US" sz="1200" dirty="0" smtClean="0">
                <a:latin typeface="Arial" charset="0"/>
              </a:rPr>
              <a:t>known as </a:t>
            </a:r>
            <a:r>
              <a:rPr lang="en-US" sz="1200" dirty="0" smtClean="0">
                <a:latin typeface="Arial" charset="0"/>
              </a:rPr>
              <a:t>DTN</a:t>
            </a:r>
            <a:r>
              <a:rPr lang="en-US" sz="1200" dirty="0" smtClean="0">
                <a:latin typeface="Arial" charset="0"/>
              </a:rPr>
              <a:t>. </a:t>
            </a:r>
          </a:p>
          <a:p>
            <a:pPr algn="just"/>
            <a:endParaRPr lang="en-US" sz="8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smtClean="0">
                <a:solidFill>
                  <a:srgbClr val="000000"/>
                </a:solidFill>
              </a:rPr>
              <a:t>There is great interest in exploring systems that exhibit </a:t>
            </a:r>
            <a:r>
              <a:rPr lang="en-US" sz="1200" dirty="0" smtClean="0">
                <a:solidFill>
                  <a:srgbClr val="000000"/>
                </a:solidFill>
              </a:rPr>
              <a:t>these large </a:t>
            </a:r>
            <a:r>
              <a:rPr lang="en-US" sz="1200" dirty="0" smtClean="0">
                <a:solidFill>
                  <a:srgbClr val="000000"/>
                </a:solidFill>
              </a:rPr>
              <a:t>magneto-electric </a:t>
            </a:r>
            <a:r>
              <a:rPr lang="en-US" sz="1200" dirty="0" smtClean="0">
                <a:solidFill>
                  <a:srgbClr val="000000"/>
                </a:solidFill>
              </a:rPr>
              <a:t>effects due to potential </a:t>
            </a:r>
            <a:r>
              <a:rPr lang="en-US" sz="1200" dirty="0" smtClean="0">
                <a:solidFill>
                  <a:srgbClr val="000000"/>
                </a:solidFill>
              </a:rPr>
              <a:t>future a</a:t>
            </a:r>
            <a:r>
              <a:rPr lang="en-US" sz="1200" dirty="0" smtClean="0">
                <a:solidFill>
                  <a:srgbClr val="000000"/>
                </a:solidFill>
              </a:rPr>
              <a:t>pplications </a:t>
            </a:r>
            <a:r>
              <a:rPr lang="en-US" sz="1200" dirty="0" smtClean="0">
                <a:solidFill>
                  <a:srgbClr val="000000"/>
                </a:solidFill>
              </a:rPr>
              <a:t>as high sensitivity sensors. Understanding the </a:t>
            </a:r>
            <a:r>
              <a:rPr lang="en-US" sz="1200" dirty="0" smtClean="0">
                <a:solidFill>
                  <a:srgbClr val="000000"/>
                </a:solidFill>
              </a:rPr>
              <a:t>magneto-electric </a:t>
            </a:r>
            <a:r>
              <a:rPr lang="en-US" sz="1200" dirty="0" smtClean="0">
                <a:solidFill>
                  <a:srgbClr val="000000"/>
                </a:solidFill>
              </a:rPr>
              <a:t>effect in </a:t>
            </a:r>
            <a:r>
              <a:rPr lang="en-US" sz="1200" dirty="0" smtClean="0">
                <a:solidFill>
                  <a:srgbClr val="000000"/>
                </a:solidFill>
              </a:rPr>
              <a:t>metal-organic quantum magnets </a:t>
            </a:r>
            <a:r>
              <a:rPr lang="en-US" sz="1200" dirty="0" smtClean="0">
                <a:solidFill>
                  <a:srgbClr val="000000"/>
                </a:solidFill>
              </a:rPr>
              <a:t>is important for establishing the fundamental physics of the </a:t>
            </a:r>
            <a:r>
              <a:rPr lang="en-US" sz="1200" dirty="0" smtClean="0">
                <a:solidFill>
                  <a:srgbClr val="000000"/>
                </a:solidFill>
              </a:rPr>
              <a:t>far </a:t>
            </a:r>
            <a:r>
              <a:rPr lang="en-US" sz="1200" dirty="0" smtClean="0">
                <a:solidFill>
                  <a:srgbClr val="000000"/>
                </a:solidFill>
              </a:rPr>
              <a:t>more complex systems at higher temperatures.</a:t>
            </a:r>
            <a:endParaRPr lang="en-US" sz="1200" dirty="0" smtClean="0"/>
          </a:p>
          <a:p>
            <a:pPr algn="just"/>
            <a:endParaRPr lang="en-US" sz="8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114300" y="1125870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519780" y="-1234"/>
            <a:ext cx="803100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/>
              <a:t>Magneto-Electric Effects in Metal-Organic Quantum Magnet</a:t>
            </a:r>
          </a:p>
          <a:p>
            <a:pPr algn="ctr"/>
            <a:r>
              <a:rPr lang="en-US" sz="1100" dirty="0" smtClean="0"/>
              <a:t>L</a:t>
            </a:r>
            <a:r>
              <a:rPr lang="en-US" sz="1100" dirty="0"/>
              <a:t>. Yin</a:t>
            </a:r>
            <a:r>
              <a:rPr lang="en-US" sz="1100" baseline="30000" dirty="0"/>
              <a:t> 1</a:t>
            </a:r>
            <a:r>
              <a:rPr lang="en-US" sz="1100" dirty="0"/>
              <a:t>, V. S. Zapf</a:t>
            </a:r>
            <a:r>
              <a:rPr lang="en-US" sz="1100" baseline="30000" dirty="0"/>
              <a:t> 2</a:t>
            </a:r>
            <a:r>
              <a:rPr lang="en-US" sz="1100" dirty="0"/>
              <a:t>, A. Paduan-Filho </a:t>
            </a:r>
            <a:r>
              <a:rPr lang="en-US" sz="1100" baseline="30000" dirty="0"/>
              <a:t>3</a:t>
            </a:r>
            <a:r>
              <a:rPr lang="en-US" sz="1100" dirty="0"/>
              <a:t>, J. S.  Xia</a:t>
            </a:r>
            <a:r>
              <a:rPr lang="en-US" sz="1100" baseline="30000" dirty="0"/>
              <a:t>4</a:t>
            </a:r>
            <a:r>
              <a:rPr lang="en-US" sz="1100" dirty="0"/>
              <a:t>, N. </a:t>
            </a:r>
            <a:r>
              <a:rPr lang="en-US" sz="1100" dirty="0" smtClean="0"/>
              <a:t>Sullivan</a:t>
            </a:r>
            <a:r>
              <a:rPr lang="en-US" sz="1100" baseline="30000" dirty="0" smtClean="0"/>
              <a:t>4</a:t>
            </a:r>
            <a:r>
              <a:rPr lang="en-US" sz="1100" b="1" dirty="0">
                <a:solidFill>
                  <a:srgbClr val="0033CC"/>
                </a:solidFill>
              </a:rPr>
              <a:t> </a:t>
            </a:r>
            <a:endParaRPr lang="en-US" sz="1100" b="1" dirty="0" smtClean="0">
              <a:solidFill>
                <a:srgbClr val="0033CC"/>
              </a:solidFill>
            </a:endParaRPr>
          </a:p>
          <a:p>
            <a:pPr algn="ctr"/>
            <a:r>
              <a:rPr lang="en-US" sz="1100" b="1" dirty="0" smtClean="0">
                <a:solidFill>
                  <a:srgbClr val="0033CC"/>
                </a:solidFill>
              </a:rPr>
              <a:t>1</a:t>
            </a:r>
            <a:r>
              <a:rPr lang="en-US" sz="1100" b="1" dirty="0">
                <a:solidFill>
                  <a:srgbClr val="0033CC"/>
                </a:solidFill>
              </a:rPr>
              <a:t>. </a:t>
            </a:r>
            <a:r>
              <a:rPr lang="en-US" sz="1100" b="1" dirty="0" smtClean="0">
                <a:solidFill>
                  <a:srgbClr val="0033CC"/>
                </a:solidFill>
              </a:rPr>
              <a:t>University of </a:t>
            </a:r>
            <a:r>
              <a:rPr lang="en-US" sz="1100" b="1" dirty="0">
                <a:solidFill>
                  <a:srgbClr val="0033CC"/>
                </a:solidFill>
              </a:rPr>
              <a:t>California, San Diego;  2. Los Alamos National </a:t>
            </a:r>
            <a:r>
              <a:rPr lang="en-US" sz="1100" b="1" dirty="0" smtClean="0">
                <a:solidFill>
                  <a:srgbClr val="0033CC"/>
                </a:solidFill>
              </a:rPr>
              <a:t>Laboratory,</a:t>
            </a:r>
            <a:endParaRPr lang="en-US" sz="1100" b="1" dirty="0">
              <a:solidFill>
                <a:srgbClr val="0033CC"/>
              </a:solidFill>
            </a:endParaRPr>
          </a:p>
          <a:p>
            <a:pPr algn="ctr"/>
            <a:r>
              <a:rPr lang="en-US" sz="1100" b="1" dirty="0">
                <a:solidFill>
                  <a:srgbClr val="0033CC"/>
                </a:solidFill>
              </a:rPr>
              <a:t>  3. University of Sao Paulo, Brazil, </a:t>
            </a:r>
            <a:r>
              <a:rPr lang="en-US" sz="1100" b="1" dirty="0" smtClean="0">
                <a:solidFill>
                  <a:srgbClr val="0033CC"/>
                </a:solidFill>
              </a:rPr>
              <a:t> 4</a:t>
            </a:r>
            <a:r>
              <a:rPr lang="en-US" sz="1100" b="1" dirty="0">
                <a:solidFill>
                  <a:srgbClr val="0033CC"/>
                </a:solidFill>
              </a:rPr>
              <a:t>. NHMFL, University of Florida</a:t>
            </a:r>
          </a:p>
          <a:p>
            <a:pPr algn="ctr">
              <a:spcBef>
                <a:spcPts val="0"/>
              </a:spcBef>
            </a:pPr>
            <a:r>
              <a:rPr lang="en-US" sz="1100" b="1" dirty="0"/>
              <a:t>Funding Grants:</a:t>
            </a:r>
            <a:r>
              <a:rPr lang="en-US" sz="1100" dirty="0"/>
              <a:t>  G.S. Boebinger (NSF DMR-1644779), N.S. Sullivan (NSF DMR-1303599)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pic>
        <p:nvPicPr>
          <p:cNvPr id="2050" name="Picture 2" descr="XIA Fig 1xy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140" y="3167135"/>
            <a:ext cx="2304468" cy="355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5245" y="5848489"/>
            <a:ext cx="20393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/>
              <a:t>Low temperature cell used </a:t>
            </a:r>
            <a:r>
              <a:rPr lang="en-US" sz="1100" dirty="0" smtClean="0"/>
              <a:t>for magneto-electric </a:t>
            </a:r>
            <a:r>
              <a:rPr lang="en-US" sz="1100" dirty="0" smtClean="0"/>
              <a:t>studies </a:t>
            </a:r>
            <a:r>
              <a:rPr lang="en-US" sz="1100" dirty="0" smtClean="0"/>
              <a:t>with sample </a:t>
            </a:r>
            <a:r>
              <a:rPr lang="en-US" sz="1100" dirty="0" smtClean="0"/>
              <a:t>immersed in </a:t>
            </a:r>
            <a:r>
              <a:rPr lang="en-US" sz="1100" dirty="0" smtClean="0"/>
              <a:t>liquid </a:t>
            </a:r>
            <a:r>
              <a:rPr lang="en-US" sz="1100" baseline="30000" dirty="0" smtClean="0"/>
              <a:t>3</a:t>
            </a:r>
            <a:r>
              <a:rPr lang="en-US" sz="1100" dirty="0" smtClean="0"/>
              <a:t>He </a:t>
            </a:r>
            <a:r>
              <a:rPr lang="en-US" sz="1100" dirty="0" smtClean="0"/>
              <a:t>for thermal contact.</a:t>
            </a:r>
            <a:endParaRPr lang="en-US" sz="1100" dirty="0"/>
          </a:p>
        </p:txBody>
      </p:sp>
      <p:pic>
        <p:nvPicPr>
          <p:cNvPr id="18" name="Picture 2" descr="XIA Fig 4x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012" r="2464" b="3435"/>
          <a:stretch>
            <a:fillRect/>
          </a:stretch>
        </p:blipFill>
        <p:spPr bwMode="auto">
          <a:xfrm>
            <a:off x="4900346" y="1185699"/>
            <a:ext cx="4032821" cy="312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49"/>
          <p:cNvSpPr>
            <a:spLocks noChangeArrowheads="1"/>
          </p:cNvSpPr>
          <p:nvPr/>
        </p:nvSpPr>
        <p:spPr bwMode="auto">
          <a:xfrm>
            <a:off x="4846162" y="1211262"/>
            <a:ext cx="4228364" cy="4211858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5052430" y="5508511"/>
            <a:ext cx="375882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0033CC"/>
                </a:solidFill>
              </a:rPr>
              <a:t>Facility used</a:t>
            </a:r>
            <a:r>
              <a:rPr lang="en-US" sz="1100" b="1" dirty="0" smtClean="0">
                <a:solidFill>
                  <a:srgbClr val="0033CC"/>
                </a:solidFill>
              </a:rPr>
              <a:t>:</a:t>
            </a:r>
            <a:r>
              <a:rPr lang="en-US" sz="1100" dirty="0" smtClean="0">
                <a:solidFill>
                  <a:srgbClr val="0033CC"/>
                </a:solidFill>
              </a:rPr>
              <a:t>  Bay 3 of the </a:t>
            </a:r>
            <a:r>
              <a:rPr lang="en-US" sz="1100" dirty="0" err="1" smtClean="0">
                <a:solidFill>
                  <a:srgbClr val="0033CC"/>
                </a:solidFill>
              </a:rPr>
              <a:t>MagLab’s</a:t>
            </a:r>
            <a:r>
              <a:rPr lang="en-US" sz="1100" dirty="0" smtClean="0">
                <a:solidFill>
                  <a:srgbClr val="0033CC"/>
                </a:solidFill>
              </a:rPr>
              <a:t> </a:t>
            </a:r>
            <a:r>
              <a:rPr lang="en-US" sz="1100" dirty="0" smtClean="0">
                <a:solidFill>
                  <a:srgbClr val="0033CC"/>
                </a:solidFill>
              </a:rPr>
              <a:t>High B/T Facility.</a:t>
            </a:r>
            <a:endParaRPr lang="en-US" sz="1100" dirty="0">
              <a:solidFill>
                <a:srgbClr val="0033CC"/>
              </a:solidFill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4900346" y="4285959"/>
            <a:ext cx="4170758" cy="109527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1100" dirty="0" smtClean="0"/>
              <a:t>Magnetic </a:t>
            </a:r>
            <a:r>
              <a:rPr lang="en-US" sz="1100" dirty="0"/>
              <a:t>field induced changes in the dielectric constant of </a:t>
            </a:r>
            <a:r>
              <a:rPr lang="en-US" sz="1100" dirty="0" smtClean="0"/>
              <a:t>        Br-doped </a:t>
            </a:r>
            <a:r>
              <a:rPr lang="en-US" sz="1100" dirty="0"/>
              <a:t>DTN at very low temperatures as a function of applied DC magnetic field at 20 </a:t>
            </a:r>
            <a:r>
              <a:rPr lang="en-US" sz="1100" dirty="0" err="1" smtClean="0"/>
              <a:t>mK</a:t>
            </a:r>
            <a:r>
              <a:rPr lang="en-US" sz="1100" dirty="0" smtClean="0"/>
              <a:t> [3].  Sharp features at B~2.2T, ~11.4T, and ~13.6T signal transitions to a Bose-Einstein condensed phase, a Bose glass state, and a Mott insulator state, respectively. </a:t>
            </a:r>
            <a:endParaRPr lang="en-US" sz="1100" dirty="0"/>
          </a:p>
        </p:txBody>
      </p:sp>
      <p:sp>
        <p:nvSpPr>
          <p:cNvPr id="22" name="Rectangle 21"/>
          <p:cNvSpPr/>
          <p:nvPr/>
        </p:nvSpPr>
        <p:spPr>
          <a:xfrm>
            <a:off x="5052430" y="5848489"/>
            <a:ext cx="39543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</a:tabLst>
            </a:pPr>
            <a:r>
              <a:rPr lang="en-US" sz="1000" b="1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Reference</a:t>
            </a:r>
            <a:endParaRPr lang="en-US" sz="1000" dirty="0">
              <a:solidFill>
                <a:srgbClr val="0033CC"/>
              </a:solidFill>
              <a:ea typeface="MS Mincho" panose="02020609040205080304" pitchFamily="49" charset="-128"/>
            </a:endParaRPr>
          </a:p>
          <a:p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Xia</a:t>
            </a:r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, J.S., </a:t>
            </a:r>
            <a:r>
              <a:rPr lang="en-US" sz="1000" i="1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et al</a:t>
            </a:r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., </a:t>
            </a:r>
            <a:r>
              <a:rPr lang="en-US" sz="1000" i="1" dirty="0">
                <a:solidFill>
                  <a:srgbClr val="0033CC"/>
                </a:solidFill>
              </a:rPr>
              <a:t>Magneto-electric Effect and Dielectric Susceptibility Measurement Technique at Very Low </a:t>
            </a:r>
            <a:r>
              <a:rPr lang="en-US" sz="1000" i="1" dirty="0" smtClean="0">
                <a:solidFill>
                  <a:srgbClr val="0033CC"/>
                </a:solidFill>
              </a:rPr>
              <a:t>Temperature</a:t>
            </a:r>
          </a:p>
          <a:p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J</a:t>
            </a:r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. Low Temp. Phys. </a:t>
            </a:r>
            <a:r>
              <a:rPr lang="en-US" sz="1000" b="1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18</a:t>
            </a:r>
            <a:r>
              <a:rPr lang="en-US" sz="1000" dirty="0" smtClean="0">
                <a:solidFill>
                  <a:srgbClr val="0033CC"/>
                </a:solidFill>
                <a:ea typeface="MS Mincho" panose="02020609040205080304" pitchFamily="49" charset="-128"/>
              </a:rPr>
              <a:t>7,627 (2017).</a:t>
            </a:r>
            <a:endParaRPr lang="en-US" sz="1000" dirty="0">
              <a:solidFill>
                <a:srgbClr val="0033CC"/>
              </a:solidFill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575" y="3167136"/>
            <a:ext cx="2422929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 smtClean="0">
                <a:latin typeface="Arial" charset="0"/>
              </a:rPr>
              <a:t>magnetic-field-driven transitions </a:t>
            </a:r>
            <a:r>
              <a:rPr lang="en-US" sz="1200" dirty="0" smtClean="0">
                <a:latin typeface="Arial" charset="0"/>
              </a:rPr>
              <a:t>to the Bose-Einstein condensed phase and the Bose glass state can only be studied in detail at </a:t>
            </a:r>
            <a:r>
              <a:rPr lang="en-US" sz="1200" dirty="0" err="1" smtClean="0">
                <a:latin typeface="Arial" charset="0"/>
              </a:rPr>
              <a:t>millikelvin</a:t>
            </a:r>
            <a:r>
              <a:rPr lang="en-US" sz="1200" dirty="0" smtClean="0">
                <a:latin typeface="Arial" charset="0"/>
              </a:rPr>
              <a:t> temperatures with the sample located at the center of a large superconducting magnet. The MagLab specializes in these sorts of measurements.</a:t>
            </a:r>
            <a:endParaRPr lang="en-US" sz="12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3BF303-52A4-4116-88C3-45FD8C54B83A}"/>
</file>

<file path=customXml/itemProps2.xml><?xml version="1.0" encoding="utf-8"?>
<ds:datastoreItem xmlns:ds="http://schemas.openxmlformats.org/officeDocument/2006/customXml" ds:itemID="{05C7F626-A4F9-4BB1-8477-C97DF31413C8}"/>
</file>

<file path=customXml/itemProps3.xml><?xml version="1.0" encoding="utf-8"?>
<ds:datastoreItem xmlns:ds="http://schemas.openxmlformats.org/officeDocument/2006/customXml" ds:itemID="{753F5AA2-D0A8-4D06-A31E-EE5D6C95FB6A}"/>
</file>

<file path=docProps/app.xml><?xml version="1.0" encoding="utf-8"?>
<Properties xmlns="http://schemas.openxmlformats.org/officeDocument/2006/extended-properties" xmlns:vt="http://schemas.openxmlformats.org/officeDocument/2006/docPropsVTypes">
  <TotalTime>9353</TotalTime>
  <Words>849</Words>
  <Application>Microsoft Office PowerPoint</Application>
  <PresentationFormat>On-screen Show (4:3)</PresentationFormat>
  <Paragraphs>43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MS Mincho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142</cp:revision>
  <cp:lastPrinted>2007-07-13T05:35:51Z</cp:lastPrinted>
  <dcterms:created xsi:type="dcterms:W3CDTF">2004-08-07T03:10:56Z</dcterms:created>
  <dcterms:modified xsi:type="dcterms:W3CDTF">2018-05-09T22:33:27Z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