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3" autoAdjust="0"/>
    <p:restoredTop sz="96845" autoAdjust="0"/>
  </p:normalViewPr>
  <p:slideViewPr>
    <p:cSldViewPr snapToGrid="0">
      <p:cViewPr varScale="1">
        <p:scale>
          <a:sx n="127" d="100"/>
          <a:sy n="127" d="100"/>
        </p:scale>
        <p:origin x="1577" y="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14692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638865" y="129245"/>
            <a:ext cx="8031001" cy="105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/>
              <a:t>S</a:t>
            </a:r>
            <a:r>
              <a:rPr lang="en-US" sz="1600" b="1" dirty="0" err="1" smtClean="0"/>
              <a:t>nackChat</a:t>
            </a:r>
            <a:r>
              <a:rPr lang="en-US" sz="1600" b="1" dirty="0" smtClean="0"/>
              <a:t>:  Improving Climate </a:t>
            </a:r>
            <a:r>
              <a:rPr lang="en-US" sz="1600" b="1" dirty="0" smtClean="0"/>
              <a:t>at the MagLab</a:t>
            </a:r>
          </a:p>
          <a:p>
            <a:pPr algn="ctr">
              <a:spcBef>
                <a:spcPts val="600"/>
              </a:spcBef>
            </a:pPr>
            <a:r>
              <a:rPr lang="en-US" sz="1050" b="1" kern="1200" dirty="0" smtClean="0">
                <a:solidFill>
                  <a:srgbClr val="0033CC"/>
                </a:solidFill>
              </a:rPr>
              <a:t>1. National High Magnetic Field Laboratory; </a:t>
            </a:r>
          </a:p>
          <a:p>
            <a:pPr algn="ctr">
              <a:spcBef>
                <a:spcPts val="60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</a:t>
            </a:r>
            <a:r>
              <a:rPr lang="en-US" sz="1050" kern="1200" dirty="0" smtClean="0"/>
              <a:t>DMR-1644779)</a:t>
            </a:r>
            <a:endParaRPr lang="en-US" sz="1050" kern="1200" dirty="0"/>
          </a:p>
          <a:p>
            <a:pPr marL="228600" indent="-228600" algn="ctr">
              <a:spcBef>
                <a:spcPts val="600"/>
              </a:spcBef>
              <a:buAutoNum type="arabicPeriod"/>
            </a:pP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638865" y="6234516"/>
            <a:ext cx="317678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Facilities:</a:t>
            </a:r>
            <a:r>
              <a:rPr lang="en-US" sz="1100" dirty="0" smtClean="0">
                <a:solidFill>
                  <a:srgbClr val="333399"/>
                </a:solidFill>
              </a:rPr>
              <a:t>  </a:t>
            </a:r>
            <a:r>
              <a:rPr lang="en-US" sz="1100" dirty="0" err="1" smtClean="0">
                <a:solidFill>
                  <a:srgbClr val="333399"/>
                </a:solidFill>
              </a:rPr>
              <a:t>MagLab’s</a:t>
            </a:r>
            <a:r>
              <a:rPr lang="en-US" sz="1100" dirty="0" smtClean="0">
                <a:solidFill>
                  <a:srgbClr val="333399"/>
                </a:solidFill>
              </a:rPr>
              <a:t> Public Affairs Group and </a:t>
            </a:r>
          </a:p>
          <a:p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  </a:t>
            </a:r>
            <a:r>
              <a:rPr lang="en-US" sz="1100" dirty="0" smtClean="0">
                <a:solidFill>
                  <a:srgbClr val="333399"/>
                </a:solidFill>
              </a:rPr>
              <a:t>Center </a:t>
            </a:r>
            <a:r>
              <a:rPr lang="en-US" sz="1100" dirty="0" smtClean="0">
                <a:solidFill>
                  <a:srgbClr val="333399"/>
                </a:solidFill>
              </a:rPr>
              <a:t>for Integrating Research and </a:t>
            </a:r>
            <a:r>
              <a:rPr lang="en-US" sz="1100" dirty="0" smtClean="0">
                <a:solidFill>
                  <a:srgbClr val="333399"/>
                </a:solidFill>
              </a:rPr>
              <a:t>Learning</a:t>
            </a:r>
            <a:endParaRPr lang="en-US" sz="1100" dirty="0">
              <a:solidFill>
                <a:srgbClr val="333399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00" t="8551" r="533" b="-881"/>
          <a:stretch/>
        </p:blipFill>
        <p:spPr>
          <a:xfrm>
            <a:off x="4381327" y="5069983"/>
            <a:ext cx="1801739" cy="16592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1" t="4194" b="17125"/>
          <a:stretch/>
        </p:blipFill>
        <p:spPr>
          <a:xfrm>
            <a:off x="5981345" y="1315273"/>
            <a:ext cx="3077869" cy="173240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"/>
          <a:stretch/>
        </p:blipFill>
        <p:spPr>
          <a:xfrm>
            <a:off x="6227205" y="4871504"/>
            <a:ext cx="2823423" cy="18577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" t="14755" r="3996" b="4830"/>
          <a:stretch/>
        </p:blipFill>
        <p:spPr>
          <a:xfrm>
            <a:off x="6542468" y="3101911"/>
            <a:ext cx="2516746" cy="172394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8" t="8142" r="6893" b="7510"/>
          <a:stretch/>
        </p:blipFill>
        <p:spPr>
          <a:xfrm>
            <a:off x="4441371" y="3530137"/>
            <a:ext cx="2064877" cy="1262446"/>
          </a:xfrm>
          <a:prstGeom prst="rect">
            <a:avLst/>
          </a:prstGeom>
        </p:spPr>
      </p:pic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0801" y="1399664"/>
            <a:ext cx="586293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For </a:t>
            </a:r>
            <a:r>
              <a:rPr lang="en-US" sz="1200" dirty="0"/>
              <a:t>the last year, MagLab employees Jose Sanchez and Kristen Coyne have been organizing monthly </a:t>
            </a:r>
            <a:r>
              <a:rPr lang="en-US" sz="1200" dirty="0" smtClean="0"/>
              <a:t>“speed networking” </a:t>
            </a:r>
            <a:r>
              <a:rPr lang="en-US" sz="1200" dirty="0"/>
              <a:t>events. </a:t>
            </a:r>
            <a:r>
              <a:rPr lang="en-US" sz="1200" dirty="0" smtClean="0"/>
              <a:t>For each </a:t>
            </a:r>
            <a:r>
              <a:rPr lang="en-US" sz="1200" dirty="0" err="1" smtClean="0"/>
              <a:t>SnackChat</a:t>
            </a:r>
            <a:r>
              <a:rPr lang="en-US" sz="1200" dirty="0" smtClean="0"/>
              <a:t>, eight MagLab </a:t>
            </a:r>
            <a:r>
              <a:rPr lang="en-US" sz="1200" dirty="0"/>
              <a:t>employees pair up for </a:t>
            </a:r>
            <a:r>
              <a:rPr lang="en-US" sz="1200" dirty="0" smtClean="0"/>
              <a:t>four </a:t>
            </a:r>
            <a:r>
              <a:rPr lang="en-US" sz="1200" dirty="0"/>
              <a:t>5-minute sessions to learn more about each other. The goal of the program is to improve the climate of the lab by helping people </a:t>
            </a:r>
            <a:r>
              <a:rPr lang="en-US" sz="1200" dirty="0" smtClean="0"/>
              <a:t>get </a:t>
            </a:r>
            <a:r>
              <a:rPr lang="en-US" sz="1200" dirty="0"/>
              <a:t>to know each other across disciplines, facilities, and job types. Because food is a natural draw, we provided snacks, </a:t>
            </a:r>
            <a:r>
              <a:rPr lang="en-US" sz="1200" dirty="0" smtClean="0"/>
              <a:t>hence the </a:t>
            </a:r>
            <a:r>
              <a:rPr lang="en-US" sz="1200" dirty="0"/>
              <a:t>program’s name, </a:t>
            </a:r>
            <a:r>
              <a:rPr lang="en-US" sz="1200" dirty="0" err="1"/>
              <a:t>SnackChat</a:t>
            </a:r>
            <a:r>
              <a:rPr lang="en-US" sz="1200" dirty="0"/>
              <a:t>.</a:t>
            </a:r>
          </a:p>
          <a:p>
            <a:pPr algn="just"/>
            <a:r>
              <a:rPr lang="en-US" sz="1200" dirty="0"/>
              <a:t> </a:t>
            </a:r>
          </a:p>
          <a:p>
            <a:pPr algn="just"/>
            <a:r>
              <a:rPr lang="en-US" sz="1200" dirty="0"/>
              <a:t>The program is designed to promote inclusion and diversity at a grassroots level. </a:t>
            </a:r>
            <a:r>
              <a:rPr lang="en-US" sz="1200" dirty="0" smtClean="0"/>
              <a:t>Loosely </a:t>
            </a:r>
            <a:r>
              <a:rPr lang="en-US" sz="1200" dirty="0"/>
              <a:t>modeled </a:t>
            </a:r>
            <a:r>
              <a:rPr lang="en-US" sz="1200" dirty="0" smtClean="0"/>
              <a:t>on </a:t>
            </a:r>
            <a:r>
              <a:rPr lang="en-US" sz="1200" dirty="0"/>
              <a:t>speed dating to </a:t>
            </a:r>
            <a:r>
              <a:rPr lang="en-US" sz="1200" dirty="0" smtClean="0"/>
              <a:t>contribute to the spirit of fun, </a:t>
            </a:r>
            <a:r>
              <a:rPr lang="en-US" sz="1200" dirty="0"/>
              <a:t>each participant </a:t>
            </a:r>
            <a:r>
              <a:rPr lang="en-US" sz="1200" dirty="0" smtClean="0"/>
              <a:t>chats one-on-one </a:t>
            </a:r>
            <a:r>
              <a:rPr lang="en-US" sz="1200" dirty="0"/>
              <a:t>with another participant before moving on to meet other participants.  </a:t>
            </a: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42393" y="3529249"/>
            <a:ext cx="4233393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The response </a:t>
            </a:r>
            <a:r>
              <a:rPr lang="en-US" sz="1200" dirty="0"/>
              <a:t>of participants has been overwhelmingly </a:t>
            </a:r>
            <a:r>
              <a:rPr lang="en-US" sz="1200" dirty="0" smtClean="0"/>
              <a:t>positive. A </a:t>
            </a:r>
            <a:r>
              <a:rPr lang="en-US" sz="1200" dirty="0"/>
              <a:t>post-event, </a:t>
            </a:r>
            <a:r>
              <a:rPr lang="en-US" sz="1200" dirty="0" smtClean="0"/>
              <a:t>anonymous </a:t>
            </a:r>
            <a:r>
              <a:rPr lang="en-US" sz="1200" dirty="0"/>
              <a:t>online </a:t>
            </a:r>
            <a:r>
              <a:rPr lang="en-US" sz="1200" dirty="0" smtClean="0"/>
              <a:t>survey finds that 97% of  </a:t>
            </a:r>
            <a:r>
              <a:rPr lang="en-US" sz="1200" dirty="0"/>
              <a:t>respondents </a:t>
            </a:r>
            <a:r>
              <a:rPr lang="en-US" sz="1200" dirty="0" smtClean="0"/>
              <a:t>would </a:t>
            </a:r>
            <a:r>
              <a:rPr lang="en-US" sz="1200" dirty="0"/>
              <a:t>recommend </a:t>
            </a:r>
            <a:r>
              <a:rPr lang="en-US" sz="1200" dirty="0" err="1" smtClean="0"/>
              <a:t>SnackChat</a:t>
            </a:r>
            <a:r>
              <a:rPr lang="en-US" sz="1200" dirty="0" smtClean="0"/>
              <a:t> </a:t>
            </a:r>
            <a:r>
              <a:rPr lang="en-US" sz="1200" dirty="0"/>
              <a:t>to a </a:t>
            </a:r>
            <a:r>
              <a:rPr lang="en-US" sz="1200" dirty="0" smtClean="0"/>
              <a:t>colleague, </a:t>
            </a:r>
            <a:r>
              <a:rPr lang="en-US" sz="1200" dirty="0"/>
              <a:t>and 97% were interested in attending a future </a:t>
            </a:r>
            <a:r>
              <a:rPr lang="en-US" sz="1200" dirty="0" err="1"/>
              <a:t>SnackChat</a:t>
            </a:r>
            <a:r>
              <a:rPr lang="en-US" sz="1200" dirty="0"/>
              <a:t> to meet a different group of people. </a:t>
            </a:r>
            <a:endParaRPr lang="en-US" sz="1200" dirty="0" smtClean="0"/>
          </a:p>
          <a:p>
            <a:pPr algn="just"/>
            <a:endParaRPr lang="en-US" sz="1000" dirty="0" smtClean="0"/>
          </a:p>
          <a:p>
            <a:pPr algn="just"/>
            <a:r>
              <a:rPr lang="en-US" sz="1200" dirty="0"/>
              <a:t>In any community – at home or at work – people feel more connected when they know each other – even just a little bit. </a:t>
            </a:r>
            <a:r>
              <a:rPr lang="en-US" sz="1200" dirty="0" smtClean="0"/>
              <a:t>The </a:t>
            </a:r>
            <a:r>
              <a:rPr lang="en-US" sz="1200" dirty="0"/>
              <a:t>simple act of introducing people to one another in </a:t>
            </a:r>
            <a:r>
              <a:rPr lang="en-US" sz="1200" dirty="0" err="1" smtClean="0"/>
              <a:t>SnackChat</a:t>
            </a:r>
            <a:r>
              <a:rPr lang="en-US" sz="1200" dirty="0" smtClean="0"/>
              <a:t>, we believe, contributes to a </a:t>
            </a:r>
            <a:r>
              <a:rPr lang="en-US" sz="1200" dirty="0"/>
              <a:t>more welcoming environment </a:t>
            </a:r>
            <a:r>
              <a:rPr lang="en-US" sz="1200" dirty="0" smtClean="0"/>
              <a:t>at the MagLab and creates more positive perceptions </a:t>
            </a:r>
            <a:r>
              <a:rPr lang="en-US" sz="1200" dirty="0"/>
              <a:t>of the MagLab as a workplace.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01892C-ED3A-469D-B804-615289AB2593}"/>
</file>

<file path=customXml/itemProps2.xml><?xml version="1.0" encoding="utf-8"?>
<ds:datastoreItem xmlns:ds="http://schemas.openxmlformats.org/officeDocument/2006/customXml" ds:itemID="{A9965555-87CB-4098-B492-316AD1629108}"/>
</file>

<file path=customXml/itemProps3.xml><?xml version="1.0" encoding="utf-8"?>
<ds:datastoreItem xmlns:ds="http://schemas.openxmlformats.org/officeDocument/2006/customXml" ds:itemID="{50970CF4-9491-46B7-ACCA-73804DD13250}"/>
</file>

<file path=docProps/app.xml><?xml version="1.0" encoding="utf-8"?>
<Properties xmlns="http://schemas.openxmlformats.org/officeDocument/2006/extended-properties" xmlns:vt="http://schemas.openxmlformats.org/officeDocument/2006/docPropsVTypes">
  <TotalTime>4936</TotalTime>
  <Words>238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132</cp:revision>
  <cp:lastPrinted>2007-07-13T05:35:51Z</cp:lastPrinted>
  <dcterms:created xsi:type="dcterms:W3CDTF">2004-08-07T03:10:56Z</dcterms:created>
  <dcterms:modified xsi:type="dcterms:W3CDTF">2018-05-09T04:18:22Z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