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A024"/>
    <a:srgbClr val="0066FF"/>
    <a:srgbClr val="0033CC"/>
    <a:srgbClr val="333399"/>
    <a:srgbClr val="008080"/>
    <a:srgbClr val="006600"/>
    <a:srgbClr val="000066"/>
    <a:srgbClr val="FFFF0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7279" autoAdjust="0"/>
  </p:normalViewPr>
  <p:slideViewPr>
    <p:cSldViewPr snapToGrid="0">
      <p:cViewPr varScale="1">
        <p:scale>
          <a:sx n="127" d="100"/>
          <a:sy n="127" d="100"/>
        </p:scale>
        <p:origin x="1759"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kern="1200" dirty="0" smtClean="0">
                <a:solidFill>
                  <a:schemeClr val="tx1"/>
                </a:solidFill>
                <a:effectLst/>
                <a:latin typeface="Arial" charset="0"/>
                <a:ea typeface="+mn-ea"/>
                <a:cs typeface="+mn-cs"/>
              </a:rPr>
              <a:t>Photo M3-1216-4 BN1 15% </a:t>
            </a:r>
            <a:r>
              <a:rPr lang="en-US" sz="1200" kern="1200" dirty="0" err="1" smtClean="0">
                <a:solidFill>
                  <a:schemeClr val="tx1"/>
                </a:solidFill>
                <a:effectLst/>
                <a:latin typeface="Arial" charset="0"/>
                <a:ea typeface="+mn-ea"/>
                <a:cs typeface="+mn-cs"/>
              </a:rPr>
              <a:t>Zr</a:t>
            </a:r>
            <a:r>
              <a:rPr lang="en-US" sz="1200" kern="1200" dirty="0" smtClean="0">
                <a:solidFill>
                  <a:schemeClr val="tx1"/>
                </a:solidFill>
                <a:effectLst/>
                <a:latin typeface="Arial" charset="0"/>
                <a:ea typeface="+mn-ea"/>
                <a:cs typeface="+mn-cs"/>
              </a:rPr>
              <a:t> doping</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309075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extLst>
      <p:ext uri="{BB962C8B-B14F-4D97-AF65-F5344CB8AC3E}">
        <p14:creationId xmlns:p14="http://schemas.microsoft.com/office/powerpoint/2010/main" val="2859478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1.wmf"/><Relationship Id="rId10"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2.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989425" y="3430052"/>
            <a:ext cx="3224175" cy="2508103"/>
            <a:chOff x="3989425" y="3488635"/>
            <a:chExt cx="2865890" cy="2259872"/>
          </a:xfrm>
        </p:grpSpPr>
        <p:graphicFrame>
          <p:nvGraphicFramePr>
            <p:cNvPr id="54" name="Object 53"/>
            <p:cNvGraphicFramePr>
              <a:graphicFrameLocks noChangeAspect="1"/>
            </p:cNvGraphicFramePr>
            <p:nvPr>
              <p:extLst>
                <p:ext uri="{D42A27DB-BD31-4B8C-83A1-F6EECF244321}">
                  <p14:modId xmlns:p14="http://schemas.microsoft.com/office/powerpoint/2010/main" val="1625402592"/>
                </p:ext>
              </p:extLst>
            </p:nvPr>
          </p:nvGraphicFramePr>
          <p:xfrm>
            <a:off x="3989425" y="3599672"/>
            <a:ext cx="2865890" cy="2148835"/>
          </p:xfrm>
          <a:graphic>
            <a:graphicData uri="http://schemas.openxmlformats.org/presentationml/2006/ole">
              <mc:AlternateContent xmlns:mc="http://schemas.openxmlformats.org/markup-compatibility/2006">
                <mc:Choice xmlns:v="urn:schemas-microsoft-com:vml" Requires="v">
                  <p:oleObj spid="_x0000_s3211" name="Graph" r:id="rId4" imgW="3901320" imgH="2926080" progId="Origin50.Graph">
                    <p:embed/>
                  </p:oleObj>
                </mc:Choice>
                <mc:Fallback>
                  <p:oleObj name="Graph" r:id="rId4" imgW="3901320" imgH="2926080" progId="Origin50.Graph">
                    <p:embed/>
                    <p:pic>
                      <p:nvPicPr>
                        <p:cNvPr id="0" name=""/>
                        <p:cNvPicPr/>
                        <p:nvPr/>
                      </p:nvPicPr>
                      <p:blipFill>
                        <a:blip r:embed="rId5"/>
                        <a:stretch>
                          <a:fillRect/>
                        </a:stretch>
                      </p:blipFill>
                      <p:spPr>
                        <a:xfrm>
                          <a:off x="3989425" y="3599672"/>
                          <a:ext cx="2865890" cy="2148835"/>
                        </a:xfrm>
                        <a:prstGeom prst="rect">
                          <a:avLst/>
                        </a:prstGeom>
                      </p:spPr>
                    </p:pic>
                  </p:oleObj>
                </mc:Fallback>
              </mc:AlternateContent>
            </a:graphicData>
          </a:graphic>
        </p:graphicFrame>
        <p:sp>
          <p:nvSpPr>
            <p:cNvPr id="2" name="Rectangle 1"/>
            <p:cNvSpPr/>
            <p:nvPr/>
          </p:nvSpPr>
          <p:spPr>
            <a:xfrm>
              <a:off x="6266087" y="3488635"/>
              <a:ext cx="317470" cy="1972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331914"/>
            <a:ext cx="4096921" cy="5016758"/>
          </a:xfrm>
          <a:prstGeom prst="rect">
            <a:avLst/>
          </a:prstGeom>
          <a:noFill/>
          <a:ln w="9525">
            <a:noFill/>
            <a:miter lim="800000"/>
            <a:headEnd/>
            <a:tailEnd/>
          </a:ln>
        </p:spPr>
        <p:txBody>
          <a:bodyPr wrap="square">
            <a:spAutoFit/>
          </a:bodyPr>
          <a:lstStyle/>
          <a:p>
            <a:pPr algn="just"/>
            <a:r>
              <a:rPr lang="en-US" sz="1150" dirty="0" smtClean="0"/>
              <a:t>Two reports from the National Academy of Sciences have determined that a 60T DC magnet is a high priority for the nation. This 60T magnet will necessarily rely heavily on improvements in high-temperature superconducting (HTS) materials that can be wound into magnets, with the present-day leading candidate conductor being state-of-the-art Rare Earth Barium Copper Oxide (REBCO) tape </a:t>
            </a:r>
            <a:r>
              <a:rPr lang="en-US" sz="1150" b="1" dirty="0" smtClean="0"/>
              <a:t>[Fig 1a]. </a:t>
            </a:r>
          </a:p>
          <a:p>
            <a:pPr algn="just"/>
            <a:endParaRPr lang="en-US" sz="700" dirty="0"/>
          </a:p>
          <a:p>
            <a:pPr algn="just"/>
            <a:r>
              <a:rPr lang="en-US" sz="1150" dirty="0" smtClean="0"/>
              <a:t>In order to make realistic conceptual designs of future magnets, researchers must measure critical conductor properties to the highest magnetic fields possible and must determine valid extrapolations to predict critical current density (</a:t>
            </a:r>
            <a:r>
              <a:rPr lang="en-US" sz="1150" i="1" dirty="0" smtClean="0"/>
              <a:t>Jc</a:t>
            </a:r>
            <a:r>
              <a:rPr lang="en-US" sz="1150" dirty="0" smtClean="0"/>
              <a:t>) behavior in presently inaccessible domains of magnetic field, temperature, and magnetic field orientation, </a:t>
            </a:r>
            <a:r>
              <a:rPr lang="en-US" sz="1150" dirty="0" smtClean="0">
                <a:latin typeface="Symbol" panose="05050102010706020507" pitchFamily="18" charset="2"/>
              </a:rPr>
              <a:t>q,</a:t>
            </a:r>
            <a:r>
              <a:rPr lang="en-US" sz="1150" dirty="0" smtClean="0"/>
              <a:t> where </a:t>
            </a:r>
            <a:r>
              <a:rPr lang="en-US" sz="1150" dirty="0" smtClean="0">
                <a:latin typeface="Symbol" panose="05050102010706020507" pitchFamily="18" charset="2"/>
              </a:rPr>
              <a:t>q</a:t>
            </a:r>
            <a:r>
              <a:rPr lang="en-US" sz="1150" dirty="0" smtClean="0">
                <a:latin typeface="+mj-lt"/>
              </a:rPr>
              <a:t>=0˚ is defined as the magnetic field perpendicular to the plane of the tape conductor.</a:t>
            </a:r>
          </a:p>
          <a:p>
            <a:pPr algn="just"/>
            <a:r>
              <a:rPr lang="en-US" sz="700" dirty="0">
                <a:latin typeface="+mj-lt"/>
              </a:rPr>
              <a:t> </a:t>
            </a:r>
            <a:endParaRPr lang="pl-PL" sz="700" dirty="0">
              <a:latin typeface="+mj-lt"/>
            </a:endParaRPr>
          </a:p>
          <a:p>
            <a:pPr algn="just"/>
            <a:r>
              <a:rPr lang="en-US" sz="1150" dirty="0" smtClean="0">
                <a:latin typeface="+mj-lt"/>
              </a:rPr>
              <a:t>Recent measurements </a:t>
            </a:r>
            <a:r>
              <a:rPr lang="en-US" sz="1150" dirty="0">
                <a:latin typeface="+mj-lt"/>
              </a:rPr>
              <a:t>in </a:t>
            </a:r>
            <a:r>
              <a:rPr lang="en-US" sz="1150" dirty="0" smtClean="0">
                <a:latin typeface="+mj-lt"/>
              </a:rPr>
              <a:t>the </a:t>
            </a:r>
            <a:r>
              <a:rPr lang="en-US" sz="1150" dirty="0" err="1" smtClean="0">
                <a:latin typeface="+mj-lt"/>
              </a:rPr>
              <a:t>MagLab’s</a:t>
            </a:r>
            <a:r>
              <a:rPr lang="en-US" sz="1150" dirty="0" smtClean="0">
                <a:latin typeface="+mj-lt"/>
              </a:rPr>
              <a:t> 45T hy</a:t>
            </a:r>
            <a:r>
              <a:rPr lang="en-US" sz="1150" dirty="0" smtClean="0"/>
              <a:t>brid </a:t>
            </a:r>
            <a:r>
              <a:rPr lang="en-US" sz="1150" dirty="0"/>
              <a:t>magnet </a:t>
            </a:r>
            <a:r>
              <a:rPr lang="en-US" sz="1150" dirty="0" smtClean="0"/>
              <a:t>allowed researchers from the MagLab and </a:t>
            </a:r>
            <a:r>
              <a:rPr lang="en-US" sz="1150" dirty="0" err="1" smtClean="0"/>
              <a:t>SuperPower</a:t>
            </a:r>
            <a:r>
              <a:rPr lang="en-US" sz="1150" dirty="0" smtClean="0"/>
              <a:t>, Inc. to determine that the power </a:t>
            </a:r>
            <a:r>
              <a:rPr lang="en-US" sz="1150" dirty="0"/>
              <a:t>law </a:t>
            </a:r>
            <a:r>
              <a:rPr lang="en-US" sz="1150" dirty="0" smtClean="0"/>
              <a:t>dependence </a:t>
            </a:r>
            <a:r>
              <a:rPr lang="en-US" sz="1150" dirty="0"/>
              <a:t>of </a:t>
            </a:r>
            <a:r>
              <a:rPr lang="en-US" sz="1150" i="1" dirty="0" err="1" smtClean="0"/>
              <a:t>Jc</a:t>
            </a:r>
            <a:r>
              <a:rPr lang="en-US" sz="1150" dirty="0" smtClean="0"/>
              <a:t> on magnetic field, first observed from 5T to 30T, remain valid up to 45T for temperatures below 10K  </a:t>
            </a:r>
            <a:r>
              <a:rPr lang="en-US" sz="1150" b="1" dirty="0" smtClean="0"/>
              <a:t>[Fig.1b]</a:t>
            </a:r>
            <a:r>
              <a:rPr lang="en-US" sz="1150" dirty="0" smtClean="0"/>
              <a:t>.  </a:t>
            </a:r>
            <a:r>
              <a:rPr lang="en-US" sz="1150" dirty="0"/>
              <a:t>F</a:t>
            </a:r>
            <a:r>
              <a:rPr lang="en-US" sz="1150" dirty="0" smtClean="0"/>
              <a:t>or magnetic field in the plane of the tape conductor (</a:t>
            </a:r>
            <a:r>
              <a:rPr lang="en-US" sz="1150" dirty="0">
                <a:latin typeface="Symbol" panose="05050102010706020507" pitchFamily="18" charset="2"/>
              </a:rPr>
              <a:t>q </a:t>
            </a:r>
            <a:r>
              <a:rPr lang="en-US" sz="1150" dirty="0"/>
              <a:t>= </a:t>
            </a:r>
            <a:r>
              <a:rPr lang="en-US" sz="1150" dirty="0" smtClean="0"/>
              <a:t>90˚), almost </a:t>
            </a:r>
            <a:r>
              <a:rPr lang="en-US" sz="1150" dirty="0"/>
              <a:t>no </a:t>
            </a:r>
            <a:r>
              <a:rPr lang="en-US" sz="1150" dirty="0" smtClean="0"/>
              <a:t>magnetic field dependence is observed, even at high temperatures  </a:t>
            </a:r>
            <a:r>
              <a:rPr lang="en-US" sz="1150" b="1" dirty="0" smtClean="0"/>
              <a:t>[Fig.1c] </a:t>
            </a:r>
            <a:r>
              <a:rPr lang="en-US" sz="1150" dirty="0"/>
              <a:t> </a:t>
            </a:r>
            <a:endParaRPr lang="pl-PL" sz="1150" dirty="0"/>
          </a:p>
          <a:p>
            <a:pPr algn="just"/>
            <a:endParaRPr lang="en-US" sz="700" dirty="0" smtClean="0"/>
          </a:p>
          <a:p>
            <a:pPr algn="just"/>
            <a:r>
              <a:rPr lang="en-US" sz="1150" dirty="0" smtClean="0"/>
              <a:t>Our data shows </a:t>
            </a:r>
            <a:r>
              <a:rPr lang="en-US" sz="1150" dirty="0"/>
              <a:t>that </a:t>
            </a:r>
            <a:r>
              <a:rPr lang="en-US" sz="1150" dirty="0" smtClean="0"/>
              <a:t>design </a:t>
            </a:r>
            <a:r>
              <a:rPr lang="en-US" sz="1150" dirty="0"/>
              <a:t>of </a:t>
            </a:r>
            <a:r>
              <a:rPr lang="en-US" sz="1150" dirty="0" smtClean="0"/>
              <a:t>ultra-high-field </a:t>
            </a:r>
            <a:r>
              <a:rPr lang="en-US" sz="1150" dirty="0" smtClean="0"/>
              <a:t>magnets, capable of reaching </a:t>
            </a:r>
            <a:r>
              <a:rPr lang="en-US" sz="1150" dirty="0" smtClean="0"/>
              <a:t>50T </a:t>
            </a:r>
            <a:r>
              <a:rPr lang="en-US" sz="1150" dirty="0" smtClean="0"/>
              <a:t>and</a:t>
            </a:r>
            <a:r>
              <a:rPr lang="en-US" sz="1150" dirty="0" smtClean="0"/>
              <a:t> </a:t>
            </a:r>
            <a:r>
              <a:rPr lang="en-US" sz="1150" dirty="0" smtClean="0"/>
              <a:t>higher, is </a:t>
            </a:r>
            <a:r>
              <a:rPr lang="en-US" sz="1150" dirty="0" smtClean="0"/>
              <a:t>feasible </a:t>
            </a:r>
            <a:r>
              <a:rPr lang="en-US" sz="1150" dirty="0" smtClean="0"/>
              <a:t>using </a:t>
            </a:r>
            <a:r>
              <a:rPr lang="en-US" sz="1150" dirty="0" smtClean="0"/>
              <a:t>the latest high critical current density REBCO </a:t>
            </a:r>
            <a:r>
              <a:rPr lang="en-US" sz="1150" dirty="0" smtClean="0"/>
              <a:t>tape. </a:t>
            </a:r>
            <a:endParaRPr lang="en-US" sz="12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6"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638867" y="22497"/>
            <a:ext cx="7754636" cy="1203406"/>
          </a:xfrm>
          <a:prstGeom prst="rect">
            <a:avLst/>
          </a:prstGeom>
          <a:noFill/>
          <a:ln w="9525">
            <a:noFill/>
            <a:miter lim="800000"/>
            <a:headEnd/>
            <a:tailEnd/>
          </a:ln>
        </p:spPr>
        <p:txBody>
          <a:bodyPr wrap="square">
            <a:spAutoFit/>
          </a:bodyPr>
          <a:lstStyle/>
          <a:p>
            <a:pPr algn="ctr">
              <a:lnSpc>
                <a:spcPct val="85000"/>
              </a:lnSpc>
            </a:pPr>
            <a:r>
              <a:rPr lang="pl-PL" sz="1600" b="1" dirty="0"/>
              <a:t> </a:t>
            </a:r>
            <a:r>
              <a:rPr lang="en-US" sz="1600" b="1" dirty="0"/>
              <a:t>Modern </a:t>
            </a:r>
            <a:r>
              <a:rPr lang="en-US" sz="1600" b="1" dirty="0" smtClean="0"/>
              <a:t>High-Temperature Superconducting tape</a:t>
            </a:r>
          </a:p>
          <a:p>
            <a:pPr algn="ctr">
              <a:lnSpc>
                <a:spcPct val="85000"/>
              </a:lnSpc>
            </a:pPr>
            <a:r>
              <a:rPr lang="en-US" sz="1600" b="1" dirty="0"/>
              <a:t>f</a:t>
            </a:r>
            <a:r>
              <a:rPr lang="en-US" sz="1600" b="1" dirty="0" smtClean="0"/>
              <a:t>ound suitable for </a:t>
            </a:r>
            <a:r>
              <a:rPr lang="en-US" sz="1600" b="1" dirty="0"/>
              <a:t>magnets </a:t>
            </a:r>
            <a:r>
              <a:rPr lang="en-US" sz="1600" b="1" dirty="0" smtClean="0"/>
              <a:t>up to 50 </a:t>
            </a:r>
            <a:r>
              <a:rPr lang="en-US" sz="1600" b="1" dirty="0" err="1" smtClean="0"/>
              <a:t>teslas</a:t>
            </a:r>
            <a:r>
              <a:rPr lang="en-US" sz="1600" b="1" dirty="0"/>
              <a:t> </a:t>
            </a:r>
            <a:r>
              <a:rPr lang="en-US" sz="1600" b="1" dirty="0" smtClean="0"/>
              <a:t>and beyond</a:t>
            </a:r>
            <a:endParaRPr lang="pl-PL" sz="1600" dirty="0"/>
          </a:p>
          <a:p>
            <a:pPr algn="ctr">
              <a:spcBef>
                <a:spcPts val="0"/>
              </a:spcBef>
            </a:pPr>
            <a:endParaRPr lang="en-US" sz="600" dirty="0" smtClean="0"/>
          </a:p>
          <a:p>
            <a:pPr algn="ctr">
              <a:spcBef>
                <a:spcPts val="0"/>
              </a:spcBef>
            </a:pPr>
            <a:r>
              <a:rPr lang="en-US" sz="1100" dirty="0"/>
              <a:t>D. Abraimov</a:t>
            </a:r>
            <a:r>
              <a:rPr lang="en-US" sz="1100" baseline="30000" dirty="0"/>
              <a:t>1</a:t>
            </a:r>
            <a:r>
              <a:rPr lang="en-US" sz="1100" dirty="0"/>
              <a:t>, J. Jaroszynski</a:t>
            </a:r>
            <a:r>
              <a:rPr lang="en-US" sz="1100" baseline="30000" dirty="0"/>
              <a:t>1</a:t>
            </a:r>
            <a:r>
              <a:rPr lang="en-US" sz="1100" dirty="0"/>
              <a:t>, Y. Zhang</a:t>
            </a:r>
            <a:r>
              <a:rPr lang="en-US" sz="1100" baseline="30000" dirty="0"/>
              <a:t>2</a:t>
            </a:r>
            <a:r>
              <a:rPr lang="en-US" sz="1100" dirty="0"/>
              <a:t>, A. Francis</a:t>
            </a:r>
            <a:r>
              <a:rPr lang="en-US" sz="1100" baseline="30000" dirty="0"/>
              <a:t>1</a:t>
            </a:r>
            <a:r>
              <a:rPr lang="en-US" sz="1100" dirty="0"/>
              <a:t>, A. Constantinescu</a:t>
            </a:r>
            <a:r>
              <a:rPr lang="en-US" sz="1100" baseline="30000" dirty="0"/>
              <a:t>1</a:t>
            </a:r>
            <a:r>
              <a:rPr lang="en-US" sz="1100" dirty="0"/>
              <a:t>, Y. L. Viouchkov</a:t>
            </a:r>
            <a:r>
              <a:rPr lang="en-US" sz="1100" baseline="30000" dirty="0"/>
              <a:t>1</a:t>
            </a:r>
            <a:r>
              <a:rPr lang="en-US" sz="1100" dirty="0"/>
              <a:t>,  and D. C. </a:t>
            </a:r>
            <a:r>
              <a:rPr lang="en-US" sz="1100" dirty="0" smtClean="0"/>
              <a:t>Larbalestier</a:t>
            </a:r>
            <a:r>
              <a:rPr lang="en-US" sz="1100" baseline="30000" dirty="0" smtClean="0"/>
              <a:t>1</a:t>
            </a:r>
            <a:r>
              <a:rPr lang="en-US" sz="1100" dirty="0" smtClean="0"/>
              <a:t>;</a:t>
            </a:r>
          </a:p>
          <a:p>
            <a:pPr algn="ctr">
              <a:spcBef>
                <a:spcPts val="0"/>
              </a:spcBef>
            </a:pPr>
            <a:r>
              <a:rPr lang="en-US" sz="1050" baseline="30000" dirty="0" smtClean="0"/>
              <a:t>1  </a:t>
            </a:r>
            <a:r>
              <a:rPr lang="en-US" sz="1050" dirty="0" smtClean="0"/>
              <a:t>National </a:t>
            </a:r>
            <a:r>
              <a:rPr lang="en-US" sz="1050" dirty="0"/>
              <a:t>High Magnetic Field Laboratory, Florida State </a:t>
            </a:r>
            <a:r>
              <a:rPr lang="en-US" sz="1050" dirty="0" smtClean="0"/>
              <a:t>University;</a:t>
            </a:r>
            <a:r>
              <a:rPr lang="en-US" sz="1050" dirty="0"/>
              <a:t> </a:t>
            </a:r>
            <a:r>
              <a:rPr lang="en-US" sz="1050" dirty="0" smtClean="0"/>
              <a:t>  </a:t>
            </a:r>
            <a:r>
              <a:rPr lang="en-US" sz="1050" baseline="30000" dirty="0" smtClean="0"/>
              <a:t>2</a:t>
            </a:r>
            <a:r>
              <a:rPr lang="en-US" sz="1050" dirty="0" smtClean="0"/>
              <a:t> </a:t>
            </a:r>
            <a:r>
              <a:rPr lang="en-US" sz="1050" dirty="0" err="1" smtClean="0"/>
              <a:t>SuperPower</a:t>
            </a:r>
            <a:r>
              <a:rPr lang="en-US" sz="1050" dirty="0" smtClean="0"/>
              <a:t> </a:t>
            </a:r>
            <a:r>
              <a:rPr lang="en-US" sz="1050" dirty="0"/>
              <a:t>Inc</a:t>
            </a:r>
            <a:r>
              <a:rPr lang="en-US" sz="1050" dirty="0" smtClean="0"/>
              <a:t>.</a:t>
            </a:r>
            <a:endParaRPr lang="pl-PL" sz="1050" dirty="0"/>
          </a:p>
          <a:p>
            <a:pPr algn="ctr">
              <a:spcBef>
                <a:spcPts val="0"/>
              </a:spcBef>
            </a:pPr>
            <a:endParaRPr lang="en-US" sz="600" b="1" dirty="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a:t>
            </a:r>
            <a:endParaRPr lang="en-US" sz="1050" b="1" kern="1200" dirty="0">
              <a:solidFill>
                <a:srgbClr val="0033CC"/>
              </a:solidFill>
            </a:endParaRPr>
          </a:p>
        </p:txBody>
      </p:sp>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5" name="TextBox 4"/>
          <p:cNvSpPr txBox="1"/>
          <p:nvPr/>
        </p:nvSpPr>
        <p:spPr>
          <a:xfrm>
            <a:off x="4223482" y="5857440"/>
            <a:ext cx="4806218" cy="900246"/>
          </a:xfrm>
          <a:prstGeom prst="rect">
            <a:avLst/>
          </a:prstGeom>
          <a:noFill/>
        </p:spPr>
        <p:txBody>
          <a:bodyPr wrap="square" rtlCol="0">
            <a:spAutoFit/>
          </a:bodyPr>
          <a:lstStyle/>
          <a:p>
            <a:r>
              <a:rPr lang="en-US" sz="1050" b="1" dirty="0" smtClean="0">
                <a:solidFill>
                  <a:srgbClr val="000000"/>
                </a:solidFill>
                <a:latin typeface="+mn-lt"/>
              </a:rPr>
              <a:t>Fig.1 (a) </a:t>
            </a:r>
            <a:r>
              <a:rPr lang="en-US" sz="1050" dirty="0" smtClean="0">
                <a:solidFill>
                  <a:srgbClr val="000000"/>
                </a:solidFill>
                <a:latin typeface="+mn-lt"/>
              </a:rPr>
              <a:t>Schematic cross-section of the multi-layer REBCO tape conductor in which the REBCO layer is less than 1% of the total thickness of the tape.      </a:t>
            </a:r>
            <a:r>
              <a:rPr lang="en-US" sz="1050" b="1" dirty="0" smtClean="0">
                <a:solidFill>
                  <a:srgbClr val="000000"/>
                </a:solidFill>
                <a:latin typeface="+mn-lt"/>
              </a:rPr>
              <a:t>(b) </a:t>
            </a:r>
            <a:r>
              <a:rPr lang="en-US" sz="1050" i="1" dirty="0" err="1" smtClean="0">
                <a:solidFill>
                  <a:srgbClr val="000000"/>
                </a:solidFill>
                <a:latin typeface="+mn-lt"/>
              </a:rPr>
              <a:t>Jc</a:t>
            </a:r>
            <a:r>
              <a:rPr lang="en-US" sz="1050" i="1" dirty="0" smtClean="0">
                <a:solidFill>
                  <a:srgbClr val="000000"/>
                </a:solidFill>
                <a:latin typeface="+mn-lt"/>
              </a:rPr>
              <a:t> </a:t>
            </a:r>
            <a:r>
              <a:rPr lang="en-US" sz="1050" dirty="0" smtClean="0">
                <a:solidFill>
                  <a:srgbClr val="000000"/>
                </a:solidFill>
                <a:latin typeface="+mn-lt"/>
              </a:rPr>
              <a:t>(B,T</a:t>
            </a:r>
            <a:r>
              <a:rPr lang="en-US" sz="1050" dirty="0">
                <a:solidFill>
                  <a:srgbClr val="000000"/>
                </a:solidFill>
                <a:latin typeface="+mn-lt"/>
              </a:rPr>
              <a:t>) </a:t>
            </a:r>
            <a:r>
              <a:rPr lang="en-US" sz="1050" dirty="0" smtClean="0">
                <a:solidFill>
                  <a:srgbClr val="000000"/>
                </a:solidFill>
                <a:latin typeface="+mn-lt"/>
              </a:rPr>
              <a:t>for magnetic field perpendicular to the REBCO tape with </a:t>
            </a:r>
            <a:r>
              <a:rPr lang="en-US" sz="1050" dirty="0">
                <a:solidFill>
                  <a:srgbClr val="000000"/>
                </a:solidFill>
                <a:latin typeface="+mn-lt"/>
              </a:rPr>
              <a:t>7.5% </a:t>
            </a:r>
            <a:r>
              <a:rPr lang="en-US" sz="1050" dirty="0" smtClean="0">
                <a:solidFill>
                  <a:srgbClr val="000000"/>
                </a:solidFill>
                <a:latin typeface="+mn-lt"/>
              </a:rPr>
              <a:t>Zr doping; </a:t>
            </a:r>
            <a:r>
              <a:rPr lang="en-US" sz="1050" b="1" dirty="0" smtClean="0">
                <a:solidFill>
                  <a:srgbClr val="000000"/>
                </a:solidFill>
              </a:rPr>
              <a:t>(c) </a:t>
            </a:r>
            <a:r>
              <a:rPr lang="en-US" sz="1050" i="1" dirty="0" err="1">
                <a:solidFill>
                  <a:srgbClr val="000000"/>
                </a:solidFill>
              </a:rPr>
              <a:t>Jc</a:t>
            </a:r>
            <a:r>
              <a:rPr lang="en-US" sz="1050" i="1" dirty="0">
                <a:solidFill>
                  <a:srgbClr val="000000"/>
                </a:solidFill>
              </a:rPr>
              <a:t> </a:t>
            </a:r>
            <a:r>
              <a:rPr lang="en-US" sz="1050" dirty="0">
                <a:solidFill>
                  <a:srgbClr val="000000"/>
                </a:solidFill>
              </a:rPr>
              <a:t>(B,T)</a:t>
            </a:r>
            <a:r>
              <a:rPr lang="en-US" sz="1050" dirty="0" smtClean="0">
                <a:solidFill>
                  <a:srgbClr val="000000"/>
                </a:solidFill>
                <a:latin typeface="+mn-lt"/>
              </a:rPr>
              <a:t> for magnetic field in the plane of the tape from a new R&amp;D version of REBCO tape with 15</a:t>
            </a:r>
            <a:r>
              <a:rPr lang="en-US" sz="1050" dirty="0">
                <a:solidFill>
                  <a:srgbClr val="000000"/>
                </a:solidFill>
                <a:latin typeface="+mn-lt"/>
              </a:rPr>
              <a:t>% </a:t>
            </a:r>
            <a:r>
              <a:rPr lang="en-US" sz="1050" dirty="0" err="1" smtClean="0">
                <a:solidFill>
                  <a:srgbClr val="000000"/>
                </a:solidFill>
                <a:latin typeface="+mn-lt"/>
              </a:rPr>
              <a:t>Zr</a:t>
            </a:r>
            <a:r>
              <a:rPr lang="en-US" sz="1050" dirty="0">
                <a:solidFill>
                  <a:srgbClr val="000000"/>
                </a:solidFill>
                <a:latin typeface="+mn-lt"/>
              </a:rPr>
              <a:t> </a:t>
            </a:r>
            <a:r>
              <a:rPr lang="en-US" sz="1050" dirty="0" smtClean="0">
                <a:solidFill>
                  <a:srgbClr val="000000"/>
                </a:solidFill>
                <a:latin typeface="+mn-lt"/>
              </a:rPr>
              <a:t>doping.</a:t>
            </a:r>
            <a:endParaRPr lang="en-US" sz="1050" dirty="0">
              <a:latin typeface="+mn-lt"/>
            </a:endParaRPr>
          </a:p>
        </p:txBody>
      </p:sp>
      <p:sp>
        <p:nvSpPr>
          <p:cNvPr id="34" name="TextBox 33"/>
          <p:cNvSpPr txBox="1"/>
          <p:nvPr/>
        </p:nvSpPr>
        <p:spPr>
          <a:xfrm>
            <a:off x="4336560" y="1593928"/>
            <a:ext cx="298480" cy="246221"/>
          </a:xfrm>
          <a:prstGeom prst="rect">
            <a:avLst/>
          </a:prstGeom>
          <a:noFill/>
        </p:spPr>
        <p:txBody>
          <a:bodyPr wrap="none" rtlCol="0">
            <a:spAutoFit/>
          </a:bodyPr>
          <a:lstStyle/>
          <a:p>
            <a:r>
              <a:rPr lang="en-US" sz="1000" dirty="0" smtClean="0"/>
              <a:t>a)</a:t>
            </a:r>
            <a:endParaRPr lang="en-US" sz="1000" dirty="0"/>
          </a:p>
        </p:txBody>
      </p:sp>
      <p:sp>
        <p:nvSpPr>
          <p:cNvPr id="50" name="TextBox 49"/>
          <p:cNvSpPr txBox="1"/>
          <p:nvPr/>
        </p:nvSpPr>
        <p:spPr>
          <a:xfrm>
            <a:off x="4635040" y="5265066"/>
            <a:ext cx="298480" cy="246221"/>
          </a:xfrm>
          <a:prstGeom prst="rect">
            <a:avLst/>
          </a:prstGeom>
          <a:noFill/>
        </p:spPr>
        <p:txBody>
          <a:bodyPr wrap="none" rtlCol="0">
            <a:spAutoFit/>
          </a:bodyPr>
          <a:lstStyle/>
          <a:p>
            <a:r>
              <a:rPr lang="en-US" sz="1000" dirty="0" smtClean="0"/>
              <a:t>b)</a:t>
            </a:r>
            <a:endParaRPr lang="en-US" sz="1000" dirty="0"/>
          </a:p>
        </p:txBody>
      </p:sp>
      <p:sp>
        <p:nvSpPr>
          <p:cNvPr id="51" name="TextBox 50"/>
          <p:cNvSpPr txBox="1"/>
          <p:nvPr/>
        </p:nvSpPr>
        <p:spPr>
          <a:xfrm>
            <a:off x="7006834" y="5265067"/>
            <a:ext cx="292068" cy="246221"/>
          </a:xfrm>
          <a:prstGeom prst="rect">
            <a:avLst/>
          </a:prstGeom>
          <a:noFill/>
        </p:spPr>
        <p:txBody>
          <a:bodyPr wrap="none" rtlCol="0">
            <a:spAutoFit/>
          </a:bodyPr>
          <a:lstStyle/>
          <a:p>
            <a:r>
              <a:rPr lang="en-US" sz="1000" dirty="0" smtClean="0"/>
              <a:t>c)</a:t>
            </a:r>
            <a:endParaRPr lang="en-US" sz="1000" dirty="0"/>
          </a:p>
        </p:txBody>
      </p:sp>
      <p:sp>
        <p:nvSpPr>
          <p:cNvPr id="36" name="Rectangle 35"/>
          <p:cNvSpPr/>
          <p:nvPr/>
        </p:nvSpPr>
        <p:spPr>
          <a:xfrm>
            <a:off x="7460730" y="2229701"/>
            <a:ext cx="1197666" cy="97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7580056" y="3096950"/>
            <a:ext cx="1195863" cy="97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rot="1142292">
            <a:off x="5168986" y="3665389"/>
            <a:ext cx="649537" cy="297517"/>
          </a:xfrm>
          <a:prstGeom prst="rect">
            <a:avLst/>
          </a:prstGeom>
          <a:noFill/>
        </p:spPr>
        <p:txBody>
          <a:bodyPr wrap="none" rtlCol="0">
            <a:spAutoFit/>
          </a:bodyPr>
          <a:lstStyle/>
          <a:p>
            <a:r>
              <a:rPr lang="en-US" sz="1100" dirty="0" err="1" smtClean="0"/>
              <a:t>I</a:t>
            </a:r>
            <a:r>
              <a:rPr lang="en-US" sz="1100" baseline="-25000" dirty="0" err="1" smtClean="0"/>
              <a:t>c</a:t>
            </a:r>
            <a:r>
              <a:rPr lang="en-US" sz="1100" dirty="0" err="1" smtClean="0"/>
              <a:t>~B</a:t>
            </a:r>
            <a:r>
              <a:rPr lang="en-US" sz="1100" dirty="0" smtClean="0"/>
              <a:t> </a:t>
            </a:r>
            <a:r>
              <a:rPr lang="en-US" sz="2000" baseline="30000" dirty="0" smtClean="0"/>
              <a:t>-</a:t>
            </a:r>
            <a:r>
              <a:rPr lang="en-US" sz="2000" baseline="30000" dirty="0" smtClean="0">
                <a:latin typeface="Symbol" panose="05050102010706020507" pitchFamily="18" charset="2"/>
              </a:rPr>
              <a:t>a</a:t>
            </a:r>
            <a:endParaRPr lang="en-US" sz="1100" baseline="30000" dirty="0">
              <a:latin typeface="Symbol" panose="05050102010706020507" pitchFamily="18" charset="2"/>
            </a:endParaRPr>
          </a:p>
        </p:txBody>
      </p:sp>
      <p:pic>
        <p:nvPicPr>
          <p:cNvPr id="1049" name="Picture 1048"/>
          <p:cNvPicPr>
            <a:picLocks noChangeAspect="1"/>
          </p:cNvPicPr>
          <p:nvPr/>
        </p:nvPicPr>
        <p:blipFill rotWithShape="1">
          <a:blip r:embed="rId8" cstate="print">
            <a:extLst>
              <a:ext uri="{28A0092B-C50C-407E-A947-70E740481C1C}">
                <a14:useLocalDpi xmlns:a14="http://schemas.microsoft.com/office/drawing/2010/main" val="0"/>
              </a:ext>
            </a:extLst>
          </a:blip>
          <a:srcRect l="-662"/>
          <a:stretch/>
        </p:blipFill>
        <p:spPr>
          <a:xfrm>
            <a:off x="4809067" y="1603230"/>
            <a:ext cx="3611273" cy="1655771"/>
          </a:xfrm>
          <a:prstGeom prst="rect">
            <a:avLst/>
          </a:prstGeom>
        </p:spPr>
      </p:pic>
      <p:sp>
        <p:nvSpPr>
          <p:cNvPr id="56" name="Text Box 28"/>
          <p:cNvSpPr txBox="1">
            <a:spLocks noChangeArrowheads="1"/>
          </p:cNvSpPr>
          <p:nvPr/>
        </p:nvSpPr>
        <p:spPr bwMode="auto">
          <a:xfrm>
            <a:off x="0" y="6304002"/>
            <a:ext cx="4058820" cy="553998"/>
          </a:xfrm>
          <a:prstGeom prst="rect">
            <a:avLst/>
          </a:prstGeom>
          <a:noFill/>
          <a:ln w="9525">
            <a:noFill/>
            <a:miter lim="800000"/>
            <a:headEnd/>
            <a:tailEnd/>
          </a:ln>
        </p:spPr>
        <p:txBody>
          <a:bodyPr wrap="square">
            <a:spAutoFit/>
          </a:bodyPr>
          <a:lstStyle/>
          <a:p>
            <a:r>
              <a:rPr lang="en-US" sz="1000" b="1" dirty="0" smtClean="0">
                <a:solidFill>
                  <a:srgbClr val="333399"/>
                </a:solidFill>
              </a:rPr>
              <a:t>Facilities and instrumentation used:</a:t>
            </a:r>
            <a:r>
              <a:rPr lang="en-US" sz="1000" dirty="0" smtClean="0">
                <a:solidFill>
                  <a:srgbClr val="333399"/>
                </a:solidFill>
              </a:rPr>
              <a:t>  45T hybrid magnet from the DC Magnet User Facility and instrumentation from the Applied Superconductivity Center</a:t>
            </a:r>
            <a:endParaRPr lang="en-US" sz="1000" dirty="0">
              <a:solidFill>
                <a:srgbClr val="333399"/>
              </a:solidFill>
            </a:endParaRPr>
          </a:p>
        </p:txBody>
      </p:sp>
      <p:grpSp>
        <p:nvGrpSpPr>
          <p:cNvPr id="4" name="Group 3"/>
          <p:cNvGrpSpPr/>
          <p:nvPr/>
        </p:nvGrpSpPr>
        <p:grpSpPr>
          <a:xfrm>
            <a:off x="6572230" y="3541801"/>
            <a:ext cx="3123065" cy="2410620"/>
            <a:chOff x="6773647" y="3568318"/>
            <a:chExt cx="2920466" cy="2189756"/>
          </a:xfrm>
        </p:grpSpPr>
        <p:graphicFrame>
          <p:nvGraphicFramePr>
            <p:cNvPr id="59" name="Object 58"/>
            <p:cNvGraphicFramePr>
              <a:graphicFrameLocks noChangeAspect="1"/>
            </p:cNvGraphicFramePr>
            <p:nvPr>
              <p:extLst>
                <p:ext uri="{D42A27DB-BD31-4B8C-83A1-F6EECF244321}">
                  <p14:modId xmlns:p14="http://schemas.microsoft.com/office/powerpoint/2010/main" val="982604687"/>
                </p:ext>
              </p:extLst>
            </p:nvPr>
          </p:nvGraphicFramePr>
          <p:xfrm>
            <a:off x="6773647" y="3568318"/>
            <a:ext cx="2920466" cy="2189756"/>
          </p:xfrm>
          <a:graphic>
            <a:graphicData uri="http://schemas.openxmlformats.org/presentationml/2006/ole">
              <mc:AlternateContent xmlns:mc="http://schemas.openxmlformats.org/markup-compatibility/2006">
                <mc:Choice xmlns:v="urn:schemas-microsoft-com:vml" Requires="v">
                  <p:oleObj spid="_x0000_s3212" name="Graph" r:id="rId9" imgW="3901320" imgH="2926080" progId="Origin50.Graph">
                    <p:embed/>
                  </p:oleObj>
                </mc:Choice>
                <mc:Fallback>
                  <p:oleObj name="Graph" r:id="rId9" imgW="3901320" imgH="2926080" progId="Origin50.Graph">
                    <p:embed/>
                    <p:pic>
                      <p:nvPicPr>
                        <p:cNvPr id="0" name=""/>
                        <p:cNvPicPr/>
                        <p:nvPr/>
                      </p:nvPicPr>
                      <p:blipFill>
                        <a:blip r:embed="rId10"/>
                        <a:stretch>
                          <a:fillRect/>
                        </a:stretch>
                      </p:blipFill>
                      <p:spPr>
                        <a:xfrm>
                          <a:off x="6773647" y="3568318"/>
                          <a:ext cx="2920466" cy="2189756"/>
                        </a:xfrm>
                        <a:prstGeom prst="rect">
                          <a:avLst/>
                        </a:prstGeom>
                      </p:spPr>
                    </p:pic>
                  </p:oleObj>
                </mc:Fallback>
              </mc:AlternateContent>
            </a:graphicData>
          </a:graphic>
        </p:graphicFrame>
        <p:sp>
          <p:nvSpPr>
            <p:cNvPr id="57" name="Rectangle 56"/>
            <p:cNvSpPr/>
            <p:nvPr/>
          </p:nvSpPr>
          <p:spPr>
            <a:xfrm>
              <a:off x="8900662" y="3628125"/>
              <a:ext cx="277919" cy="1825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4" name="Rectangle 49"/>
          <p:cNvSpPr>
            <a:spLocks noChangeArrowheads="1"/>
          </p:cNvSpPr>
          <p:nvPr/>
        </p:nvSpPr>
        <p:spPr bwMode="auto">
          <a:xfrm>
            <a:off x="4172373" y="1325561"/>
            <a:ext cx="4895428" cy="5532439"/>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700359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47151" y="1245741"/>
            <a:ext cx="8256693" cy="1585049"/>
          </a:xfrm>
          <a:prstGeom prst="rect">
            <a:avLst/>
          </a:prstGeom>
          <a:noFill/>
          <a:ln w="9525">
            <a:noFill/>
            <a:miter lim="800000"/>
            <a:headEnd/>
            <a:tailEnd/>
          </a:ln>
        </p:spPr>
        <p:txBody>
          <a:bodyPr wrap="square">
            <a:spAutoFit/>
          </a:bodyPr>
          <a:lstStyle/>
          <a:p>
            <a:pPr algn="just">
              <a:spcBef>
                <a:spcPts val="300"/>
              </a:spcBef>
            </a:pPr>
            <a:r>
              <a:rPr lang="en-US" sz="1150" b="1" dirty="0" smtClean="0">
                <a:solidFill>
                  <a:srgbClr val="000000"/>
                </a:solidFill>
              </a:rPr>
              <a:t>What </a:t>
            </a:r>
            <a:r>
              <a:rPr lang="en-US" sz="1150" b="1" dirty="0">
                <a:solidFill>
                  <a:srgbClr val="000000"/>
                </a:solidFill>
              </a:rPr>
              <a:t>is the finding? </a:t>
            </a:r>
            <a:r>
              <a:rPr lang="en-US" sz="1150" b="1" dirty="0" smtClean="0">
                <a:solidFill>
                  <a:srgbClr val="000000"/>
                </a:solidFill>
              </a:rPr>
              <a:t>  </a:t>
            </a:r>
            <a:r>
              <a:rPr lang="en-US" sz="1150" dirty="0" smtClean="0">
                <a:solidFill>
                  <a:srgbClr val="000000"/>
                </a:solidFill>
              </a:rPr>
              <a:t>A collaboration between the MagLab and </a:t>
            </a:r>
            <a:r>
              <a:rPr lang="en-US" sz="1150" dirty="0" err="1" smtClean="0">
                <a:solidFill>
                  <a:srgbClr val="000000"/>
                </a:solidFill>
              </a:rPr>
              <a:t>SuperPower</a:t>
            </a:r>
            <a:r>
              <a:rPr lang="en-US" sz="1150" dirty="0" smtClean="0">
                <a:solidFill>
                  <a:srgbClr val="000000"/>
                </a:solidFill>
              </a:rPr>
              <a:t>, Inc. tested one of </a:t>
            </a:r>
            <a:r>
              <a:rPr lang="en-US" sz="1150" dirty="0" err="1" smtClean="0">
                <a:solidFill>
                  <a:srgbClr val="000000"/>
                </a:solidFill>
              </a:rPr>
              <a:t>SuperPower’s</a:t>
            </a:r>
            <a:r>
              <a:rPr lang="en-US" sz="1150" dirty="0" smtClean="0">
                <a:solidFill>
                  <a:srgbClr val="000000"/>
                </a:solidFill>
              </a:rPr>
              <a:t> modern high-temperature superconducting tapes in the </a:t>
            </a:r>
            <a:r>
              <a:rPr lang="en-US" sz="1150" dirty="0" err="1" smtClean="0">
                <a:solidFill>
                  <a:srgbClr val="000000"/>
                </a:solidFill>
              </a:rPr>
              <a:t>MagLab’s</a:t>
            </a:r>
            <a:r>
              <a:rPr lang="en-US" sz="1150" dirty="0" smtClean="0">
                <a:solidFill>
                  <a:srgbClr val="000000"/>
                </a:solidFill>
              </a:rPr>
              <a:t> world-record DC magnet, the 45T hybrid magnet. The researchers measured the ability of the tape to carry superconducting electrical current even in these high magnetic fields, finding the “critical current density”, </a:t>
            </a:r>
            <a:r>
              <a:rPr lang="en-US" sz="1150" dirty="0" err="1" smtClean="0">
                <a:solidFill>
                  <a:srgbClr val="000000"/>
                </a:solidFill>
              </a:rPr>
              <a:t>Jc</a:t>
            </a:r>
            <a:r>
              <a:rPr lang="en-US" sz="1150" dirty="0" smtClean="0">
                <a:solidFill>
                  <a:srgbClr val="000000"/>
                </a:solidFill>
              </a:rPr>
              <a:t>, to be well </a:t>
            </a:r>
            <a:r>
              <a:rPr lang="en-US" sz="1150" dirty="0">
                <a:solidFill>
                  <a:srgbClr val="000000"/>
                </a:solidFill>
              </a:rPr>
              <a:t>over 1 million amps per square centimeter </a:t>
            </a:r>
            <a:r>
              <a:rPr lang="en-US" sz="1150" dirty="0" smtClean="0">
                <a:solidFill>
                  <a:srgbClr val="000000"/>
                </a:solidFill>
              </a:rPr>
              <a:t>when the magnetic field is perpendicular to the tape, and </a:t>
            </a:r>
            <a:r>
              <a:rPr lang="en-US" sz="1150" dirty="0">
                <a:solidFill>
                  <a:srgbClr val="000000"/>
                </a:solidFill>
              </a:rPr>
              <a:t>over 7 million </a:t>
            </a:r>
            <a:r>
              <a:rPr lang="en-US" sz="1150" dirty="0" smtClean="0">
                <a:solidFill>
                  <a:srgbClr val="000000"/>
                </a:solidFill>
              </a:rPr>
              <a:t>when the magnetic field is in the plane of the tape (the “parallel field” orientation).</a:t>
            </a:r>
            <a:endParaRPr lang="en-US" sz="1150" dirty="0">
              <a:solidFill>
                <a:srgbClr val="000000"/>
              </a:solidFill>
            </a:endParaRPr>
          </a:p>
          <a:p>
            <a:pPr algn="just">
              <a:spcBef>
                <a:spcPts val="300"/>
              </a:spcBef>
            </a:pPr>
            <a:r>
              <a:rPr lang="en-US" sz="1150" b="1" dirty="0" smtClean="0">
                <a:solidFill>
                  <a:srgbClr val="000000"/>
                </a:solidFill>
              </a:rPr>
              <a:t>Why </a:t>
            </a:r>
            <a:r>
              <a:rPr lang="en-US" sz="1150" b="1" dirty="0">
                <a:solidFill>
                  <a:srgbClr val="000000"/>
                </a:solidFill>
              </a:rPr>
              <a:t>is this important? </a:t>
            </a:r>
            <a:r>
              <a:rPr lang="en-US" sz="1150" dirty="0" smtClean="0">
                <a:latin typeface="Arial" charset="0"/>
              </a:rPr>
              <a:t>These critical current densities are exceptionally high and allow for the conceptual design of magnets that </a:t>
            </a:r>
            <a:r>
              <a:rPr lang="en-US" sz="1150" dirty="0" smtClean="0">
                <a:latin typeface="Arial" charset="0"/>
              </a:rPr>
              <a:t>will reach 50T and beyond</a:t>
            </a:r>
            <a:r>
              <a:rPr lang="en-US" sz="1150" dirty="0" smtClean="0">
                <a:latin typeface="Arial" charset="0"/>
              </a:rPr>
              <a:t>.</a:t>
            </a:r>
            <a:endParaRPr lang="en-US" sz="1150" dirty="0">
              <a:latin typeface="Arial" charset="0"/>
            </a:endParaRPr>
          </a:p>
          <a:p>
            <a:pPr algn="just">
              <a:spcBef>
                <a:spcPts val="300"/>
              </a:spcBef>
            </a:pPr>
            <a:r>
              <a:rPr lang="en-US" sz="1150" b="1" dirty="0" smtClean="0">
                <a:solidFill>
                  <a:srgbClr val="000000"/>
                </a:solidFill>
              </a:rPr>
              <a:t>Why </a:t>
            </a:r>
            <a:r>
              <a:rPr lang="en-US" sz="1150" b="1" dirty="0">
                <a:solidFill>
                  <a:srgbClr val="000000"/>
                </a:solidFill>
              </a:rPr>
              <a:t>did this research need the MagLab</a:t>
            </a:r>
            <a:r>
              <a:rPr lang="en-US" sz="1150" b="1" dirty="0" smtClean="0">
                <a:solidFill>
                  <a:srgbClr val="000000"/>
                </a:solidFill>
              </a:rPr>
              <a:t>?</a:t>
            </a:r>
            <a:r>
              <a:rPr lang="en-US" sz="1150" b="1" dirty="0">
                <a:latin typeface="Arial" charset="0"/>
              </a:rPr>
              <a:t> </a:t>
            </a:r>
            <a:r>
              <a:rPr lang="en-US" sz="1150" dirty="0">
                <a:latin typeface="Arial" charset="0"/>
              </a:rPr>
              <a:t> </a:t>
            </a:r>
            <a:r>
              <a:rPr lang="en-US" sz="1150" dirty="0" smtClean="0">
                <a:latin typeface="Arial" charset="0"/>
              </a:rPr>
              <a:t>The MagLab is the only lab that can provide 45T DC magnetic fields.</a:t>
            </a:r>
            <a:endParaRPr lang="en-US" sz="1150" dirty="0">
              <a:latin typeface="Arial" charset="0"/>
            </a:endParaRPr>
          </a:p>
        </p:txBody>
      </p:sp>
      <p:sp>
        <p:nvSpPr>
          <p:cNvPr id="1029" name="Line 42"/>
          <p:cNvSpPr>
            <a:spLocks noChangeShapeType="1"/>
          </p:cNvSpPr>
          <p:nvPr/>
        </p:nvSpPr>
        <p:spPr bwMode="auto">
          <a:xfrm>
            <a:off x="38100" y="1227456"/>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159326" y="2901574"/>
            <a:ext cx="8908474" cy="370919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graphicFrame>
        <p:nvGraphicFramePr>
          <p:cNvPr id="33" name="Object 32"/>
          <p:cNvGraphicFramePr>
            <a:graphicFrameLocks noChangeAspect="1"/>
          </p:cNvGraphicFramePr>
          <p:nvPr>
            <p:extLst>
              <p:ext uri="{D42A27DB-BD31-4B8C-83A1-F6EECF244321}">
                <p14:modId xmlns:p14="http://schemas.microsoft.com/office/powerpoint/2010/main" val="3656346429"/>
              </p:ext>
            </p:extLst>
          </p:nvPr>
        </p:nvGraphicFramePr>
        <p:xfrm>
          <a:off x="4435394" y="2919613"/>
          <a:ext cx="5042313" cy="3780710"/>
        </p:xfrm>
        <a:graphic>
          <a:graphicData uri="http://schemas.openxmlformats.org/presentationml/2006/ole">
            <mc:AlternateContent xmlns:mc="http://schemas.openxmlformats.org/markup-compatibility/2006">
              <mc:Choice xmlns:v="urn:schemas-microsoft-com:vml" Requires="v">
                <p:oleObj spid="_x0000_s4132" name="Graph" r:id="rId6" imgW="3901320" imgH="2926080" progId="Origin50.Graph">
                  <p:embed/>
                </p:oleObj>
              </mc:Choice>
              <mc:Fallback>
                <p:oleObj name="Graph" r:id="rId6" imgW="3901320" imgH="2926080" progId="Origin50.Graph">
                  <p:embed/>
                  <p:pic>
                    <p:nvPicPr>
                      <p:cNvPr id="54" name="Object 53"/>
                      <p:cNvPicPr/>
                      <p:nvPr/>
                    </p:nvPicPr>
                    <p:blipFill>
                      <a:blip r:embed="rId7"/>
                      <a:stretch>
                        <a:fillRect/>
                      </a:stretch>
                    </p:blipFill>
                    <p:spPr>
                      <a:xfrm>
                        <a:off x="4435394" y="2919613"/>
                        <a:ext cx="5042313" cy="3780710"/>
                      </a:xfrm>
                      <a:prstGeom prst="rect">
                        <a:avLst/>
                      </a:prstGeom>
                    </p:spPr>
                  </p:pic>
                </p:oleObj>
              </mc:Fallback>
            </mc:AlternateContent>
          </a:graphicData>
        </a:graphic>
      </p:graphicFrame>
      <p:sp>
        <p:nvSpPr>
          <p:cNvPr id="27" name="Text Box 28"/>
          <p:cNvSpPr txBox="1">
            <a:spLocks noChangeArrowheads="1"/>
          </p:cNvSpPr>
          <p:nvPr/>
        </p:nvSpPr>
        <p:spPr bwMode="auto">
          <a:xfrm>
            <a:off x="0" y="6619284"/>
            <a:ext cx="9029700" cy="246221"/>
          </a:xfrm>
          <a:prstGeom prst="rect">
            <a:avLst/>
          </a:prstGeom>
          <a:noFill/>
          <a:ln w="9525">
            <a:noFill/>
            <a:miter lim="800000"/>
            <a:headEnd/>
            <a:tailEnd/>
          </a:ln>
        </p:spPr>
        <p:txBody>
          <a:bodyPr wrap="square">
            <a:spAutoFit/>
          </a:bodyPr>
          <a:lstStyle/>
          <a:p>
            <a:r>
              <a:rPr lang="en-US" sz="1000" b="1" dirty="0" smtClean="0">
                <a:solidFill>
                  <a:srgbClr val="333399"/>
                </a:solidFill>
              </a:rPr>
              <a:t>Facilities and instrumentation used:</a:t>
            </a:r>
            <a:r>
              <a:rPr lang="en-US" sz="1000" dirty="0" smtClean="0">
                <a:solidFill>
                  <a:srgbClr val="333399"/>
                </a:solidFill>
              </a:rPr>
              <a:t>  45T hybrid magnet from the DC Magnet User Facility and instrumentation from the Applied Superconductivity Center</a:t>
            </a:r>
            <a:endParaRPr lang="en-US" sz="1000" dirty="0">
              <a:solidFill>
                <a:srgbClr val="333399"/>
              </a:solidFill>
            </a:endParaRPr>
          </a:p>
        </p:txBody>
      </p:sp>
      <p:pic>
        <p:nvPicPr>
          <p:cNvPr id="28" name="Picture 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8867" y="3035312"/>
            <a:ext cx="3841514" cy="1773008"/>
          </a:xfrm>
          <a:prstGeom prst="rect">
            <a:avLst/>
          </a:prstGeom>
        </p:spPr>
      </p:pic>
      <p:sp>
        <p:nvSpPr>
          <p:cNvPr id="29" name="Text Box 62"/>
          <p:cNvSpPr txBox="1">
            <a:spLocks noChangeArrowheads="1"/>
          </p:cNvSpPr>
          <p:nvPr/>
        </p:nvSpPr>
        <p:spPr bwMode="auto">
          <a:xfrm>
            <a:off x="638867" y="22497"/>
            <a:ext cx="7754636" cy="1203406"/>
          </a:xfrm>
          <a:prstGeom prst="rect">
            <a:avLst/>
          </a:prstGeom>
          <a:noFill/>
          <a:ln w="9525">
            <a:noFill/>
            <a:miter lim="800000"/>
            <a:headEnd/>
            <a:tailEnd/>
          </a:ln>
        </p:spPr>
        <p:txBody>
          <a:bodyPr wrap="square">
            <a:spAutoFit/>
          </a:bodyPr>
          <a:lstStyle/>
          <a:p>
            <a:pPr algn="ctr">
              <a:lnSpc>
                <a:spcPct val="85000"/>
              </a:lnSpc>
            </a:pPr>
            <a:r>
              <a:rPr lang="pl-PL" sz="1600" b="1" dirty="0"/>
              <a:t> </a:t>
            </a:r>
            <a:r>
              <a:rPr lang="en-US" sz="1600" b="1" dirty="0"/>
              <a:t>Modern </a:t>
            </a:r>
            <a:r>
              <a:rPr lang="en-US" sz="1600" b="1" dirty="0" smtClean="0"/>
              <a:t>High-Temperature Superconducting tape</a:t>
            </a:r>
          </a:p>
          <a:p>
            <a:pPr algn="ctr">
              <a:lnSpc>
                <a:spcPct val="85000"/>
              </a:lnSpc>
            </a:pPr>
            <a:r>
              <a:rPr lang="en-US" sz="1600" b="1" dirty="0"/>
              <a:t>f</a:t>
            </a:r>
            <a:r>
              <a:rPr lang="en-US" sz="1600" b="1" dirty="0" smtClean="0"/>
              <a:t>ound suitable for </a:t>
            </a:r>
            <a:r>
              <a:rPr lang="en-US" sz="1600" b="1" dirty="0"/>
              <a:t>magnets </a:t>
            </a:r>
            <a:r>
              <a:rPr lang="en-US" sz="1600" b="1" dirty="0" smtClean="0"/>
              <a:t>up to 50 </a:t>
            </a:r>
            <a:r>
              <a:rPr lang="en-US" sz="1600" b="1" dirty="0" err="1" smtClean="0"/>
              <a:t>teslas</a:t>
            </a:r>
            <a:r>
              <a:rPr lang="en-US" sz="1600" b="1" dirty="0" smtClean="0"/>
              <a:t> and beyond</a:t>
            </a:r>
            <a:endParaRPr lang="pl-PL" sz="1600" dirty="0"/>
          </a:p>
          <a:p>
            <a:pPr algn="ctr">
              <a:spcBef>
                <a:spcPts val="0"/>
              </a:spcBef>
            </a:pPr>
            <a:endParaRPr lang="en-US" sz="600" dirty="0" smtClean="0"/>
          </a:p>
          <a:p>
            <a:pPr algn="ctr">
              <a:spcBef>
                <a:spcPts val="0"/>
              </a:spcBef>
            </a:pPr>
            <a:r>
              <a:rPr lang="en-US" sz="1100" dirty="0"/>
              <a:t>D. Abraimov</a:t>
            </a:r>
            <a:r>
              <a:rPr lang="en-US" sz="1100" baseline="30000" dirty="0"/>
              <a:t>1</a:t>
            </a:r>
            <a:r>
              <a:rPr lang="en-US" sz="1100" dirty="0"/>
              <a:t>, J. Jaroszynski</a:t>
            </a:r>
            <a:r>
              <a:rPr lang="en-US" sz="1100" baseline="30000" dirty="0"/>
              <a:t>1</a:t>
            </a:r>
            <a:r>
              <a:rPr lang="en-US" sz="1100" dirty="0"/>
              <a:t>, Y. Zhang</a:t>
            </a:r>
            <a:r>
              <a:rPr lang="en-US" sz="1100" baseline="30000" dirty="0"/>
              <a:t>2</a:t>
            </a:r>
            <a:r>
              <a:rPr lang="en-US" sz="1100" dirty="0"/>
              <a:t>, A. Francis</a:t>
            </a:r>
            <a:r>
              <a:rPr lang="en-US" sz="1100" baseline="30000" dirty="0"/>
              <a:t>1</a:t>
            </a:r>
            <a:r>
              <a:rPr lang="en-US" sz="1100" dirty="0"/>
              <a:t>, A. Constantinescu</a:t>
            </a:r>
            <a:r>
              <a:rPr lang="en-US" sz="1100" baseline="30000" dirty="0"/>
              <a:t>1</a:t>
            </a:r>
            <a:r>
              <a:rPr lang="en-US" sz="1100" dirty="0"/>
              <a:t>, Y. L. Viouchkov</a:t>
            </a:r>
            <a:r>
              <a:rPr lang="en-US" sz="1100" baseline="30000" dirty="0"/>
              <a:t>1</a:t>
            </a:r>
            <a:r>
              <a:rPr lang="en-US" sz="1100" dirty="0"/>
              <a:t>,  and D. C. </a:t>
            </a:r>
            <a:r>
              <a:rPr lang="en-US" sz="1100" dirty="0" smtClean="0"/>
              <a:t>Larbalestier</a:t>
            </a:r>
            <a:r>
              <a:rPr lang="en-US" sz="1100" baseline="30000" dirty="0" smtClean="0"/>
              <a:t>1</a:t>
            </a:r>
            <a:r>
              <a:rPr lang="en-US" sz="1100" dirty="0" smtClean="0"/>
              <a:t>;</a:t>
            </a:r>
          </a:p>
          <a:p>
            <a:pPr algn="ctr">
              <a:spcBef>
                <a:spcPts val="0"/>
              </a:spcBef>
            </a:pPr>
            <a:r>
              <a:rPr lang="en-US" sz="1050" baseline="30000" dirty="0" smtClean="0"/>
              <a:t>1  </a:t>
            </a:r>
            <a:r>
              <a:rPr lang="en-US" sz="1050" dirty="0" smtClean="0"/>
              <a:t>National </a:t>
            </a:r>
            <a:r>
              <a:rPr lang="en-US" sz="1050" dirty="0"/>
              <a:t>High Magnetic Field Laboratory, Florida State </a:t>
            </a:r>
            <a:r>
              <a:rPr lang="en-US" sz="1050" dirty="0" smtClean="0"/>
              <a:t>University;</a:t>
            </a:r>
            <a:r>
              <a:rPr lang="en-US" sz="1050" dirty="0"/>
              <a:t> </a:t>
            </a:r>
            <a:r>
              <a:rPr lang="en-US" sz="1050" dirty="0" smtClean="0"/>
              <a:t>  </a:t>
            </a:r>
            <a:r>
              <a:rPr lang="en-US" sz="1050" baseline="30000" dirty="0" smtClean="0"/>
              <a:t>2</a:t>
            </a:r>
            <a:r>
              <a:rPr lang="en-US" sz="1050" dirty="0" smtClean="0"/>
              <a:t> </a:t>
            </a:r>
            <a:r>
              <a:rPr lang="en-US" sz="1050" dirty="0" err="1" smtClean="0"/>
              <a:t>SuperPower</a:t>
            </a:r>
            <a:r>
              <a:rPr lang="en-US" sz="1050" dirty="0" smtClean="0"/>
              <a:t> </a:t>
            </a:r>
            <a:r>
              <a:rPr lang="en-US" sz="1050" dirty="0"/>
              <a:t>Inc</a:t>
            </a:r>
            <a:r>
              <a:rPr lang="en-US" sz="1050" dirty="0" smtClean="0"/>
              <a:t>.</a:t>
            </a:r>
            <a:endParaRPr lang="pl-PL" sz="1050" dirty="0"/>
          </a:p>
          <a:p>
            <a:pPr algn="ctr">
              <a:spcBef>
                <a:spcPts val="0"/>
              </a:spcBef>
            </a:pPr>
            <a:endParaRPr lang="en-US" sz="600" b="1" dirty="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a:t>
            </a:r>
            <a:endParaRPr lang="en-US" sz="1050" b="1" kern="1200" dirty="0">
              <a:solidFill>
                <a:srgbClr val="0033CC"/>
              </a:solidFill>
            </a:endParaRPr>
          </a:p>
        </p:txBody>
      </p:sp>
      <p:sp>
        <p:nvSpPr>
          <p:cNvPr id="13" name="TextBox 12"/>
          <p:cNvSpPr txBox="1"/>
          <p:nvPr/>
        </p:nvSpPr>
        <p:spPr>
          <a:xfrm>
            <a:off x="363168" y="5053926"/>
            <a:ext cx="4117213" cy="1446550"/>
          </a:xfrm>
          <a:prstGeom prst="rect">
            <a:avLst/>
          </a:prstGeom>
          <a:noFill/>
        </p:spPr>
        <p:txBody>
          <a:bodyPr wrap="square" rtlCol="0">
            <a:spAutoFit/>
          </a:bodyPr>
          <a:lstStyle/>
          <a:p>
            <a:r>
              <a:rPr lang="en-US" sz="1100" b="1" dirty="0" smtClean="0">
                <a:solidFill>
                  <a:srgbClr val="000000"/>
                </a:solidFill>
                <a:latin typeface="+mn-lt"/>
              </a:rPr>
              <a:t>Above:</a:t>
            </a:r>
            <a:r>
              <a:rPr lang="en-US" sz="1100" b="1" dirty="0" smtClean="0">
                <a:solidFill>
                  <a:srgbClr val="000000"/>
                </a:solidFill>
                <a:latin typeface="+mn-lt"/>
              </a:rPr>
              <a:t> </a:t>
            </a:r>
            <a:r>
              <a:rPr lang="en-US" sz="1100" dirty="0" smtClean="0">
                <a:solidFill>
                  <a:srgbClr val="000000"/>
                </a:solidFill>
                <a:latin typeface="+mn-lt"/>
              </a:rPr>
              <a:t>Schematic cross-section of the multi-layer REBCO tape conductor in which the REBCO layer is less than 1% of the total thickness of the tape.      </a:t>
            </a:r>
            <a:endParaRPr lang="en-US" sz="1100" dirty="0" smtClean="0">
              <a:solidFill>
                <a:srgbClr val="000000"/>
              </a:solidFill>
              <a:latin typeface="+mn-lt"/>
            </a:endParaRPr>
          </a:p>
          <a:p>
            <a:r>
              <a:rPr lang="en-US" sz="1100" b="1" dirty="0" smtClean="0">
                <a:solidFill>
                  <a:srgbClr val="000000"/>
                </a:solidFill>
                <a:latin typeface="+mn-lt"/>
              </a:rPr>
              <a:t>Right:  </a:t>
            </a:r>
            <a:r>
              <a:rPr lang="en-US" sz="1100" dirty="0" smtClean="0">
                <a:solidFill>
                  <a:srgbClr val="000000"/>
                </a:solidFill>
                <a:latin typeface="+mn-lt"/>
              </a:rPr>
              <a:t>Superconducting critical current density,</a:t>
            </a:r>
            <a:r>
              <a:rPr lang="en-US" sz="1100" b="1" dirty="0" smtClean="0">
                <a:solidFill>
                  <a:srgbClr val="000000"/>
                </a:solidFill>
                <a:latin typeface="+mn-lt"/>
              </a:rPr>
              <a:t> </a:t>
            </a:r>
            <a:r>
              <a:rPr lang="en-US" sz="1100" i="1" dirty="0" err="1" smtClean="0">
                <a:solidFill>
                  <a:srgbClr val="000000"/>
                </a:solidFill>
                <a:latin typeface="+mn-lt"/>
              </a:rPr>
              <a:t>Jc</a:t>
            </a:r>
            <a:r>
              <a:rPr lang="en-US" sz="1100" i="1" dirty="0" smtClean="0">
                <a:solidFill>
                  <a:srgbClr val="000000"/>
                </a:solidFill>
                <a:latin typeface="+mn-lt"/>
              </a:rPr>
              <a:t> </a:t>
            </a:r>
            <a:r>
              <a:rPr lang="en-US" sz="1100" dirty="0" smtClean="0">
                <a:solidFill>
                  <a:srgbClr val="000000"/>
                </a:solidFill>
                <a:latin typeface="+mn-lt"/>
              </a:rPr>
              <a:t>(B,T</a:t>
            </a:r>
            <a:r>
              <a:rPr lang="en-US" sz="1100" dirty="0" smtClean="0">
                <a:solidFill>
                  <a:srgbClr val="000000"/>
                </a:solidFill>
                <a:latin typeface="+mn-lt"/>
              </a:rPr>
              <a:t>), </a:t>
            </a:r>
            <a:r>
              <a:rPr lang="en-US" sz="1100" dirty="0" smtClean="0">
                <a:solidFill>
                  <a:srgbClr val="000000"/>
                </a:solidFill>
                <a:latin typeface="+mn-lt"/>
              </a:rPr>
              <a:t>for magnetic field perpendicular to the REBCO tape with </a:t>
            </a:r>
            <a:r>
              <a:rPr lang="en-US" sz="1100" dirty="0">
                <a:solidFill>
                  <a:srgbClr val="000000"/>
                </a:solidFill>
                <a:latin typeface="+mn-lt"/>
              </a:rPr>
              <a:t>7.5% </a:t>
            </a:r>
            <a:r>
              <a:rPr lang="en-US" sz="1100" dirty="0" err="1" smtClean="0">
                <a:solidFill>
                  <a:srgbClr val="000000"/>
                </a:solidFill>
                <a:latin typeface="+mn-lt"/>
              </a:rPr>
              <a:t>Zr</a:t>
            </a:r>
            <a:r>
              <a:rPr lang="en-US" sz="1100" dirty="0" smtClean="0">
                <a:solidFill>
                  <a:srgbClr val="000000"/>
                </a:solidFill>
                <a:latin typeface="+mn-lt"/>
              </a:rPr>
              <a:t> </a:t>
            </a:r>
            <a:r>
              <a:rPr lang="en-US" sz="1100" dirty="0" smtClean="0">
                <a:solidFill>
                  <a:srgbClr val="000000"/>
                </a:solidFill>
                <a:latin typeface="+mn-lt"/>
              </a:rPr>
              <a:t>doping</a:t>
            </a:r>
            <a:r>
              <a:rPr lang="en-US" sz="1100" dirty="0" smtClean="0">
                <a:solidFill>
                  <a:srgbClr val="000000"/>
                </a:solidFill>
                <a:latin typeface="+mn-lt"/>
              </a:rPr>
              <a:t>.  Note that the value of </a:t>
            </a:r>
            <a:r>
              <a:rPr lang="en-US" sz="1100" i="1" dirty="0" err="1" smtClean="0">
                <a:solidFill>
                  <a:srgbClr val="000000"/>
                </a:solidFill>
                <a:latin typeface="+mn-lt"/>
              </a:rPr>
              <a:t>Jc</a:t>
            </a:r>
            <a:r>
              <a:rPr lang="en-US" sz="1100" i="1" dirty="0" smtClean="0">
                <a:solidFill>
                  <a:srgbClr val="000000"/>
                </a:solidFill>
                <a:latin typeface="+mn-lt"/>
              </a:rPr>
              <a:t>  </a:t>
            </a:r>
            <a:r>
              <a:rPr lang="en-US" sz="1100" dirty="0" smtClean="0">
                <a:solidFill>
                  <a:srgbClr val="000000"/>
                </a:solidFill>
                <a:latin typeface="+mn-lt"/>
              </a:rPr>
              <a:t>at T=4.2K remains well over 1 million amps per square centimeter, even in magnetic fields extrapolated to 50T and beyond.</a:t>
            </a:r>
            <a:endParaRPr lang="en-US" sz="1100" i="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052362-31BB-4B1F-8741-D7B7370CD046}"/>
</file>

<file path=customXml/itemProps2.xml><?xml version="1.0" encoding="utf-8"?>
<ds:datastoreItem xmlns:ds="http://schemas.openxmlformats.org/officeDocument/2006/customXml" ds:itemID="{9F566DE6-85BC-40EA-9F8A-2C62E1E2FBF1}"/>
</file>

<file path=customXml/itemProps3.xml><?xml version="1.0" encoding="utf-8"?>
<ds:datastoreItem xmlns:ds="http://schemas.openxmlformats.org/officeDocument/2006/customXml" ds:itemID="{F7291049-272A-4F48-A10E-E8FB94F2DC91}"/>
</file>

<file path=docProps/app.xml><?xml version="1.0" encoding="utf-8"?>
<Properties xmlns="http://schemas.openxmlformats.org/officeDocument/2006/extended-properties" xmlns:vt="http://schemas.openxmlformats.org/officeDocument/2006/docPropsVTypes">
  <TotalTime>5815</TotalTime>
  <Words>666</Words>
  <Application>Microsoft Office PowerPoint</Application>
  <PresentationFormat>On-screen Show (4:3)</PresentationFormat>
  <Paragraphs>44</Paragraphs>
  <Slides>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6" baseType="lpstr">
      <vt:lpstr>Arial</vt:lpstr>
      <vt:lpstr>Symbol</vt:lpstr>
      <vt:lpstr>Default Design</vt:lpstr>
      <vt:lpstr>Graph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167</cp:revision>
  <cp:lastPrinted>2018-04-02T19:31:29Z</cp:lastPrinted>
  <dcterms:created xsi:type="dcterms:W3CDTF">2004-08-07T03:10:56Z</dcterms:created>
  <dcterms:modified xsi:type="dcterms:W3CDTF">2018-06-19T04:52:01Z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