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handoutMasters/handoutMaster1.xml" ContentType="application/vnd.openxmlformats-officedocument.presentationml.handout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25" autoAdjust="0"/>
    <p:restoredTop sz="98952" autoAdjust="0"/>
  </p:normalViewPr>
  <p:slideViewPr>
    <p:cSldViewPr snapToGrid="0">
      <p:cViewPr varScale="1">
        <p:scale>
          <a:sx n="117" d="100"/>
          <a:sy n="117" d="100"/>
        </p:scale>
        <p:origin x="1670"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7" tIns="46585" rIns="93167" bIns="46585" numCol="1" anchor="t" anchorCtr="0" compatLnSpc="1">
            <a:prstTxWarp prst="textNoShape">
              <a:avLst/>
            </a:prstTxWarp>
          </a:bodyPr>
          <a:lstStyle>
            <a:lvl1pPr defTabSz="931767">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67" tIns="46585" rIns="93167" bIns="46585" numCol="1" anchor="t" anchorCtr="0" compatLnSpc="1">
            <a:prstTxWarp prst="textNoShape">
              <a:avLst/>
            </a:prstTxWarp>
          </a:bodyPr>
          <a:lstStyle>
            <a:lvl1pPr algn="r" defTabSz="931767">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67" tIns="46585" rIns="93167" bIns="46585" numCol="1" anchor="b" anchorCtr="0" compatLnSpc="1">
            <a:prstTxWarp prst="textNoShape">
              <a:avLst/>
            </a:prstTxWarp>
          </a:bodyPr>
          <a:lstStyle>
            <a:lvl1pPr defTabSz="931767">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67" tIns="46585" rIns="93167" bIns="46585" numCol="1" anchor="b" anchorCtr="0" compatLnSpc="1">
            <a:prstTxWarp prst="textNoShape">
              <a:avLst/>
            </a:prstTxWarp>
          </a:bodyPr>
          <a:lstStyle>
            <a:lvl1pPr algn="r" defTabSz="931767">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67" tIns="46585" rIns="93167" bIns="46585" numCol="1" anchor="t" anchorCtr="0" compatLnSpc="1">
            <a:prstTxWarp prst="textNoShape">
              <a:avLst/>
            </a:prstTxWarp>
          </a:bodyPr>
          <a:lstStyle>
            <a:lvl1pPr defTabSz="931767">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6" y="0"/>
            <a:ext cx="3038475" cy="465138"/>
          </a:xfrm>
          <a:prstGeom prst="rect">
            <a:avLst/>
          </a:prstGeom>
          <a:noFill/>
          <a:ln w="9525">
            <a:noFill/>
            <a:miter lim="800000"/>
            <a:headEnd/>
            <a:tailEnd/>
          </a:ln>
          <a:effectLst/>
        </p:spPr>
        <p:txBody>
          <a:bodyPr vert="horz" wrap="square" lIns="93167" tIns="46585" rIns="93167" bIns="46585" numCol="1" anchor="t" anchorCtr="0" compatLnSpc="1">
            <a:prstTxWarp prst="textNoShape">
              <a:avLst/>
            </a:prstTxWarp>
          </a:bodyPr>
          <a:lstStyle>
            <a:lvl1pPr algn="r" defTabSz="931767">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9" y="4416425"/>
            <a:ext cx="5140325" cy="4183063"/>
          </a:xfrm>
          <a:prstGeom prst="rect">
            <a:avLst/>
          </a:prstGeom>
          <a:noFill/>
          <a:ln w="9525">
            <a:noFill/>
            <a:miter lim="800000"/>
            <a:headEnd/>
            <a:tailEnd/>
          </a:ln>
          <a:effectLst/>
        </p:spPr>
        <p:txBody>
          <a:bodyPr vert="horz" wrap="square" lIns="93167" tIns="46585" rIns="93167" bIns="4658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4"/>
            <a:ext cx="3038475" cy="465137"/>
          </a:xfrm>
          <a:prstGeom prst="rect">
            <a:avLst/>
          </a:prstGeom>
          <a:noFill/>
          <a:ln w="9525">
            <a:noFill/>
            <a:miter lim="800000"/>
            <a:headEnd/>
            <a:tailEnd/>
          </a:ln>
          <a:effectLst/>
        </p:spPr>
        <p:txBody>
          <a:bodyPr vert="horz" wrap="square" lIns="93167" tIns="46585" rIns="93167" bIns="46585" numCol="1" anchor="b" anchorCtr="0" compatLnSpc="1">
            <a:prstTxWarp prst="textNoShape">
              <a:avLst/>
            </a:prstTxWarp>
          </a:bodyPr>
          <a:lstStyle>
            <a:lvl1pPr defTabSz="931767">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6" y="8831264"/>
            <a:ext cx="3038475" cy="465137"/>
          </a:xfrm>
          <a:prstGeom prst="rect">
            <a:avLst/>
          </a:prstGeom>
          <a:noFill/>
          <a:ln w="9525">
            <a:noFill/>
            <a:miter lim="800000"/>
            <a:headEnd/>
            <a:tailEnd/>
          </a:ln>
          <a:effectLst/>
        </p:spPr>
        <p:txBody>
          <a:bodyPr vert="horz" wrap="square" lIns="93167" tIns="46585" rIns="93167" bIns="46585" numCol="1" anchor="b" anchorCtr="0" compatLnSpc="1">
            <a:prstTxWarp prst="textNoShape">
              <a:avLst/>
            </a:prstTxWarp>
          </a:bodyPr>
          <a:lstStyle>
            <a:lvl1pPr algn="r" defTabSz="931767">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551546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5515466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jpg"/><Relationship Id="rId5" Type="http://schemas.openxmlformats.org/officeDocument/2006/relationships/image" Target="../media/image3.jp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294004"/>
            <a:ext cx="4314473" cy="4678204"/>
          </a:xfrm>
          <a:prstGeom prst="rect">
            <a:avLst/>
          </a:prstGeom>
          <a:noFill/>
          <a:ln w="9525">
            <a:noFill/>
            <a:miter lim="800000"/>
            <a:headEnd/>
            <a:tailEnd/>
          </a:ln>
        </p:spPr>
        <p:txBody>
          <a:bodyPr wrap="square">
            <a:spAutoFit/>
          </a:bodyPr>
          <a:lstStyle/>
          <a:p>
            <a:pPr algn="just"/>
            <a:r>
              <a:rPr lang="en-US" sz="1200" dirty="0"/>
              <a:t>The renowned and mysterious hidden-order (HO) phase in URu</a:t>
            </a:r>
            <a:r>
              <a:rPr lang="en-US" sz="1200" baseline="-25000" dirty="0"/>
              <a:t>2</a:t>
            </a:r>
            <a:r>
              <a:rPr lang="en-US" sz="1200" dirty="0"/>
              <a:t>Si</a:t>
            </a:r>
            <a:r>
              <a:rPr lang="en-US" sz="1200" baseline="-25000" dirty="0"/>
              <a:t>2</a:t>
            </a:r>
            <a:r>
              <a:rPr lang="en-US" sz="1200" dirty="0"/>
              <a:t> is intimately related to the large-moment antiferromagnetic (LMAFM) phase that is induced under pressure or upon iron (Fe) substitution. </a:t>
            </a:r>
            <a:r>
              <a:rPr lang="en-US" sz="1200" dirty="0" smtClean="0"/>
              <a:t>MagLab users performed electrical </a:t>
            </a:r>
            <a:r>
              <a:rPr lang="en-US" sz="1200" dirty="0" smtClean="0"/>
              <a:t>resistivity </a:t>
            </a:r>
            <a:r>
              <a:rPr lang="en-US" sz="1200" dirty="0" smtClean="0"/>
              <a:t>measurements on single crystals of </a:t>
            </a:r>
            <a:r>
              <a:rPr lang="en-US" sz="1200" dirty="0"/>
              <a:t>URu</a:t>
            </a:r>
            <a:r>
              <a:rPr lang="en-US" sz="1200" baseline="-25000" dirty="0"/>
              <a:t>2−x</a:t>
            </a:r>
            <a:r>
              <a:rPr lang="en-US" sz="1200" dirty="0"/>
              <a:t>Fe</a:t>
            </a:r>
            <a:r>
              <a:rPr lang="en-US" sz="1200" baseline="-25000" dirty="0"/>
              <a:t>x</a:t>
            </a:r>
            <a:r>
              <a:rPr lang="en-US" sz="1200" dirty="0"/>
              <a:t>Si</a:t>
            </a:r>
            <a:r>
              <a:rPr lang="en-US" sz="1200" baseline="-25000" dirty="0"/>
              <a:t>2</a:t>
            </a:r>
            <a:r>
              <a:rPr lang="en-US" sz="1200" dirty="0"/>
              <a:t> </a:t>
            </a:r>
            <a:r>
              <a:rPr lang="en-US" sz="1200" dirty="0" smtClean="0"/>
              <a:t>in </a:t>
            </a:r>
            <a:r>
              <a:rPr lang="en-US" sz="1200" dirty="0"/>
              <a:t>magnetic fields of up to </a:t>
            </a:r>
            <a:r>
              <a:rPr lang="en-US" sz="1200" dirty="0" smtClean="0"/>
              <a:t>45T </a:t>
            </a:r>
            <a:r>
              <a:rPr lang="en-US" sz="1200" dirty="0"/>
              <a:t>(Hybrid Magnet) and </a:t>
            </a:r>
            <a:r>
              <a:rPr lang="en-US" sz="1200" dirty="0" smtClean="0"/>
              <a:t>65T (Pulsed Magnets). </a:t>
            </a:r>
            <a:r>
              <a:rPr lang="en-US" sz="1200" dirty="0"/>
              <a:t>Various phases including HO, </a:t>
            </a:r>
            <a:r>
              <a:rPr lang="en-US" sz="1200" dirty="0" smtClean="0"/>
              <a:t>LMAFM, HO* </a:t>
            </a:r>
            <a:r>
              <a:rPr lang="en-US" sz="1200" dirty="0"/>
              <a:t>(reentrant HO phase), </a:t>
            </a:r>
            <a:r>
              <a:rPr lang="en-US" sz="1200" dirty="0" smtClean="0"/>
              <a:t>SDW </a:t>
            </a:r>
            <a:r>
              <a:rPr lang="en-US" sz="1200" dirty="0"/>
              <a:t>(spin density wave), FL </a:t>
            </a:r>
            <a:r>
              <a:rPr lang="en-US" sz="1200" dirty="0" smtClean="0"/>
              <a:t>(ordinary Fermi-Liquid metallic </a:t>
            </a:r>
            <a:r>
              <a:rPr lang="en-US" sz="1200" dirty="0"/>
              <a:t>phase, recovered at high field), </a:t>
            </a:r>
            <a:r>
              <a:rPr lang="en-US" sz="1200" dirty="0" smtClean="0"/>
              <a:t>and </a:t>
            </a:r>
            <a:r>
              <a:rPr lang="en-US" sz="1200" dirty="0"/>
              <a:t>PM (paramagnetic phase at high temperature) were mapped, </a:t>
            </a:r>
            <a:r>
              <a:rPr lang="en-US" sz="1200" dirty="0" smtClean="0"/>
              <a:t>along with </a:t>
            </a:r>
            <a:r>
              <a:rPr lang="en-US" sz="1200" dirty="0" smtClean="0"/>
              <a:t>P1 (a possible </a:t>
            </a:r>
            <a:r>
              <a:rPr lang="en-US" sz="1200" dirty="0"/>
              <a:t>new </a:t>
            </a:r>
            <a:r>
              <a:rPr lang="en-US" sz="1200" dirty="0" smtClean="0"/>
              <a:t>intermediate-field phase), to </a:t>
            </a:r>
            <a:r>
              <a:rPr lang="en-US" sz="1200" dirty="0"/>
              <a:t>establish a three-dimensional (3D) field – composition - temperature (</a:t>
            </a:r>
            <a:r>
              <a:rPr lang="en-US" sz="1200" i="1" dirty="0"/>
              <a:t>H, x, T</a:t>
            </a:r>
            <a:r>
              <a:rPr lang="en-US" sz="1200" dirty="0"/>
              <a:t>) phase </a:t>
            </a:r>
            <a:r>
              <a:rPr lang="en-US" sz="1200" dirty="0" smtClean="0"/>
              <a:t>diagram for this complex material.</a:t>
            </a:r>
          </a:p>
          <a:p>
            <a:pPr algn="just"/>
            <a:r>
              <a:rPr lang="en-US" sz="600" dirty="0" smtClean="0"/>
              <a:t>  </a:t>
            </a:r>
            <a:endParaRPr lang="en-US" sz="600" dirty="0" smtClean="0"/>
          </a:p>
          <a:p>
            <a:pPr algn="just"/>
            <a:r>
              <a:rPr lang="en-US" sz="1200" dirty="0" smtClean="0"/>
              <a:t>The  3D phase diagram establishes a “universal” relationship between the normalized transition temperature </a:t>
            </a:r>
            <a:r>
              <a:rPr lang="en-US" sz="1200" i="1" dirty="0" smtClean="0"/>
              <a:t>T</a:t>
            </a:r>
            <a:r>
              <a:rPr lang="en-US" sz="1200" dirty="0" smtClean="0"/>
              <a:t>/</a:t>
            </a:r>
            <a:r>
              <a:rPr lang="en-US" sz="1200" i="1" dirty="0" smtClean="0"/>
              <a:t>T</a:t>
            </a:r>
            <a:r>
              <a:rPr lang="en-US" sz="1200" baseline="-25000" dirty="0" smtClean="0"/>
              <a:t>0</a:t>
            </a:r>
            <a:r>
              <a:rPr lang="en-US" sz="1200" dirty="0" smtClean="0"/>
              <a:t> and the normalized critical magnetic field </a:t>
            </a:r>
            <a:r>
              <a:rPr lang="en-US" sz="1200" i="1" dirty="0" smtClean="0"/>
              <a:t>H/H</a:t>
            </a:r>
            <a:r>
              <a:rPr lang="en-US" sz="1200" baseline="-25000" dirty="0" smtClean="0"/>
              <a:t>0</a:t>
            </a:r>
            <a:r>
              <a:rPr lang="en-US" sz="1200" dirty="0" smtClean="0"/>
              <a:t> for the HO phase: the </a:t>
            </a:r>
            <a:r>
              <a:rPr lang="en-US" sz="1200" i="1" dirty="0" smtClean="0"/>
              <a:t>H/H</a:t>
            </a:r>
            <a:r>
              <a:rPr lang="en-US" sz="1200" baseline="-25000" dirty="0" smtClean="0"/>
              <a:t>0</a:t>
            </a:r>
            <a:r>
              <a:rPr lang="en-US" sz="1200" dirty="0" smtClean="0"/>
              <a:t> versus </a:t>
            </a:r>
            <a:r>
              <a:rPr lang="en-US" sz="1200" i="1" dirty="0" smtClean="0"/>
              <a:t>T/T</a:t>
            </a:r>
            <a:r>
              <a:rPr lang="en-US" sz="1200" baseline="-25000" dirty="0" smtClean="0"/>
              <a:t>0</a:t>
            </a:r>
            <a:r>
              <a:rPr lang="en-US" sz="1200" dirty="0" smtClean="0"/>
              <a:t> </a:t>
            </a:r>
            <a:r>
              <a:rPr lang="en-US" sz="1200" dirty="0" smtClean="0"/>
              <a:t>data in the lower figure collapses onto a single curve. This curve provides tight constraints on potential models for the order parameter of the HO phase. </a:t>
            </a:r>
          </a:p>
          <a:p>
            <a:pPr algn="just"/>
            <a:r>
              <a:rPr lang="en-US" sz="600" dirty="0" smtClean="0"/>
              <a:t>  </a:t>
            </a:r>
            <a:endParaRPr lang="en-US" sz="600" dirty="0"/>
          </a:p>
          <a:p>
            <a:pPr algn="just"/>
            <a:r>
              <a:rPr lang="en-US" sz="1200" dirty="0" smtClean="0"/>
              <a:t>Within </a:t>
            </a:r>
            <a:r>
              <a:rPr lang="en-US" sz="1200" dirty="0"/>
              <a:t>a certain range of x values</a:t>
            </a:r>
            <a:r>
              <a:rPr lang="en-US" sz="1200" dirty="0" smtClean="0"/>
              <a:t>, x~0.17, </a:t>
            </a:r>
            <a:r>
              <a:rPr lang="en-US" sz="1200" dirty="0"/>
              <a:t>the HO phase reenters </a:t>
            </a:r>
            <a:r>
              <a:rPr lang="en-US" sz="1200" dirty="0" smtClean="0"/>
              <a:t>when magnetic fields suppress the </a:t>
            </a:r>
            <a:r>
              <a:rPr lang="en-US" sz="1200" dirty="0"/>
              <a:t>LMAFM </a:t>
            </a:r>
            <a:r>
              <a:rPr lang="en-US" sz="1200" dirty="0" smtClean="0"/>
              <a:t>phase. </a:t>
            </a:r>
            <a:r>
              <a:rPr lang="en-US" sz="1200" dirty="0"/>
              <a:t>This is similar to the behavior observed for pure URu</a:t>
            </a:r>
            <a:r>
              <a:rPr lang="en-US" sz="1200" baseline="-25000" dirty="0"/>
              <a:t>2</a:t>
            </a:r>
            <a:r>
              <a:rPr lang="en-US" sz="1200" dirty="0"/>
              <a:t>Si</a:t>
            </a:r>
            <a:r>
              <a:rPr lang="en-US" sz="1200" baseline="-25000" dirty="0"/>
              <a:t>2</a:t>
            </a:r>
            <a:r>
              <a:rPr lang="en-US" sz="1200" dirty="0"/>
              <a:t> crystals within a certain range of pressures.</a:t>
            </a: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0" y="5940858"/>
            <a:ext cx="9144000" cy="938719"/>
          </a:xfrm>
          <a:prstGeom prst="rect">
            <a:avLst/>
          </a:prstGeom>
          <a:noFill/>
          <a:ln w="9525">
            <a:noFill/>
            <a:miter lim="800000"/>
            <a:headEnd/>
            <a:tailEnd/>
          </a:ln>
        </p:spPr>
        <p:txBody>
          <a:bodyPr wrap="square">
            <a:spAutoFit/>
          </a:bodyPr>
          <a:lstStyle/>
          <a:p>
            <a:pPr marL="58738" indent="-58738"/>
            <a:r>
              <a:rPr lang="en-US" sz="1100" b="1" dirty="0">
                <a:solidFill>
                  <a:srgbClr val="333399"/>
                </a:solidFill>
              </a:rPr>
              <a:t>Facilities and instrumentation used:</a:t>
            </a:r>
            <a:r>
              <a:rPr lang="en-US" sz="1100" dirty="0">
                <a:solidFill>
                  <a:srgbClr val="333399"/>
                </a:solidFill>
              </a:rPr>
              <a:t> </a:t>
            </a:r>
            <a:r>
              <a:rPr lang="en-US" sz="1100" dirty="0">
                <a:solidFill>
                  <a:srgbClr val="333399"/>
                </a:solidFill>
              </a:rPr>
              <a:t>65 Tesla capacitor-driven </a:t>
            </a:r>
          </a:p>
          <a:p>
            <a:pPr marL="58738" indent="-58738"/>
            <a:r>
              <a:rPr lang="en-US" sz="1100" dirty="0" smtClean="0">
                <a:solidFill>
                  <a:srgbClr val="333399"/>
                </a:solidFill>
              </a:rPr>
              <a:t>  magnet at the </a:t>
            </a:r>
            <a:r>
              <a:rPr lang="en-US" sz="1100" dirty="0" err="1" smtClean="0">
                <a:solidFill>
                  <a:srgbClr val="333399"/>
                </a:solidFill>
              </a:rPr>
              <a:t>MagLab’s</a:t>
            </a:r>
            <a:r>
              <a:rPr lang="en-US" sz="1100" dirty="0" smtClean="0">
                <a:solidFill>
                  <a:srgbClr val="333399"/>
                </a:solidFill>
              </a:rPr>
              <a:t> </a:t>
            </a:r>
            <a:r>
              <a:rPr lang="en-US" sz="1100" dirty="0">
                <a:solidFill>
                  <a:srgbClr val="333399"/>
                </a:solidFill>
              </a:rPr>
              <a:t>Pulsed Field Facility, Los </a:t>
            </a:r>
            <a:r>
              <a:rPr lang="en-US" sz="1100" dirty="0" smtClean="0">
                <a:solidFill>
                  <a:srgbClr val="333399"/>
                </a:solidFill>
              </a:rPr>
              <a:t>Alamos; </a:t>
            </a:r>
            <a:r>
              <a:rPr lang="en-US" sz="1100" dirty="0">
                <a:solidFill>
                  <a:srgbClr val="333399"/>
                </a:solidFill>
              </a:rPr>
              <a:t>45 T Hybrid </a:t>
            </a:r>
            <a:r>
              <a:rPr lang="en-US" sz="1100" dirty="0" smtClean="0">
                <a:solidFill>
                  <a:srgbClr val="333399"/>
                </a:solidFill>
              </a:rPr>
              <a:t>Magnet at the MagLab’ DC Magnet Facility, Florida State University;</a:t>
            </a:r>
          </a:p>
          <a:p>
            <a:pPr marL="58738" indent="-58738"/>
            <a:r>
              <a:rPr lang="en-US" sz="1100" b="1" dirty="0" smtClean="0">
                <a:solidFill>
                  <a:srgbClr val="333399"/>
                </a:solidFill>
              </a:rPr>
              <a:t>Citation</a:t>
            </a:r>
            <a:r>
              <a:rPr lang="en-US" sz="1100" b="1" dirty="0">
                <a:solidFill>
                  <a:srgbClr val="333399"/>
                </a:solidFill>
              </a:rPr>
              <a:t>: </a:t>
            </a:r>
            <a:r>
              <a:rPr lang="en-US" sz="1100" dirty="0">
                <a:solidFill>
                  <a:srgbClr val="333399"/>
                </a:solidFill>
              </a:rPr>
              <a:t>S. Ran, I. </a:t>
            </a:r>
            <a:r>
              <a:rPr lang="en-US" sz="1100" dirty="0" err="1">
                <a:solidFill>
                  <a:srgbClr val="333399"/>
                </a:solidFill>
              </a:rPr>
              <a:t>Jeon</a:t>
            </a:r>
            <a:r>
              <a:rPr lang="en-US" sz="1100" dirty="0">
                <a:solidFill>
                  <a:srgbClr val="333399"/>
                </a:solidFill>
              </a:rPr>
              <a:t>, N. </a:t>
            </a:r>
            <a:r>
              <a:rPr lang="en-US" sz="1100" dirty="0" err="1">
                <a:solidFill>
                  <a:srgbClr val="333399"/>
                </a:solidFill>
              </a:rPr>
              <a:t>Pouse</a:t>
            </a:r>
            <a:r>
              <a:rPr lang="en-US" sz="1100" dirty="0">
                <a:solidFill>
                  <a:srgbClr val="333399"/>
                </a:solidFill>
              </a:rPr>
              <a:t>, A.J. </a:t>
            </a:r>
            <a:r>
              <a:rPr lang="en-US" sz="1100" dirty="0" err="1">
                <a:solidFill>
                  <a:srgbClr val="333399"/>
                </a:solidFill>
              </a:rPr>
              <a:t>Breindel</a:t>
            </a:r>
            <a:r>
              <a:rPr lang="en-US" sz="1100" dirty="0">
                <a:solidFill>
                  <a:srgbClr val="333399"/>
                </a:solidFill>
              </a:rPr>
              <a:t>, N. </a:t>
            </a:r>
            <a:r>
              <a:rPr lang="en-US" sz="1100" dirty="0" err="1">
                <a:solidFill>
                  <a:srgbClr val="333399"/>
                </a:solidFill>
              </a:rPr>
              <a:t>Kanchanavatee</a:t>
            </a:r>
            <a:r>
              <a:rPr lang="en-US" sz="1100" dirty="0">
                <a:solidFill>
                  <a:srgbClr val="333399"/>
                </a:solidFill>
              </a:rPr>
              <a:t>, K. </a:t>
            </a:r>
            <a:r>
              <a:rPr lang="en-US" sz="1100" dirty="0" smtClean="0">
                <a:solidFill>
                  <a:srgbClr val="333399"/>
                </a:solidFill>
              </a:rPr>
              <a:t>Huang, A</a:t>
            </a:r>
            <a:r>
              <a:rPr lang="en-US" sz="1100" dirty="0">
                <a:solidFill>
                  <a:srgbClr val="333399"/>
                </a:solidFill>
              </a:rPr>
              <a:t>. Gallagher, K.-W. Chen, D. Graf, R.E. Baumbach, </a:t>
            </a:r>
            <a:r>
              <a:rPr lang="en-US" sz="1100" dirty="0" smtClean="0">
                <a:solidFill>
                  <a:srgbClr val="333399"/>
                </a:solidFill>
              </a:rPr>
              <a:t>                  J</a:t>
            </a:r>
            <a:r>
              <a:rPr lang="en-US" sz="1100" dirty="0">
                <a:solidFill>
                  <a:srgbClr val="333399"/>
                </a:solidFill>
              </a:rPr>
              <a:t>. Singleton, and M.B. Maple, </a:t>
            </a:r>
            <a:r>
              <a:rPr lang="en-US" sz="1100" i="1" dirty="0">
                <a:solidFill>
                  <a:srgbClr val="333399"/>
                </a:solidFill>
              </a:rPr>
              <a:t>“Phase diagram of URu</a:t>
            </a:r>
            <a:r>
              <a:rPr lang="en-US" sz="1100" i="1" baseline="-25000" dirty="0">
                <a:solidFill>
                  <a:srgbClr val="333399"/>
                </a:solidFill>
              </a:rPr>
              <a:t>2–x</a:t>
            </a:r>
            <a:r>
              <a:rPr lang="en-US" sz="1100" i="1" dirty="0">
                <a:solidFill>
                  <a:srgbClr val="333399"/>
                </a:solidFill>
              </a:rPr>
              <a:t>Fe</a:t>
            </a:r>
            <a:r>
              <a:rPr lang="en-US" sz="1100" i="1" baseline="-25000" dirty="0">
                <a:solidFill>
                  <a:srgbClr val="333399"/>
                </a:solidFill>
              </a:rPr>
              <a:t>x</a:t>
            </a:r>
            <a:r>
              <a:rPr lang="en-US" sz="1100" i="1" dirty="0">
                <a:solidFill>
                  <a:srgbClr val="333399"/>
                </a:solidFill>
              </a:rPr>
              <a:t>Si</a:t>
            </a:r>
            <a:r>
              <a:rPr lang="en-US" sz="1100" i="1" baseline="-25000" dirty="0">
                <a:solidFill>
                  <a:srgbClr val="333399"/>
                </a:solidFill>
              </a:rPr>
              <a:t>2</a:t>
            </a:r>
            <a:r>
              <a:rPr lang="en-US" sz="1100" i="1" dirty="0">
                <a:solidFill>
                  <a:srgbClr val="333399"/>
                </a:solidFill>
              </a:rPr>
              <a:t> in high magnetic </a:t>
            </a:r>
            <a:r>
              <a:rPr lang="en-US" sz="1100" i="1" dirty="0" smtClean="0">
                <a:solidFill>
                  <a:srgbClr val="333399"/>
                </a:solidFill>
              </a:rPr>
              <a:t>fields”</a:t>
            </a:r>
            <a:r>
              <a:rPr lang="en-US" sz="1100" dirty="0" smtClean="0">
                <a:solidFill>
                  <a:srgbClr val="333399"/>
                </a:solidFill>
              </a:rPr>
              <a:t>, </a:t>
            </a:r>
            <a:r>
              <a:rPr lang="en-US" sz="1100" b="1" dirty="0" smtClean="0">
                <a:solidFill>
                  <a:srgbClr val="333399"/>
                </a:solidFill>
              </a:rPr>
              <a:t>Proceedings of the National Academy of Sciences</a:t>
            </a:r>
            <a:r>
              <a:rPr lang="en-US" sz="1100" dirty="0" smtClean="0">
                <a:solidFill>
                  <a:srgbClr val="333399"/>
                </a:solidFill>
              </a:rPr>
              <a:t>  </a:t>
            </a:r>
            <a:r>
              <a:rPr lang="en-US" sz="1100" b="1" dirty="0" smtClean="0">
                <a:solidFill>
                  <a:srgbClr val="333399"/>
                </a:solidFill>
              </a:rPr>
              <a:t>114</a:t>
            </a:r>
            <a:r>
              <a:rPr lang="en-US" sz="1100" dirty="0">
                <a:solidFill>
                  <a:srgbClr val="333399"/>
                </a:solidFill>
              </a:rPr>
              <a:t>, </a:t>
            </a:r>
            <a:r>
              <a:rPr lang="en-US" sz="1100" dirty="0" smtClean="0">
                <a:solidFill>
                  <a:srgbClr val="333399"/>
                </a:solidFill>
              </a:rPr>
              <a:t>37, 9826 </a:t>
            </a:r>
            <a:r>
              <a:rPr lang="en-US" sz="1100" dirty="0">
                <a:solidFill>
                  <a:srgbClr val="333399"/>
                </a:solidFill>
              </a:rPr>
              <a:t>(2017). https://doi.org/10.1073/pnas.1710192114</a:t>
            </a:r>
            <a:endParaRPr lang="en-US" sz="1200" dirty="0">
              <a:solidFill>
                <a:srgbClr val="333399"/>
              </a:solidFill>
            </a:endParaRP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5" name="Text Box 62"/>
          <p:cNvSpPr txBox="1">
            <a:spLocks noChangeArrowheads="1"/>
          </p:cNvSpPr>
          <p:nvPr/>
        </p:nvSpPr>
        <p:spPr bwMode="auto">
          <a:xfrm>
            <a:off x="784225" y="1745"/>
            <a:ext cx="7506659" cy="1231106"/>
          </a:xfrm>
          <a:prstGeom prst="rect">
            <a:avLst/>
          </a:prstGeom>
          <a:noFill/>
          <a:ln w="9525">
            <a:noFill/>
            <a:miter lim="800000"/>
            <a:headEnd/>
            <a:tailEnd/>
          </a:ln>
        </p:spPr>
        <p:txBody>
          <a:bodyPr wrap="square">
            <a:spAutoFit/>
          </a:bodyPr>
          <a:lstStyle/>
          <a:p>
            <a:pPr algn="ctr">
              <a:spcBef>
                <a:spcPts val="0"/>
              </a:spcBef>
            </a:pPr>
            <a:r>
              <a:rPr lang="en-US" sz="1600" b="1" dirty="0"/>
              <a:t>Phase diagram of URu</a:t>
            </a:r>
            <a:r>
              <a:rPr lang="en-US" sz="1600" b="1" baseline="-25000" dirty="0"/>
              <a:t>2–x</a:t>
            </a:r>
            <a:r>
              <a:rPr lang="en-US" sz="1600" b="1" dirty="0"/>
              <a:t>Fe</a:t>
            </a:r>
            <a:r>
              <a:rPr lang="en-US" sz="1600" b="1" baseline="-25000" dirty="0"/>
              <a:t>x</a:t>
            </a:r>
            <a:r>
              <a:rPr lang="en-US" sz="1600" b="1" dirty="0"/>
              <a:t>Si</a:t>
            </a:r>
            <a:r>
              <a:rPr lang="en-US" sz="1600" b="1" baseline="-25000" dirty="0"/>
              <a:t>2</a:t>
            </a:r>
            <a:r>
              <a:rPr lang="en-US" sz="1600" b="1" dirty="0"/>
              <a:t> in high magnetic fields</a:t>
            </a:r>
            <a:endParaRPr lang="en-US" sz="600" dirty="0"/>
          </a:p>
          <a:p>
            <a:pPr algn="ctr">
              <a:spcBef>
                <a:spcPts val="300"/>
              </a:spcBef>
            </a:pPr>
            <a:r>
              <a:rPr lang="en-US" sz="1100" dirty="0"/>
              <a:t>Sheng </a:t>
            </a:r>
            <a:r>
              <a:rPr lang="en-US" sz="1100" dirty="0" err="1"/>
              <a:t>Ran</a:t>
            </a:r>
            <a:r>
              <a:rPr lang="en-US" sz="1100" baseline="30000" dirty="0" err="1"/>
              <a:t>a,b</a:t>
            </a:r>
            <a:r>
              <a:rPr lang="en-US" sz="1100" dirty="0"/>
              <a:t>, </a:t>
            </a:r>
            <a:r>
              <a:rPr lang="en-US" sz="1100" dirty="0" err="1"/>
              <a:t>Inho</a:t>
            </a:r>
            <a:r>
              <a:rPr lang="en-US" sz="1100" dirty="0"/>
              <a:t> </a:t>
            </a:r>
            <a:r>
              <a:rPr lang="en-US" sz="1100" dirty="0" err="1"/>
              <a:t>Jeon</a:t>
            </a:r>
            <a:r>
              <a:rPr lang="en-US" sz="1100" baseline="30000" dirty="0" err="1"/>
              <a:t>b,c</a:t>
            </a:r>
            <a:r>
              <a:rPr lang="en-US" sz="1100" dirty="0"/>
              <a:t>, Naveen </a:t>
            </a:r>
            <a:r>
              <a:rPr lang="en-US" sz="1100" dirty="0" err="1"/>
              <a:t>Pouse</a:t>
            </a:r>
            <a:r>
              <a:rPr lang="en-US" sz="1100" baseline="30000" dirty="0" err="1"/>
              <a:t>a,b</a:t>
            </a:r>
            <a:r>
              <a:rPr lang="en-US" sz="1100" dirty="0"/>
              <a:t>, Alexander J. </a:t>
            </a:r>
            <a:r>
              <a:rPr lang="en-US" sz="1100" dirty="0" err="1"/>
              <a:t>Breindel</a:t>
            </a:r>
            <a:r>
              <a:rPr lang="en-US" sz="1100" baseline="30000" dirty="0" err="1"/>
              <a:t>a,b</a:t>
            </a:r>
            <a:r>
              <a:rPr lang="en-US" sz="1100" dirty="0"/>
              <a:t>, </a:t>
            </a:r>
            <a:r>
              <a:rPr lang="en-US" sz="1100" dirty="0" err="1"/>
              <a:t>Noravee</a:t>
            </a:r>
            <a:r>
              <a:rPr lang="en-US" sz="1100" dirty="0"/>
              <a:t> </a:t>
            </a:r>
            <a:r>
              <a:rPr lang="en-US" sz="1100" dirty="0" err="1"/>
              <a:t>Kanchanavatee</a:t>
            </a:r>
            <a:r>
              <a:rPr lang="en-US" sz="1100" baseline="30000" dirty="0" err="1"/>
              <a:t>a,b</a:t>
            </a:r>
            <a:r>
              <a:rPr lang="en-US" sz="1100" dirty="0"/>
              <a:t>, Kevin </a:t>
            </a:r>
            <a:r>
              <a:rPr lang="en-US" sz="1100" dirty="0" err="1"/>
              <a:t>Huang</a:t>
            </a:r>
            <a:r>
              <a:rPr lang="en-US" sz="1100" baseline="30000" dirty="0" err="1"/>
              <a:t>b,c</a:t>
            </a:r>
            <a:r>
              <a:rPr lang="en-US" sz="1100" dirty="0"/>
              <a:t>,</a:t>
            </a:r>
          </a:p>
          <a:p>
            <a:pPr algn="ctr">
              <a:spcBef>
                <a:spcPts val="0"/>
              </a:spcBef>
            </a:pPr>
            <a:r>
              <a:rPr lang="en-US" sz="1100" dirty="0"/>
              <a:t>Andrew </a:t>
            </a:r>
            <a:r>
              <a:rPr lang="en-US" sz="1100" dirty="0" err="1"/>
              <a:t>Gallagher</a:t>
            </a:r>
            <a:r>
              <a:rPr lang="en-US" sz="1100" baseline="30000" dirty="0" err="1"/>
              <a:t>d</a:t>
            </a:r>
            <a:r>
              <a:rPr lang="en-US" sz="1100" dirty="0"/>
              <a:t>, </a:t>
            </a:r>
            <a:r>
              <a:rPr lang="en-US" sz="1100" dirty="0" err="1"/>
              <a:t>Kuan</a:t>
            </a:r>
            <a:r>
              <a:rPr lang="en-US" sz="1100" dirty="0"/>
              <a:t>-Wen </a:t>
            </a:r>
            <a:r>
              <a:rPr lang="en-US" sz="1100" dirty="0" err="1"/>
              <a:t>Chen</a:t>
            </a:r>
            <a:r>
              <a:rPr lang="en-US" sz="1100" baseline="30000" dirty="0" err="1"/>
              <a:t>d</a:t>
            </a:r>
            <a:r>
              <a:rPr lang="en-US" sz="1100" dirty="0"/>
              <a:t>, David </a:t>
            </a:r>
            <a:r>
              <a:rPr lang="en-US" sz="1100" dirty="0" err="1"/>
              <a:t>Graf</a:t>
            </a:r>
            <a:r>
              <a:rPr lang="en-US" sz="1100" baseline="30000" dirty="0" err="1"/>
              <a:t>d</a:t>
            </a:r>
            <a:r>
              <a:rPr lang="en-US" sz="1100" dirty="0"/>
              <a:t>, Ryan E. </a:t>
            </a:r>
            <a:r>
              <a:rPr lang="en-US" sz="1100" dirty="0" err="1"/>
              <a:t>Baumbach</a:t>
            </a:r>
            <a:r>
              <a:rPr lang="en-US" sz="1100" baseline="30000" dirty="0" err="1"/>
              <a:t>d</a:t>
            </a:r>
            <a:r>
              <a:rPr lang="en-US" sz="1100" dirty="0"/>
              <a:t>, John </a:t>
            </a:r>
            <a:r>
              <a:rPr lang="en-US" sz="1100" dirty="0" err="1"/>
              <a:t>Singleton</a:t>
            </a:r>
            <a:r>
              <a:rPr lang="en-US" sz="1100" baseline="30000" dirty="0" err="1"/>
              <a:t>d</a:t>
            </a:r>
            <a:r>
              <a:rPr lang="en-US" sz="1100" dirty="0"/>
              <a:t>, and M. Brian </a:t>
            </a:r>
            <a:r>
              <a:rPr lang="en-US" sz="1100" dirty="0" err="1"/>
              <a:t>Maple</a:t>
            </a:r>
            <a:r>
              <a:rPr lang="en-US" sz="1100" baseline="30000" dirty="0" err="1"/>
              <a:t>a,b,c</a:t>
            </a:r>
            <a:r>
              <a:rPr lang="en-US" sz="1050" b="1" kern="1200" dirty="0">
                <a:solidFill>
                  <a:srgbClr val="0033CC"/>
                </a:solidFill>
              </a:rPr>
              <a:t>. </a:t>
            </a:r>
            <a:r>
              <a:rPr lang="en-US" sz="1050" b="1" baseline="30000" dirty="0" err="1">
                <a:solidFill>
                  <a:srgbClr val="0033CC"/>
                </a:solidFill>
              </a:rPr>
              <a:t>a</a:t>
            </a:r>
            <a:r>
              <a:rPr lang="en-US" sz="1050" b="1" dirty="0" err="1">
                <a:solidFill>
                  <a:srgbClr val="0033CC"/>
                </a:solidFill>
              </a:rPr>
              <a:t>Physics</a:t>
            </a:r>
            <a:r>
              <a:rPr lang="en-US" sz="1050" b="1" dirty="0">
                <a:solidFill>
                  <a:srgbClr val="0033CC"/>
                </a:solidFill>
              </a:rPr>
              <a:t>, UCSD; </a:t>
            </a:r>
            <a:r>
              <a:rPr lang="en-US" sz="1050" b="1" baseline="30000" dirty="0" err="1">
                <a:solidFill>
                  <a:srgbClr val="0033CC"/>
                </a:solidFill>
              </a:rPr>
              <a:t>b</a:t>
            </a:r>
            <a:r>
              <a:rPr lang="en-US" sz="1050" b="1" dirty="0" err="1">
                <a:solidFill>
                  <a:srgbClr val="0033CC"/>
                </a:solidFill>
              </a:rPr>
              <a:t>Center</a:t>
            </a:r>
            <a:r>
              <a:rPr lang="en-US" sz="1050" b="1" dirty="0">
                <a:solidFill>
                  <a:srgbClr val="0033CC"/>
                </a:solidFill>
              </a:rPr>
              <a:t> for Advanced </a:t>
            </a:r>
            <a:r>
              <a:rPr lang="en-US" sz="1050" b="1" dirty="0" err="1">
                <a:solidFill>
                  <a:srgbClr val="0033CC"/>
                </a:solidFill>
              </a:rPr>
              <a:t>Nanoscience</a:t>
            </a:r>
            <a:r>
              <a:rPr lang="en-US" sz="1050" b="1" dirty="0">
                <a:solidFill>
                  <a:srgbClr val="0033CC"/>
                </a:solidFill>
              </a:rPr>
              <a:t>, UCSD; </a:t>
            </a:r>
            <a:r>
              <a:rPr lang="en-US" sz="1050" b="1" baseline="30000" dirty="0" err="1">
                <a:solidFill>
                  <a:srgbClr val="0033CC"/>
                </a:solidFill>
              </a:rPr>
              <a:t>c</a:t>
            </a:r>
            <a:r>
              <a:rPr lang="en-US" sz="1050" b="1" dirty="0" err="1">
                <a:solidFill>
                  <a:srgbClr val="0033CC"/>
                </a:solidFill>
              </a:rPr>
              <a:t>Materials</a:t>
            </a:r>
            <a:r>
              <a:rPr lang="en-US" sz="1050" b="1" dirty="0">
                <a:solidFill>
                  <a:srgbClr val="0033CC"/>
                </a:solidFill>
              </a:rPr>
              <a:t> Science and Engineering, UCSD; </a:t>
            </a:r>
            <a:r>
              <a:rPr lang="en-US" sz="1050" b="1" baseline="30000" dirty="0" err="1">
                <a:solidFill>
                  <a:srgbClr val="0033CC"/>
                </a:solidFill>
              </a:rPr>
              <a:t>d</a:t>
            </a:r>
            <a:r>
              <a:rPr lang="en-US" sz="1050" b="1" dirty="0" err="1">
                <a:solidFill>
                  <a:srgbClr val="0033CC"/>
                </a:solidFill>
              </a:rPr>
              <a:t>NHMFL</a:t>
            </a:r>
            <a:endParaRPr lang="en-US" sz="1050" b="1" kern="1200" dirty="0">
              <a:solidFill>
                <a:srgbClr val="0033CC"/>
              </a:solidFill>
            </a:endParaRPr>
          </a:p>
          <a:p>
            <a:pPr algn="ctr">
              <a:spcBef>
                <a:spcPts val="600"/>
              </a:spcBef>
            </a:pPr>
            <a:r>
              <a:rPr lang="en-US" sz="900" b="1" kern="1200" dirty="0"/>
              <a:t>Funding Grants:</a:t>
            </a:r>
            <a:r>
              <a:rPr lang="en-US" sz="900" kern="1200" dirty="0"/>
              <a:t>  </a:t>
            </a:r>
            <a:r>
              <a:rPr lang="en-US" sz="900" dirty="0"/>
              <a:t>A. Gallagher, K.-W. Chen, D. Graf, R.E. </a:t>
            </a:r>
            <a:r>
              <a:rPr lang="en-US" sz="900" dirty="0" err="1"/>
              <a:t>Baumbach</a:t>
            </a:r>
            <a:r>
              <a:rPr lang="en-US" sz="900" dirty="0"/>
              <a:t>, J. Singleton </a:t>
            </a:r>
            <a:r>
              <a:rPr lang="en-US" sz="900" kern="1200" dirty="0"/>
              <a:t>(NSF DMR-1157490); </a:t>
            </a:r>
            <a:r>
              <a:rPr lang="en-US" sz="900" dirty="0"/>
              <a:t>N.P. Wilson, </a:t>
            </a:r>
            <a:r>
              <a:rPr lang="en-US" sz="900" dirty="0" err="1"/>
              <a:t>X.Xu</a:t>
            </a:r>
            <a:r>
              <a:rPr lang="en-US" sz="900" dirty="0"/>
              <a:t> S. Ran, I. </a:t>
            </a:r>
            <a:r>
              <a:rPr lang="en-US" sz="900" dirty="0" err="1"/>
              <a:t>Jeon</a:t>
            </a:r>
            <a:r>
              <a:rPr lang="en-US" sz="900" dirty="0"/>
              <a:t>, N. </a:t>
            </a:r>
            <a:r>
              <a:rPr lang="en-US" sz="900" dirty="0" err="1"/>
              <a:t>Pouse</a:t>
            </a:r>
            <a:r>
              <a:rPr lang="en-US" sz="900" dirty="0"/>
              <a:t>, A.J. </a:t>
            </a:r>
            <a:r>
              <a:rPr lang="en-US" sz="900" dirty="0" err="1"/>
              <a:t>Breindel</a:t>
            </a:r>
            <a:r>
              <a:rPr lang="en-US" sz="900" dirty="0"/>
              <a:t>, N. </a:t>
            </a:r>
            <a:r>
              <a:rPr lang="en-US" sz="900" dirty="0" err="1"/>
              <a:t>Kanchanavatee</a:t>
            </a:r>
            <a:r>
              <a:rPr lang="en-US" sz="900" dirty="0"/>
              <a:t>, K. Huang, M.B. Maple (DOE DE-FG02-04ER46105 and DE-NA0002909, NSF DMR-1206553)</a:t>
            </a:r>
            <a:endParaRPr lang="en-US" sz="900" b="1" kern="1200" dirty="0">
              <a:solidFill>
                <a:srgbClr val="0033CC"/>
              </a:solidFill>
            </a:endParaRPr>
          </a:p>
        </p:txBody>
      </p:sp>
      <p:sp>
        <p:nvSpPr>
          <p:cNvPr id="18" name="TextBox 17"/>
          <p:cNvSpPr txBox="1"/>
          <p:nvPr/>
        </p:nvSpPr>
        <p:spPr>
          <a:xfrm>
            <a:off x="7308952" y="1339848"/>
            <a:ext cx="1723682" cy="4785926"/>
          </a:xfrm>
          <a:prstGeom prst="rect">
            <a:avLst/>
          </a:prstGeom>
          <a:noFill/>
        </p:spPr>
        <p:txBody>
          <a:bodyPr wrap="square" rtlCol="0">
            <a:spAutoFit/>
          </a:bodyPr>
          <a:lstStyle/>
          <a:p>
            <a:r>
              <a:rPr lang="en-US" sz="1000" b="1" dirty="0"/>
              <a:t>Upper: </a:t>
            </a:r>
            <a:r>
              <a:rPr lang="en-US" sz="1000" dirty="0"/>
              <a:t>Three-dimensional phase diagram for URu</a:t>
            </a:r>
            <a:r>
              <a:rPr lang="en-US" sz="1000" baseline="-25000" dirty="0"/>
              <a:t>2−x</a:t>
            </a:r>
            <a:r>
              <a:rPr lang="en-US" sz="1000" dirty="0"/>
              <a:t> Fe</a:t>
            </a:r>
            <a:r>
              <a:rPr lang="en-US" sz="1000" baseline="-25000" dirty="0"/>
              <a:t>x</a:t>
            </a:r>
            <a:r>
              <a:rPr lang="en-US" sz="1000" dirty="0"/>
              <a:t>Si</a:t>
            </a:r>
            <a:r>
              <a:rPr lang="en-US" sz="1000" baseline="-25000" dirty="0"/>
              <a:t>2</a:t>
            </a:r>
            <a:r>
              <a:rPr lang="en-US" sz="1000" dirty="0"/>
              <a:t> single crystals, with temperature </a:t>
            </a:r>
            <a:r>
              <a:rPr lang="en-US" sz="1000" i="1" dirty="0"/>
              <a:t>T</a:t>
            </a:r>
            <a:r>
              <a:rPr lang="en-US" sz="1000" dirty="0"/>
              <a:t>, magnetic field (parallel to </a:t>
            </a:r>
            <a:r>
              <a:rPr lang="en-US" sz="1000" b="1" dirty="0"/>
              <a:t>c</a:t>
            </a:r>
            <a:r>
              <a:rPr lang="en-US" sz="1000" dirty="0"/>
              <a:t>) </a:t>
            </a:r>
            <a:r>
              <a:rPr lang="en-US" sz="1000" i="1" dirty="0"/>
              <a:t>H</a:t>
            </a:r>
            <a:r>
              <a:rPr lang="en-US" sz="1000" dirty="0"/>
              <a:t>, and Fe concentration </a:t>
            </a:r>
            <a:r>
              <a:rPr lang="en-US" sz="1000" i="1" dirty="0"/>
              <a:t>x</a:t>
            </a:r>
            <a:r>
              <a:rPr lang="en-US" sz="1000" dirty="0"/>
              <a:t> as the three axes. The labels for the phases are defined in the text.</a:t>
            </a:r>
          </a:p>
          <a:p>
            <a:pPr>
              <a:spcBef>
                <a:spcPts val="600"/>
              </a:spcBef>
            </a:pPr>
            <a:r>
              <a:rPr lang="en-US" sz="1000" b="1" dirty="0"/>
              <a:t>Lower: </a:t>
            </a:r>
            <a:r>
              <a:rPr lang="en-US" sz="1000" dirty="0"/>
              <a:t>Normalized critical-field </a:t>
            </a:r>
            <a:r>
              <a:rPr lang="en-US" sz="1000" i="1" dirty="0"/>
              <a:t>H/H</a:t>
            </a:r>
            <a:r>
              <a:rPr lang="en-US" sz="1000" baseline="-25000" dirty="0"/>
              <a:t>0</a:t>
            </a:r>
            <a:r>
              <a:rPr lang="en-US" sz="1000" dirty="0"/>
              <a:t> as a function of normalized critical temperature </a:t>
            </a:r>
            <a:r>
              <a:rPr lang="en-US" sz="1000" i="1" dirty="0"/>
              <a:t>T/T</a:t>
            </a:r>
            <a:r>
              <a:rPr lang="en-US" sz="1000" baseline="-25000" dirty="0"/>
              <a:t>0</a:t>
            </a:r>
            <a:r>
              <a:rPr lang="en-US" sz="1000" dirty="0"/>
              <a:t> for URu</a:t>
            </a:r>
            <a:r>
              <a:rPr lang="en-US" sz="1000" baseline="-25000" dirty="0"/>
              <a:t>2−x</a:t>
            </a:r>
            <a:r>
              <a:rPr lang="en-US" sz="1000" dirty="0"/>
              <a:t>Fe</a:t>
            </a:r>
            <a:r>
              <a:rPr lang="en-US" sz="1000" baseline="-25000" dirty="0"/>
              <a:t>x</a:t>
            </a:r>
            <a:r>
              <a:rPr lang="en-US" sz="1000" dirty="0"/>
              <a:t>Si</a:t>
            </a:r>
            <a:r>
              <a:rPr lang="en-US" sz="1000" baseline="-25000" dirty="0"/>
              <a:t>2</a:t>
            </a:r>
            <a:r>
              <a:rPr lang="en-US" sz="1000" dirty="0"/>
              <a:t> single crystals, with x=0, 0.025, 0.05, 0.08, 0.1, 0.12, 0.15, 0.2, and 0.3. The solid and open symbols represent data for the </a:t>
            </a:r>
            <a:r>
              <a:rPr lang="en-US" sz="1000" dirty="0" smtClean="0"/>
              <a:t>Hidden Order(HO)</a:t>
            </a:r>
            <a:r>
              <a:rPr lang="en-US" sz="1000" dirty="0" smtClean="0"/>
              <a:t> </a:t>
            </a:r>
            <a:r>
              <a:rPr lang="en-US" sz="1000" dirty="0"/>
              <a:t>and </a:t>
            </a:r>
            <a:r>
              <a:rPr lang="en-US" sz="1000" dirty="0" smtClean="0"/>
              <a:t>Large Moment Antiferromagnetic (LMAFM) </a:t>
            </a:r>
            <a:r>
              <a:rPr lang="en-US" sz="1000" dirty="0"/>
              <a:t>phases, respectively. The dashed line represents the best fit of the equation (</a:t>
            </a:r>
            <a:r>
              <a:rPr lang="en-US" sz="1000" i="1" dirty="0"/>
              <a:t>T/T</a:t>
            </a:r>
            <a:r>
              <a:rPr lang="en-US" sz="1000" baseline="-25000" dirty="0"/>
              <a:t>0</a:t>
            </a:r>
            <a:r>
              <a:rPr lang="en-US" sz="1000" dirty="0"/>
              <a:t>)</a:t>
            </a:r>
            <a:r>
              <a:rPr lang="en-US" sz="1400" baseline="30000" dirty="0"/>
              <a:t>n</a:t>
            </a:r>
            <a:r>
              <a:rPr lang="en-US" sz="1000" dirty="0"/>
              <a:t> + (</a:t>
            </a:r>
            <a:r>
              <a:rPr lang="en-US" sz="1000" i="1" dirty="0"/>
              <a:t>H/H</a:t>
            </a:r>
            <a:r>
              <a:rPr lang="en-US" sz="1000" baseline="-25000" dirty="0"/>
              <a:t>0</a:t>
            </a:r>
            <a:r>
              <a:rPr lang="en-US" sz="1000" dirty="0"/>
              <a:t>)</a:t>
            </a:r>
            <a:r>
              <a:rPr lang="en-US" sz="1400" baseline="30000" dirty="0"/>
              <a:t>n</a:t>
            </a:r>
            <a:r>
              <a:rPr lang="en-US" sz="1000" dirty="0"/>
              <a:t> = 1 to the data, which yields </a:t>
            </a:r>
            <a:r>
              <a:rPr lang="en-US" sz="1000" i="1" dirty="0"/>
              <a:t>n</a:t>
            </a:r>
            <a:r>
              <a:rPr lang="en-US" sz="1000" dirty="0"/>
              <a:t> = 1.8. </a:t>
            </a:r>
          </a:p>
          <a:p>
            <a:r>
              <a:rPr lang="en-US" sz="1000" dirty="0" smtClean="0"/>
              <a:t>The inset shows (</a:t>
            </a:r>
            <a:r>
              <a:rPr lang="en-US" sz="1000" i="1" dirty="0" smtClean="0"/>
              <a:t>T /T </a:t>
            </a:r>
            <a:r>
              <a:rPr lang="en-US" sz="1000" baseline="-25000" dirty="0" smtClean="0"/>
              <a:t>0</a:t>
            </a:r>
            <a:r>
              <a:rPr lang="en-US" sz="1000" dirty="0" smtClean="0"/>
              <a:t>)</a:t>
            </a:r>
            <a:r>
              <a:rPr lang="en-US" sz="1400" baseline="30000" dirty="0" smtClean="0"/>
              <a:t>1.8</a:t>
            </a:r>
            <a:r>
              <a:rPr lang="en-US" sz="1000" dirty="0" smtClean="0"/>
              <a:t> as  a function of  (</a:t>
            </a:r>
            <a:r>
              <a:rPr lang="en-US" sz="1000" i="1" dirty="0"/>
              <a:t>H/H</a:t>
            </a:r>
            <a:r>
              <a:rPr lang="en-US" sz="1000" baseline="-25000" dirty="0"/>
              <a:t>0</a:t>
            </a:r>
            <a:r>
              <a:rPr lang="en-US" sz="1000" dirty="0"/>
              <a:t> )</a:t>
            </a:r>
            <a:r>
              <a:rPr lang="en-US" sz="1400" baseline="30000" dirty="0"/>
              <a:t>1.8</a:t>
            </a:r>
            <a:r>
              <a:rPr lang="en-US" sz="1000" dirty="0"/>
              <a:t> for the crystals.</a:t>
            </a:r>
          </a:p>
        </p:txBody>
      </p:sp>
      <p:pic>
        <p:nvPicPr>
          <p:cNvPr id="4" name="Picture 3" descr="HO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87072" y="1364501"/>
            <a:ext cx="2806808" cy="2457939"/>
          </a:xfrm>
          <a:prstGeom prst="rect">
            <a:avLst/>
          </a:prstGeom>
        </p:spPr>
      </p:pic>
      <p:pic>
        <p:nvPicPr>
          <p:cNvPr id="5" name="Picture 4" descr="HO2.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14473" y="3715097"/>
            <a:ext cx="2921879" cy="2407230"/>
          </a:xfrm>
          <a:prstGeom prst="rect">
            <a:avLst/>
          </a:prstGeom>
        </p:spPr>
      </p:pic>
      <p:sp>
        <p:nvSpPr>
          <p:cNvPr id="2" name="Rectangle 1"/>
          <p:cNvSpPr/>
          <p:nvPr/>
        </p:nvSpPr>
        <p:spPr>
          <a:xfrm>
            <a:off x="4787538" y="4565469"/>
            <a:ext cx="1338942" cy="11299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4" name="Rectangle 49"/>
          <p:cNvSpPr>
            <a:spLocks noChangeArrowheads="1"/>
          </p:cNvSpPr>
          <p:nvPr/>
        </p:nvSpPr>
        <p:spPr bwMode="auto">
          <a:xfrm>
            <a:off x="4314473" y="1325562"/>
            <a:ext cx="4753327" cy="4806241"/>
          </a:xfrm>
          <a:prstGeom prst="rect">
            <a:avLst/>
          </a:prstGeom>
          <a:noFill/>
          <a:ln w="19050">
            <a:solidFill>
              <a:srgbClr val="0033CC"/>
            </a:solidFill>
            <a:miter lim="800000"/>
            <a:headEnd/>
            <a:tailEnd/>
          </a:ln>
        </p:spPr>
        <p:txBody>
          <a:bodyPr wrap="none" anchor="ctr"/>
          <a:lstStyle/>
          <a:p>
            <a:endParaRPr lang="en-US"/>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 y="1308058"/>
            <a:ext cx="4322015" cy="4893647"/>
          </a:xfrm>
          <a:prstGeom prst="rect">
            <a:avLst/>
          </a:prstGeom>
          <a:noFill/>
          <a:ln w="9525">
            <a:noFill/>
            <a:miter lim="800000"/>
            <a:headEnd/>
            <a:tailEnd/>
          </a:ln>
        </p:spPr>
        <p:txBody>
          <a:bodyPr wrap="square">
            <a:spAutoFit/>
          </a:bodyPr>
          <a:lstStyle/>
          <a:p>
            <a:pPr algn="just"/>
            <a:r>
              <a:rPr lang="en-US" sz="1200" b="1" dirty="0">
                <a:solidFill>
                  <a:srgbClr val="000000"/>
                </a:solidFill>
              </a:rPr>
              <a:t>What is the finding? </a:t>
            </a:r>
            <a:r>
              <a:rPr lang="en-US" sz="1200" dirty="0" smtClean="0">
                <a:latin typeface="Arial" charset="0"/>
              </a:rPr>
              <a:t>MagLab users measured </a:t>
            </a:r>
            <a:r>
              <a:rPr lang="en-US" sz="1200" dirty="0">
                <a:latin typeface="Arial" charset="0"/>
              </a:rPr>
              <a:t>the resistance of single crystals of URu</a:t>
            </a:r>
            <a:r>
              <a:rPr lang="en-US" sz="1200" baseline="-25000" dirty="0">
                <a:latin typeface="Arial" charset="0"/>
              </a:rPr>
              <a:t>2-x</a:t>
            </a:r>
            <a:r>
              <a:rPr lang="en-US" sz="1200" dirty="0">
                <a:latin typeface="Arial" charset="0"/>
              </a:rPr>
              <a:t>Fe</a:t>
            </a:r>
            <a:r>
              <a:rPr lang="en-US" sz="1200" baseline="-25000" dirty="0">
                <a:latin typeface="Arial" charset="0"/>
              </a:rPr>
              <a:t>x</a:t>
            </a:r>
            <a:r>
              <a:rPr lang="en-US" sz="1200" dirty="0">
                <a:latin typeface="Arial" charset="0"/>
              </a:rPr>
              <a:t>Si</a:t>
            </a:r>
            <a:r>
              <a:rPr lang="en-US" sz="1200" baseline="-25000" dirty="0">
                <a:latin typeface="Arial" charset="0"/>
              </a:rPr>
              <a:t>2</a:t>
            </a:r>
            <a:r>
              <a:rPr lang="en-US" sz="1200" dirty="0">
                <a:latin typeface="Arial" charset="0"/>
              </a:rPr>
              <a:t> for various iron (Fe) </a:t>
            </a:r>
            <a:r>
              <a:rPr lang="en-US" sz="1200" dirty="0" smtClean="0">
                <a:latin typeface="Arial" charset="0"/>
              </a:rPr>
              <a:t>concentrations, x, </a:t>
            </a:r>
            <a:r>
              <a:rPr lang="en-US" sz="1200" dirty="0">
                <a:latin typeface="Arial" charset="0"/>
              </a:rPr>
              <a:t>in very high magnetic fields. Changes in the </a:t>
            </a:r>
            <a:r>
              <a:rPr lang="en-US" sz="1200" dirty="0" smtClean="0">
                <a:latin typeface="Arial" charset="0"/>
              </a:rPr>
              <a:t>electrical resistance </a:t>
            </a:r>
            <a:r>
              <a:rPr lang="en-US" sz="1200" dirty="0">
                <a:latin typeface="Arial" charset="0"/>
              </a:rPr>
              <a:t>allowed the boundaries between different </a:t>
            </a:r>
            <a:r>
              <a:rPr lang="en-US" sz="1200" dirty="0" smtClean="0">
                <a:latin typeface="Arial" charset="0"/>
              </a:rPr>
              <a:t>phases </a:t>
            </a:r>
            <a:r>
              <a:rPr lang="en-US" sz="1200" dirty="0">
                <a:latin typeface="Arial" charset="0"/>
              </a:rPr>
              <a:t>of this material system to be mapped.</a:t>
            </a:r>
          </a:p>
          <a:p>
            <a:pPr algn="just"/>
            <a:endParaRPr lang="en-US" sz="700" dirty="0">
              <a:solidFill>
                <a:srgbClr val="000000"/>
              </a:solidFill>
            </a:endParaRPr>
          </a:p>
          <a:p>
            <a:pPr algn="just"/>
            <a:r>
              <a:rPr lang="en-US" sz="1200" b="1" dirty="0">
                <a:solidFill>
                  <a:srgbClr val="000000"/>
                </a:solidFill>
              </a:rPr>
              <a:t>Why is this important</a:t>
            </a:r>
            <a:r>
              <a:rPr lang="en-US" sz="1200" dirty="0">
                <a:solidFill>
                  <a:srgbClr val="000000"/>
                </a:solidFill>
              </a:rPr>
              <a:t>? In philosophy, systems theory, </a:t>
            </a:r>
            <a:r>
              <a:rPr lang="en-US" sz="1200" dirty="0" smtClean="0">
                <a:solidFill>
                  <a:srgbClr val="000000"/>
                </a:solidFill>
              </a:rPr>
              <a:t>science, </a:t>
            </a:r>
            <a:r>
              <a:rPr lang="en-US" sz="1200" dirty="0">
                <a:solidFill>
                  <a:srgbClr val="000000"/>
                </a:solidFill>
              </a:rPr>
              <a:t>and art, </a:t>
            </a:r>
            <a:r>
              <a:rPr lang="en-US" sz="1200" i="1" dirty="0">
                <a:solidFill>
                  <a:srgbClr val="000000"/>
                </a:solidFill>
              </a:rPr>
              <a:t>emergence</a:t>
            </a:r>
            <a:r>
              <a:rPr lang="en-US" sz="1200" dirty="0">
                <a:solidFill>
                  <a:srgbClr val="000000"/>
                </a:solidFill>
              </a:rPr>
              <a:t> occurs when the whole is greater than the sum of the parts, meaning the whole has properties that its parts do not posses. These properties come about because of interactions among the parts. Emergence plays </a:t>
            </a:r>
            <a:r>
              <a:rPr lang="en-US" sz="1200" dirty="0" smtClean="0">
                <a:solidFill>
                  <a:srgbClr val="000000"/>
                </a:solidFill>
              </a:rPr>
              <a:t>an increasing role in </a:t>
            </a:r>
            <a:r>
              <a:rPr lang="en-US" sz="1200" dirty="0">
                <a:solidFill>
                  <a:srgbClr val="000000"/>
                </a:solidFill>
              </a:rPr>
              <a:t>theories </a:t>
            </a:r>
            <a:r>
              <a:rPr lang="en-US" sz="1200" dirty="0" smtClean="0">
                <a:solidFill>
                  <a:srgbClr val="000000"/>
                </a:solidFill>
              </a:rPr>
              <a:t>of complex materials. </a:t>
            </a:r>
            <a:r>
              <a:rPr lang="en-US" sz="1200" dirty="0">
                <a:solidFill>
                  <a:srgbClr val="000000"/>
                </a:solidFill>
              </a:rPr>
              <a:t>The mysterious hidden order phase of URu</a:t>
            </a:r>
            <a:r>
              <a:rPr lang="en-US" sz="1200" baseline="-25000" dirty="0">
                <a:solidFill>
                  <a:srgbClr val="000000"/>
                </a:solidFill>
              </a:rPr>
              <a:t>2</a:t>
            </a:r>
            <a:r>
              <a:rPr lang="en-US" sz="1200" dirty="0">
                <a:solidFill>
                  <a:srgbClr val="000000"/>
                </a:solidFill>
              </a:rPr>
              <a:t>Si</a:t>
            </a:r>
            <a:r>
              <a:rPr lang="en-US" sz="1200" baseline="-25000" dirty="0">
                <a:solidFill>
                  <a:srgbClr val="000000"/>
                </a:solidFill>
              </a:rPr>
              <a:t>2</a:t>
            </a:r>
            <a:r>
              <a:rPr lang="en-US" sz="1200" dirty="0">
                <a:solidFill>
                  <a:srgbClr val="000000"/>
                </a:solidFill>
              </a:rPr>
              <a:t> is a prime example of emergence, and this experiment allowed us to map out a three-dimensional (3D) field-temperature-composition phase diagram for the first </a:t>
            </a:r>
            <a:r>
              <a:rPr lang="en-US" sz="1200" dirty="0" smtClean="0">
                <a:solidFill>
                  <a:srgbClr val="000000"/>
                </a:solidFill>
              </a:rPr>
              <a:t>time in this compound. </a:t>
            </a:r>
            <a:r>
              <a:rPr lang="en-US" sz="1200" dirty="0" smtClean="0">
                <a:solidFill>
                  <a:srgbClr val="000000"/>
                </a:solidFill>
              </a:rPr>
              <a:t>This work established </a:t>
            </a:r>
            <a:r>
              <a:rPr lang="en-US" sz="1200" dirty="0" smtClean="0">
                <a:solidFill>
                  <a:srgbClr val="000000"/>
                </a:solidFill>
              </a:rPr>
              <a:t>a </a:t>
            </a:r>
            <a:r>
              <a:rPr lang="en-US" sz="1200" dirty="0">
                <a:solidFill>
                  <a:srgbClr val="000000"/>
                </a:solidFill>
              </a:rPr>
              <a:t>single relation between the transition temperature and the critical magnetic field for the </a:t>
            </a:r>
            <a:r>
              <a:rPr lang="en-US" sz="1200" dirty="0" smtClean="0">
                <a:solidFill>
                  <a:srgbClr val="000000"/>
                </a:solidFill>
              </a:rPr>
              <a:t>Hidden Order (</a:t>
            </a:r>
            <a:r>
              <a:rPr lang="en-US" sz="1200" dirty="0" smtClean="0">
                <a:solidFill>
                  <a:srgbClr val="000000"/>
                </a:solidFill>
              </a:rPr>
              <a:t>HO) </a:t>
            </a:r>
            <a:r>
              <a:rPr lang="en-US" sz="1200" dirty="0">
                <a:solidFill>
                  <a:srgbClr val="000000"/>
                </a:solidFill>
              </a:rPr>
              <a:t>phase, which </a:t>
            </a:r>
            <a:r>
              <a:rPr lang="en-US" sz="1200" dirty="0" smtClean="0">
                <a:solidFill>
                  <a:srgbClr val="000000"/>
                </a:solidFill>
              </a:rPr>
              <a:t>imposes </a:t>
            </a:r>
            <a:r>
              <a:rPr lang="en-US" sz="1200" dirty="0">
                <a:solidFill>
                  <a:srgbClr val="000000"/>
                </a:solidFill>
              </a:rPr>
              <a:t>constraints on any theories of the HO phase and its emergent behavior.</a:t>
            </a:r>
          </a:p>
          <a:p>
            <a:pPr algn="just"/>
            <a:endParaRPr lang="en-US" sz="700" dirty="0">
              <a:solidFill>
                <a:srgbClr val="000000"/>
              </a:solidFill>
            </a:endParaRPr>
          </a:p>
          <a:p>
            <a:pPr algn="just"/>
            <a:r>
              <a:rPr lang="en-US" sz="1200" b="1" dirty="0">
                <a:solidFill>
                  <a:srgbClr val="000000"/>
                </a:solidFill>
              </a:rPr>
              <a:t>Why did this research need the MagLab?</a:t>
            </a:r>
            <a:r>
              <a:rPr lang="en-US" sz="1200" b="1" dirty="0">
                <a:latin typeface="Arial" charset="0"/>
              </a:rPr>
              <a:t> </a:t>
            </a:r>
            <a:r>
              <a:rPr lang="en-US" sz="1200" dirty="0">
                <a:latin typeface="Arial" charset="0"/>
              </a:rPr>
              <a:t> </a:t>
            </a:r>
            <a:r>
              <a:rPr lang="en-US" sz="1200" dirty="0" smtClean="0">
                <a:latin typeface="Arial" charset="0"/>
              </a:rPr>
              <a:t>Very </a:t>
            </a:r>
            <a:r>
              <a:rPr lang="en-US" sz="1200" dirty="0">
                <a:latin typeface="Arial" charset="0"/>
              </a:rPr>
              <a:t>high magnetic fields and cryogenic temperatures are required to access </a:t>
            </a:r>
            <a:r>
              <a:rPr lang="en-US" sz="1200" dirty="0" smtClean="0">
                <a:latin typeface="Arial" charset="0"/>
              </a:rPr>
              <a:t>the </a:t>
            </a:r>
            <a:r>
              <a:rPr lang="en-US" sz="1200" dirty="0">
                <a:latin typeface="Arial" charset="0"/>
              </a:rPr>
              <a:t>exotic phases that exhibit emergent behavior. Special </a:t>
            </a:r>
            <a:r>
              <a:rPr lang="en-US" sz="1200" dirty="0" smtClean="0">
                <a:latin typeface="Arial" charset="0"/>
              </a:rPr>
              <a:t>instrumentation, </a:t>
            </a:r>
            <a:r>
              <a:rPr lang="en-US" sz="1200" dirty="0">
                <a:latin typeface="Arial" charset="0"/>
              </a:rPr>
              <a:t>unique to the MagLab, was used to make </a:t>
            </a:r>
            <a:r>
              <a:rPr lang="en-US" sz="1200" dirty="0" smtClean="0">
                <a:latin typeface="Arial" charset="0"/>
              </a:rPr>
              <a:t>sufficiently precise </a:t>
            </a:r>
            <a:r>
              <a:rPr lang="en-US" sz="1200" dirty="0">
                <a:latin typeface="Arial" charset="0"/>
              </a:rPr>
              <a:t>resistance measurements</a:t>
            </a:r>
            <a:r>
              <a:rPr lang="en-US" sz="1200" dirty="0" smtClean="0">
                <a:latin typeface="Arial" charset="0"/>
              </a:rPr>
              <a:t>.</a:t>
            </a:r>
            <a:endParaRPr lang="en-US" sz="1200" dirty="0">
              <a:latin typeface="Arial" charset="0"/>
            </a:endParaRPr>
          </a:p>
        </p:txBody>
      </p:sp>
      <p:sp>
        <p:nvSpPr>
          <p:cNvPr id="1029" name="Line 42"/>
          <p:cNvSpPr>
            <a:spLocks noChangeShapeType="1"/>
          </p:cNvSpPr>
          <p:nvPr/>
        </p:nvSpPr>
        <p:spPr bwMode="auto">
          <a:xfrm>
            <a:off x="38100" y="1247775"/>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418870" y="1377810"/>
            <a:ext cx="4648930" cy="4683301"/>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4" name="Picture 3" descr="HO1.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25535" y="1465552"/>
            <a:ext cx="3560819" cy="3118231"/>
          </a:xfrm>
          <a:prstGeom prst="rect">
            <a:avLst/>
          </a:prstGeom>
        </p:spPr>
      </p:pic>
      <p:sp>
        <p:nvSpPr>
          <p:cNvPr id="13" name="TextBox 12"/>
          <p:cNvSpPr txBox="1"/>
          <p:nvPr/>
        </p:nvSpPr>
        <p:spPr>
          <a:xfrm>
            <a:off x="4418870" y="4583783"/>
            <a:ext cx="4648929" cy="1477328"/>
          </a:xfrm>
          <a:prstGeom prst="rect">
            <a:avLst/>
          </a:prstGeom>
          <a:noFill/>
        </p:spPr>
        <p:txBody>
          <a:bodyPr wrap="square" rtlCol="0">
            <a:spAutoFit/>
          </a:bodyPr>
          <a:lstStyle/>
          <a:p>
            <a:pPr algn="just"/>
            <a:r>
              <a:rPr lang="en-US" sz="1000" b="1" dirty="0" smtClean="0"/>
              <a:t>Figure</a:t>
            </a:r>
            <a:r>
              <a:rPr lang="en-US" sz="1000" b="1" dirty="0" smtClean="0"/>
              <a:t>: </a:t>
            </a:r>
            <a:r>
              <a:rPr lang="en-US" sz="1000" dirty="0"/>
              <a:t>Three-dimensional phase diagram </a:t>
            </a:r>
            <a:r>
              <a:rPr lang="en-US" sz="1000" dirty="0" smtClean="0"/>
              <a:t>for single crystals of the </a:t>
            </a:r>
            <a:r>
              <a:rPr lang="en-US" sz="1000" dirty="0" smtClean="0"/>
              <a:t>Iron-Doped “Hidden Order” compound, </a:t>
            </a:r>
            <a:r>
              <a:rPr lang="en-US" sz="1000" dirty="0" smtClean="0"/>
              <a:t>URu</a:t>
            </a:r>
            <a:r>
              <a:rPr lang="en-US" sz="1000" baseline="-25000" dirty="0" smtClean="0"/>
              <a:t>2</a:t>
            </a:r>
            <a:r>
              <a:rPr lang="en-US" sz="1000" baseline="-25000" dirty="0"/>
              <a:t>−x</a:t>
            </a:r>
            <a:r>
              <a:rPr lang="en-US" sz="1000" dirty="0"/>
              <a:t> </a:t>
            </a:r>
            <a:r>
              <a:rPr lang="en-US" sz="1000" dirty="0" smtClean="0"/>
              <a:t>Fe</a:t>
            </a:r>
            <a:r>
              <a:rPr lang="en-US" sz="1000" baseline="-25000" dirty="0" smtClean="0"/>
              <a:t>x</a:t>
            </a:r>
            <a:r>
              <a:rPr lang="en-US" sz="1000" dirty="0" smtClean="0"/>
              <a:t>Si</a:t>
            </a:r>
            <a:r>
              <a:rPr lang="en-US" sz="1000" baseline="-25000" dirty="0" smtClean="0"/>
              <a:t>2</a:t>
            </a:r>
            <a:r>
              <a:rPr lang="en-US" sz="1000" dirty="0" smtClean="0"/>
              <a:t>, </a:t>
            </a:r>
            <a:r>
              <a:rPr lang="en-US" sz="1000" dirty="0"/>
              <a:t>with temperature </a:t>
            </a:r>
            <a:r>
              <a:rPr lang="en-US" sz="1000" i="1" dirty="0"/>
              <a:t>T</a:t>
            </a:r>
            <a:r>
              <a:rPr lang="en-US" sz="1000" dirty="0"/>
              <a:t>, magnetic field (parallel to </a:t>
            </a:r>
            <a:r>
              <a:rPr lang="en-US" sz="1000" b="1" dirty="0"/>
              <a:t>c</a:t>
            </a:r>
            <a:r>
              <a:rPr lang="en-US" sz="1000" dirty="0"/>
              <a:t>) </a:t>
            </a:r>
            <a:r>
              <a:rPr lang="en-US" sz="1000" i="1" dirty="0"/>
              <a:t>H</a:t>
            </a:r>
            <a:r>
              <a:rPr lang="en-US" sz="1000" dirty="0"/>
              <a:t>, and Fe concentration </a:t>
            </a:r>
            <a:r>
              <a:rPr lang="en-US" sz="1000" i="1" dirty="0"/>
              <a:t>x</a:t>
            </a:r>
            <a:r>
              <a:rPr lang="en-US" sz="1000" dirty="0"/>
              <a:t> as the three axes. The labels for the phases are </a:t>
            </a:r>
            <a:r>
              <a:rPr lang="en-US" sz="1000" dirty="0" smtClean="0"/>
              <a:t>the H</a:t>
            </a:r>
            <a:r>
              <a:rPr lang="en-US" sz="1000" dirty="0" smtClean="0"/>
              <a:t>idden-Order </a:t>
            </a:r>
            <a:r>
              <a:rPr lang="en-US" sz="1000" dirty="0"/>
              <a:t>(HO) </a:t>
            </a:r>
            <a:r>
              <a:rPr lang="en-US" sz="1000" dirty="0" smtClean="0"/>
              <a:t>phase, which is </a:t>
            </a:r>
            <a:r>
              <a:rPr lang="en-US" sz="1000" dirty="0"/>
              <a:t>intimately related to the large-moment antiferromagnetic (LMAFM) phase </a:t>
            </a:r>
            <a:r>
              <a:rPr lang="en-US" sz="1000" dirty="0" smtClean="0"/>
              <a:t>induced </a:t>
            </a:r>
            <a:r>
              <a:rPr lang="en-US" sz="1000" dirty="0"/>
              <a:t>under pressure or upon iron (Fe) substitution. </a:t>
            </a:r>
            <a:r>
              <a:rPr lang="en-US" sz="1000" dirty="0" smtClean="0"/>
              <a:t> Other phases are the HO* </a:t>
            </a:r>
            <a:r>
              <a:rPr lang="en-US" sz="1000" dirty="0"/>
              <a:t>(reentrant HO phase), </a:t>
            </a:r>
            <a:r>
              <a:rPr lang="en-US" sz="1000" dirty="0" smtClean="0"/>
              <a:t>SDW </a:t>
            </a:r>
            <a:r>
              <a:rPr lang="en-US" sz="1000" dirty="0"/>
              <a:t>(spin density wave), FL </a:t>
            </a:r>
            <a:r>
              <a:rPr lang="en-US" sz="1000" dirty="0" smtClean="0"/>
              <a:t>(ordinary Fermi-Liquid metallic </a:t>
            </a:r>
            <a:r>
              <a:rPr lang="en-US" sz="1000" dirty="0"/>
              <a:t>phase, recovered at high </a:t>
            </a:r>
            <a:r>
              <a:rPr lang="en-US" sz="1000" dirty="0" smtClean="0"/>
              <a:t>field), and </a:t>
            </a:r>
            <a:r>
              <a:rPr lang="en-US" sz="1000" dirty="0"/>
              <a:t>PM </a:t>
            </a:r>
            <a:r>
              <a:rPr lang="en-US" sz="1000" dirty="0" smtClean="0"/>
              <a:t>(ordinary paramagnetic </a:t>
            </a:r>
            <a:r>
              <a:rPr lang="en-US" sz="1000" dirty="0"/>
              <a:t>phase at high temperature</a:t>
            </a:r>
            <a:r>
              <a:rPr lang="en-US" sz="1000" dirty="0" smtClean="0"/>
              <a:t>). </a:t>
            </a:r>
            <a:r>
              <a:rPr lang="en-US" sz="1000" dirty="0"/>
              <a:t>P1 </a:t>
            </a:r>
            <a:r>
              <a:rPr lang="en-US" sz="1000" dirty="0" smtClean="0"/>
              <a:t>denotes a possible </a:t>
            </a:r>
            <a:r>
              <a:rPr lang="en-US" sz="1000" dirty="0"/>
              <a:t>new </a:t>
            </a:r>
            <a:r>
              <a:rPr lang="en-US" sz="1000" dirty="0" smtClean="0"/>
              <a:t>phase at intermediate magnetic fields.</a:t>
            </a:r>
            <a:endParaRPr lang="en-US" sz="1000" dirty="0"/>
          </a:p>
        </p:txBody>
      </p:sp>
      <p:sp>
        <p:nvSpPr>
          <p:cNvPr id="16" name="Text Box 28"/>
          <p:cNvSpPr txBox="1">
            <a:spLocks noChangeArrowheads="1"/>
          </p:cNvSpPr>
          <p:nvPr/>
        </p:nvSpPr>
        <p:spPr bwMode="auto">
          <a:xfrm>
            <a:off x="0" y="5940858"/>
            <a:ext cx="9144000" cy="938719"/>
          </a:xfrm>
          <a:prstGeom prst="rect">
            <a:avLst/>
          </a:prstGeom>
          <a:noFill/>
          <a:ln w="9525">
            <a:noFill/>
            <a:miter lim="800000"/>
            <a:headEnd/>
            <a:tailEnd/>
          </a:ln>
        </p:spPr>
        <p:txBody>
          <a:bodyPr wrap="square">
            <a:spAutoFit/>
          </a:bodyPr>
          <a:lstStyle/>
          <a:p>
            <a:pPr marL="58738" indent="-58738"/>
            <a:r>
              <a:rPr lang="en-US" sz="1100" b="1" dirty="0">
                <a:solidFill>
                  <a:srgbClr val="333399"/>
                </a:solidFill>
              </a:rPr>
              <a:t>Facilities and instrumentation used:</a:t>
            </a:r>
            <a:r>
              <a:rPr lang="en-US" sz="1100" dirty="0">
                <a:solidFill>
                  <a:srgbClr val="333399"/>
                </a:solidFill>
              </a:rPr>
              <a:t> </a:t>
            </a:r>
            <a:r>
              <a:rPr lang="en-US" sz="1100" dirty="0">
                <a:solidFill>
                  <a:srgbClr val="333399"/>
                </a:solidFill>
              </a:rPr>
              <a:t>65 Tesla capacitor-driven </a:t>
            </a:r>
          </a:p>
          <a:p>
            <a:pPr marL="58738" indent="-58738"/>
            <a:r>
              <a:rPr lang="en-US" sz="1100" dirty="0" smtClean="0">
                <a:solidFill>
                  <a:srgbClr val="333399"/>
                </a:solidFill>
              </a:rPr>
              <a:t>  magnet at the </a:t>
            </a:r>
            <a:r>
              <a:rPr lang="en-US" sz="1100" dirty="0" err="1" smtClean="0">
                <a:solidFill>
                  <a:srgbClr val="333399"/>
                </a:solidFill>
              </a:rPr>
              <a:t>MagLab’s</a:t>
            </a:r>
            <a:r>
              <a:rPr lang="en-US" sz="1100" dirty="0" smtClean="0">
                <a:solidFill>
                  <a:srgbClr val="333399"/>
                </a:solidFill>
              </a:rPr>
              <a:t> </a:t>
            </a:r>
            <a:r>
              <a:rPr lang="en-US" sz="1100" dirty="0">
                <a:solidFill>
                  <a:srgbClr val="333399"/>
                </a:solidFill>
              </a:rPr>
              <a:t>Pulsed Field Facility, Los </a:t>
            </a:r>
            <a:r>
              <a:rPr lang="en-US" sz="1100" dirty="0" smtClean="0">
                <a:solidFill>
                  <a:srgbClr val="333399"/>
                </a:solidFill>
              </a:rPr>
              <a:t>Alamos; </a:t>
            </a:r>
            <a:r>
              <a:rPr lang="en-US" sz="1100" dirty="0">
                <a:solidFill>
                  <a:srgbClr val="333399"/>
                </a:solidFill>
              </a:rPr>
              <a:t>45 T Hybrid </a:t>
            </a:r>
            <a:r>
              <a:rPr lang="en-US" sz="1100" dirty="0" smtClean="0">
                <a:solidFill>
                  <a:srgbClr val="333399"/>
                </a:solidFill>
              </a:rPr>
              <a:t>Magnet at the MagLab’ DC Magnet Facility, Florida State University;</a:t>
            </a:r>
          </a:p>
          <a:p>
            <a:pPr marL="58738" indent="-58738"/>
            <a:r>
              <a:rPr lang="en-US" sz="1100" b="1" dirty="0" smtClean="0">
                <a:solidFill>
                  <a:srgbClr val="333399"/>
                </a:solidFill>
              </a:rPr>
              <a:t>Citation</a:t>
            </a:r>
            <a:r>
              <a:rPr lang="en-US" sz="1100" b="1" dirty="0">
                <a:solidFill>
                  <a:srgbClr val="333399"/>
                </a:solidFill>
              </a:rPr>
              <a:t>: </a:t>
            </a:r>
            <a:r>
              <a:rPr lang="en-US" sz="1100" dirty="0">
                <a:solidFill>
                  <a:srgbClr val="333399"/>
                </a:solidFill>
              </a:rPr>
              <a:t>S. Ran, I. </a:t>
            </a:r>
            <a:r>
              <a:rPr lang="en-US" sz="1100" dirty="0" err="1">
                <a:solidFill>
                  <a:srgbClr val="333399"/>
                </a:solidFill>
              </a:rPr>
              <a:t>Jeon</a:t>
            </a:r>
            <a:r>
              <a:rPr lang="en-US" sz="1100" dirty="0">
                <a:solidFill>
                  <a:srgbClr val="333399"/>
                </a:solidFill>
              </a:rPr>
              <a:t>, N. </a:t>
            </a:r>
            <a:r>
              <a:rPr lang="en-US" sz="1100" dirty="0" err="1">
                <a:solidFill>
                  <a:srgbClr val="333399"/>
                </a:solidFill>
              </a:rPr>
              <a:t>Pouse</a:t>
            </a:r>
            <a:r>
              <a:rPr lang="en-US" sz="1100" dirty="0">
                <a:solidFill>
                  <a:srgbClr val="333399"/>
                </a:solidFill>
              </a:rPr>
              <a:t>, A.J. </a:t>
            </a:r>
            <a:r>
              <a:rPr lang="en-US" sz="1100" dirty="0" err="1">
                <a:solidFill>
                  <a:srgbClr val="333399"/>
                </a:solidFill>
              </a:rPr>
              <a:t>Breindel</a:t>
            </a:r>
            <a:r>
              <a:rPr lang="en-US" sz="1100" dirty="0">
                <a:solidFill>
                  <a:srgbClr val="333399"/>
                </a:solidFill>
              </a:rPr>
              <a:t>, N. </a:t>
            </a:r>
            <a:r>
              <a:rPr lang="en-US" sz="1100" dirty="0" err="1">
                <a:solidFill>
                  <a:srgbClr val="333399"/>
                </a:solidFill>
              </a:rPr>
              <a:t>Kanchanavatee</a:t>
            </a:r>
            <a:r>
              <a:rPr lang="en-US" sz="1100" dirty="0">
                <a:solidFill>
                  <a:srgbClr val="333399"/>
                </a:solidFill>
              </a:rPr>
              <a:t>, K. </a:t>
            </a:r>
            <a:r>
              <a:rPr lang="en-US" sz="1100" dirty="0" smtClean="0">
                <a:solidFill>
                  <a:srgbClr val="333399"/>
                </a:solidFill>
              </a:rPr>
              <a:t>Huang, A</a:t>
            </a:r>
            <a:r>
              <a:rPr lang="en-US" sz="1100" dirty="0">
                <a:solidFill>
                  <a:srgbClr val="333399"/>
                </a:solidFill>
              </a:rPr>
              <a:t>. Gallagher, K.-W. Chen, D. Graf, R.E. Baumbach, </a:t>
            </a:r>
            <a:r>
              <a:rPr lang="en-US" sz="1100" dirty="0" smtClean="0">
                <a:solidFill>
                  <a:srgbClr val="333399"/>
                </a:solidFill>
              </a:rPr>
              <a:t>                  J</a:t>
            </a:r>
            <a:r>
              <a:rPr lang="en-US" sz="1100" dirty="0">
                <a:solidFill>
                  <a:srgbClr val="333399"/>
                </a:solidFill>
              </a:rPr>
              <a:t>. Singleton, and M.B. Maple, </a:t>
            </a:r>
            <a:r>
              <a:rPr lang="en-US" sz="1100" i="1" dirty="0">
                <a:solidFill>
                  <a:srgbClr val="333399"/>
                </a:solidFill>
              </a:rPr>
              <a:t>“Phase diagram of URu</a:t>
            </a:r>
            <a:r>
              <a:rPr lang="en-US" sz="1100" i="1" baseline="-25000" dirty="0">
                <a:solidFill>
                  <a:srgbClr val="333399"/>
                </a:solidFill>
              </a:rPr>
              <a:t>2–x</a:t>
            </a:r>
            <a:r>
              <a:rPr lang="en-US" sz="1100" i="1" dirty="0">
                <a:solidFill>
                  <a:srgbClr val="333399"/>
                </a:solidFill>
              </a:rPr>
              <a:t>Fe</a:t>
            </a:r>
            <a:r>
              <a:rPr lang="en-US" sz="1100" i="1" baseline="-25000" dirty="0">
                <a:solidFill>
                  <a:srgbClr val="333399"/>
                </a:solidFill>
              </a:rPr>
              <a:t>x</a:t>
            </a:r>
            <a:r>
              <a:rPr lang="en-US" sz="1100" i="1" dirty="0">
                <a:solidFill>
                  <a:srgbClr val="333399"/>
                </a:solidFill>
              </a:rPr>
              <a:t>Si</a:t>
            </a:r>
            <a:r>
              <a:rPr lang="en-US" sz="1100" i="1" baseline="-25000" dirty="0">
                <a:solidFill>
                  <a:srgbClr val="333399"/>
                </a:solidFill>
              </a:rPr>
              <a:t>2</a:t>
            </a:r>
            <a:r>
              <a:rPr lang="en-US" sz="1100" i="1" dirty="0">
                <a:solidFill>
                  <a:srgbClr val="333399"/>
                </a:solidFill>
              </a:rPr>
              <a:t> in high magnetic </a:t>
            </a:r>
            <a:r>
              <a:rPr lang="en-US" sz="1100" i="1" dirty="0" smtClean="0">
                <a:solidFill>
                  <a:srgbClr val="333399"/>
                </a:solidFill>
              </a:rPr>
              <a:t>fields”</a:t>
            </a:r>
            <a:r>
              <a:rPr lang="en-US" sz="1100" dirty="0" smtClean="0">
                <a:solidFill>
                  <a:srgbClr val="333399"/>
                </a:solidFill>
              </a:rPr>
              <a:t>, </a:t>
            </a:r>
            <a:r>
              <a:rPr lang="en-US" sz="1100" b="1" dirty="0" smtClean="0">
                <a:solidFill>
                  <a:srgbClr val="333399"/>
                </a:solidFill>
              </a:rPr>
              <a:t>Proceedings of the National Academy of Sciences</a:t>
            </a:r>
            <a:r>
              <a:rPr lang="en-US" sz="1100" dirty="0" smtClean="0">
                <a:solidFill>
                  <a:srgbClr val="333399"/>
                </a:solidFill>
              </a:rPr>
              <a:t>  </a:t>
            </a:r>
            <a:r>
              <a:rPr lang="en-US" sz="1100" b="1" dirty="0" smtClean="0">
                <a:solidFill>
                  <a:srgbClr val="333399"/>
                </a:solidFill>
              </a:rPr>
              <a:t>114</a:t>
            </a:r>
            <a:r>
              <a:rPr lang="en-US" sz="1100" dirty="0">
                <a:solidFill>
                  <a:srgbClr val="333399"/>
                </a:solidFill>
              </a:rPr>
              <a:t>, </a:t>
            </a:r>
            <a:r>
              <a:rPr lang="en-US" sz="1100" dirty="0" smtClean="0">
                <a:solidFill>
                  <a:srgbClr val="333399"/>
                </a:solidFill>
              </a:rPr>
              <a:t>37, 9826 </a:t>
            </a:r>
            <a:r>
              <a:rPr lang="en-US" sz="1100" dirty="0">
                <a:solidFill>
                  <a:srgbClr val="333399"/>
                </a:solidFill>
              </a:rPr>
              <a:t>(2017). https://doi.org/10.1073/pnas.1710192114</a:t>
            </a:r>
            <a:endParaRPr lang="en-US" sz="1200" dirty="0">
              <a:solidFill>
                <a:srgbClr val="333399"/>
              </a:solidFill>
            </a:endParaRPr>
          </a:p>
        </p:txBody>
      </p:sp>
      <p:sp>
        <p:nvSpPr>
          <p:cNvPr id="17" name="Text Box 62"/>
          <p:cNvSpPr txBox="1">
            <a:spLocks noChangeArrowheads="1"/>
          </p:cNvSpPr>
          <p:nvPr/>
        </p:nvSpPr>
        <p:spPr bwMode="auto">
          <a:xfrm>
            <a:off x="784225" y="1745"/>
            <a:ext cx="7506659" cy="1231106"/>
          </a:xfrm>
          <a:prstGeom prst="rect">
            <a:avLst/>
          </a:prstGeom>
          <a:noFill/>
          <a:ln w="9525">
            <a:noFill/>
            <a:miter lim="800000"/>
            <a:headEnd/>
            <a:tailEnd/>
          </a:ln>
        </p:spPr>
        <p:txBody>
          <a:bodyPr wrap="square">
            <a:spAutoFit/>
          </a:bodyPr>
          <a:lstStyle/>
          <a:p>
            <a:pPr algn="ctr">
              <a:spcBef>
                <a:spcPts val="0"/>
              </a:spcBef>
            </a:pPr>
            <a:r>
              <a:rPr lang="en-US" sz="1600" b="1" dirty="0"/>
              <a:t>Phase diagram of URu</a:t>
            </a:r>
            <a:r>
              <a:rPr lang="en-US" sz="1600" b="1" baseline="-25000" dirty="0"/>
              <a:t>2–x</a:t>
            </a:r>
            <a:r>
              <a:rPr lang="en-US" sz="1600" b="1" dirty="0"/>
              <a:t>Fe</a:t>
            </a:r>
            <a:r>
              <a:rPr lang="en-US" sz="1600" b="1" baseline="-25000" dirty="0"/>
              <a:t>x</a:t>
            </a:r>
            <a:r>
              <a:rPr lang="en-US" sz="1600" b="1" dirty="0"/>
              <a:t>Si</a:t>
            </a:r>
            <a:r>
              <a:rPr lang="en-US" sz="1600" b="1" baseline="-25000" dirty="0"/>
              <a:t>2</a:t>
            </a:r>
            <a:r>
              <a:rPr lang="en-US" sz="1600" b="1" dirty="0"/>
              <a:t> in high magnetic fields</a:t>
            </a:r>
            <a:endParaRPr lang="en-US" sz="600" dirty="0"/>
          </a:p>
          <a:p>
            <a:pPr algn="ctr">
              <a:spcBef>
                <a:spcPts val="300"/>
              </a:spcBef>
            </a:pPr>
            <a:r>
              <a:rPr lang="en-US" sz="1100" dirty="0"/>
              <a:t>Sheng </a:t>
            </a:r>
            <a:r>
              <a:rPr lang="en-US" sz="1100" dirty="0" err="1"/>
              <a:t>Ran</a:t>
            </a:r>
            <a:r>
              <a:rPr lang="en-US" sz="1100" baseline="30000" dirty="0" err="1"/>
              <a:t>a,b</a:t>
            </a:r>
            <a:r>
              <a:rPr lang="en-US" sz="1100" dirty="0"/>
              <a:t>, </a:t>
            </a:r>
            <a:r>
              <a:rPr lang="en-US" sz="1100" dirty="0" err="1"/>
              <a:t>Inho</a:t>
            </a:r>
            <a:r>
              <a:rPr lang="en-US" sz="1100" dirty="0"/>
              <a:t> </a:t>
            </a:r>
            <a:r>
              <a:rPr lang="en-US" sz="1100" dirty="0" err="1"/>
              <a:t>Jeon</a:t>
            </a:r>
            <a:r>
              <a:rPr lang="en-US" sz="1100" baseline="30000" dirty="0" err="1"/>
              <a:t>b,c</a:t>
            </a:r>
            <a:r>
              <a:rPr lang="en-US" sz="1100" dirty="0"/>
              <a:t>, Naveen </a:t>
            </a:r>
            <a:r>
              <a:rPr lang="en-US" sz="1100" dirty="0" err="1"/>
              <a:t>Pouse</a:t>
            </a:r>
            <a:r>
              <a:rPr lang="en-US" sz="1100" baseline="30000" dirty="0" err="1"/>
              <a:t>a,b</a:t>
            </a:r>
            <a:r>
              <a:rPr lang="en-US" sz="1100" dirty="0"/>
              <a:t>, Alexander J. </a:t>
            </a:r>
            <a:r>
              <a:rPr lang="en-US" sz="1100" dirty="0" err="1"/>
              <a:t>Breindel</a:t>
            </a:r>
            <a:r>
              <a:rPr lang="en-US" sz="1100" baseline="30000" dirty="0" err="1"/>
              <a:t>a,b</a:t>
            </a:r>
            <a:r>
              <a:rPr lang="en-US" sz="1100" dirty="0"/>
              <a:t>, </a:t>
            </a:r>
            <a:r>
              <a:rPr lang="en-US" sz="1100" dirty="0" err="1"/>
              <a:t>Noravee</a:t>
            </a:r>
            <a:r>
              <a:rPr lang="en-US" sz="1100" dirty="0"/>
              <a:t> </a:t>
            </a:r>
            <a:r>
              <a:rPr lang="en-US" sz="1100" dirty="0" err="1"/>
              <a:t>Kanchanavatee</a:t>
            </a:r>
            <a:r>
              <a:rPr lang="en-US" sz="1100" baseline="30000" dirty="0" err="1"/>
              <a:t>a,b</a:t>
            </a:r>
            <a:r>
              <a:rPr lang="en-US" sz="1100" dirty="0"/>
              <a:t>, Kevin </a:t>
            </a:r>
            <a:r>
              <a:rPr lang="en-US" sz="1100" dirty="0" err="1"/>
              <a:t>Huang</a:t>
            </a:r>
            <a:r>
              <a:rPr lang="en-US" sz="1100" baseline="30000" dirty="0" err="1"/>
              <a:t>b,c</a:t>
            </a:r>
            <a:r>
              <a:rPr lang="en-US" sz="1100" dirty="0"/>
              <a:t>,</a:t>
            </a:r>
          </a:p>
          <a:p>
            <a:pPr algn="ctr">
              <a:spcBef>
                <a:spcPts val="0"/>
              </a:spcBef>
            </a:pPr>
            <a:r>
              <a:rPr lang="en-US" sz="1100" dirty="0"/>
              <a:t>Andrew </a:t>
            </a:r>
            <a:r>
              <a:rPr lang="en-US" sz="1100" dirty="0" err="1"/>
              <a:t>Gallagher</a:t>
            </a:r>
            <a:r>
              <a:rPr lang="en-US" sz="1100" baseline="30000" dirty="0" err="1"/>
              <a:t>d</a:t>
            </a:r>
            <a:r>
              <a:rPr lang="en-US" sz="1100" dirty="0"/>
              <a:t>, </a:t>
            </a:r>
            <a:r>
              <a:rPr lang="en-US" sz="1100" dirty="0" err="1"/>
              <a:t>Kuan</a:t>
            </a:r>
            <a:r>
              <a:rPr lang="en-US" sz="1100" dirty="0"/>
              <a:t>-Wen </a:t>
            </a:r>
            <a:r>
              <a:rPr lang="en-US" sz="1100" dirty="0" err="1"/>
              <a:t>Chen</a:t>
            </a:r>
            <a:r>
              <a:rPr lang="en-US" sz="1100" baseline="30000" dirty="0" err="1"/>
              <a:t>d</a:t>
            </a:r>
            <a:r>
              <a:rPr lang="en-US" sz="1100" dirty="0"/>
              <a:t>, David </a:t>
            </a:r>
            <a:r>
              <a:rPr lang="en-US" sz="1100" dirty="0" err="1"/>
              <a:t>Graf</a:t>
            </a:r>
            <a:r>
              <a:rPr lang="en-US" sz="1100" baseline="30000" dirty="0" err="1"/>
              <a:t>d</a:t>
            </a:r>
            <a:r>
              <a:rPr lang="en-US" sz="1100" dirty="0"/>
              <a:t>, Ryan E. </a:t>
            </a:r>
            <a:r>
              <a:rPr lang="en-US" sz="1100" dirty="0" err="1"/>
              <a:t>Baumbach</a:t>
            </a:r>
            <a:r>
              <a:rPr lang="en-US" sz="1100" baseline="30000" dirty="0" err="1"/>
              <a:t>d</a:t>
            </a:r>
            <a:r>
              <a:rPr lang="en-US" sz="1100" dirty="0"/>
              <a:t>, John </a:t>
            </a:r>
            <a:r>
              <a:rPr lang="en-US" sz="1100" dirty="0" err="1"/>
              <a:t>Singleton</a:t>
            </a:r>
            <a:r>
              <a:rPr lang="en-US" sz="1100" baseline="30000" dirty="0" err="1"/>
              <a:t>d</a:t>
            </a:r>
            <a:r>
              <a:rPr lang="en-US" sz="1100" dirty="0"/>
              <a:t>, and M. Brian </a:t>
            </a:r>
            <a:r>
              <a:rPr lang="en-US" sz="1100" dirty="0" err="1"/>
              <a:t>Maple</a:t>
            </a:r>
            <a:r>
              <a:rPr lang="en-US" sz="1100" baseline="30000" dirty="0" err="1"/>
              <a:t>a,b,c</a:t>
            </a:r>
            <a:r>
              <a:rPr lang="en-US" sz="1050" b="1" kern="1200" dirty="0">
                <a:solidFill>
                  <a:srgbClr val="0033CC"/>
                </a:solidFill>
              </a:rPr>
              <a:t>. </a:t>
            </a:r>
            <a:r>
              <a:rPr lang="en-US" sz="1050" b="1" baseline="30000" dirty="0" err="1">
                <a:solidFill>
                  <a:srgbClr val="0033CC"/>
                </a:solidFill>
              </a:rPr>
              <a:t>a</a:t>
            </a:r>
            <a:r>
              <a:rPr lang="en-US" sz="1050" b="1" dirty="0" err="1">
                <a:solidFill>
                  <a:srgbClr val="0033CC"/>
                </a:solidFill>
              </a:rPr>
              <a:t>Physics</a:t>
            </a:r>
            <a:r>
              <a:rPr lang="en-US" sz="1050" b="1" dirty="0">
                <a:solidFill>
                  <a:srgbClr val="0033CC"/>
                </a:solidFill>
              </a:rPr>
              <a:t>, UCSD; </a:t>
            </a:r>
            <a:r>
              <a:rPr lang="en-US" sz="1050" b="1" baseline="30000" dirty="0" err="1">
                <a:solidFill>
                  <a:srgbClr val="0033CC"/>
                </a:solidFill>
              </a:rPr>
              <a:t>b</a:t>
            </a:r>
            <a:r>
              <a:rPr lang="en-US" sz="1050" b="1" dirty="0" err="1">
                <a:solidFill>
                  <a:srgbClr val="0033CC"/>
                </a:solidFill>
              </a:rPr>
              <a:t>Center</a:t>
            </a:r>
            <a:r>
              <a:rPr lang="en-US" sz="1050" b="1" dirty="0">
                <a:solidFill>
                  <a:srgbClr val="0033CC"/>
                </a:solidFill>
              </a:rPr>
              <a:t> for Advanced </a:t>
            </a:r>
            <a:r>
              <a:rPr lang="en-US" sz="1050" b="1" dirty="0" err="1">
                <a:solidFill>
                  <a:srgbClr val="0033CC"/>
                </a:solidFill>
              </a:rPr>
              <a:t>Nanoscience</a:t>
            </a:r>
            <a:r>
              <a:rPr lang="en-US" sz="1050" b="1" dirty="0">
                <a:solidFill>
                  <a:srgbClr val="0033CC"/>
                </a:solidFill>
              </a:rPr>
              <a:t>, UCSD; </a:t>
            </a:r>
            <a:r>
              <a:rPr lang="en-US" sz="1050" b="1" baseline="30000" dirty="0" err="1">
                <a:solidFill>
                  <a:srgbClr val="0033CC"/>
                </a:solidFill>
              </a:rPr>
              <a:t>c</a:t>
            </a:r>
            <a:r>
              <a:rPr lang="en-US" sz="1050" b="1" dirty="0" err="1">
                <a:solidFill>
                  <a:srgbClr val="0033CC"/>
                </a:solidFill>
              </a:rPr>
              <a:t>Materials</a:t>
            </a:r>
            <a:r>
              <a:rPr lang="en-US" sz="1050" b="1" dirty="0">
                <a:solidFill>
                  <a:srgbClr val="0033CC"/>
                </a:solidFill>
              </a:rPr>
              <a:t> Science and Engineering, UCSD; </a:t>
            </a:r>
            <a:r>
              <a:rPr lang="en-US" sz="1050" b="1" baseline="30000" dirty="0" err="1">
                <a:solidFill>
                  <a:srgbClr val="0033CC"/>
                </a:solidFill>
              </a:rPr>
              <a:t>d</a:t>
            </a:r>
            <a:r>
              <a:rPr lang="en-US" sz="1050" b="1" dirty="0" err="1">
                <a:solidFill>
                  <a:srgbClr val="0033CC"/>
                </a:solidFill>
              </a:rPr>
              <a:t>NHMFL</a:t>
            </a:r>
            <a:endParaRPr lang="en-US" sz="1050" b="1" kern="1200" dirty="0">
              <a:solidFill>
                <a:srgbClr val="0033CC"/>
              </a:solidFill>
            </a:endParaRPr>
          </a:p>
          <a:p>
            <a:pPr algn="ctr">
              <a:spcBef>
                <a:spcPts val="600"/>
              </a:spcBef>
            </a:pPr>
            <a:r>
              <a:rPr lang="en-US" sz="900" b="1" kern="1200" dirty="0"/>
              <a:t>Funding Grants:</a:t>
            </a:r>
            <a:r>
              <a:rPr lang="en-US" sz="900" kern="1200" dirty="0"/>
              <a:t>  </a:t>
            </a:r>
            <a:r>
              <a:rPr lang="en-US" sz="900" dirty="0"/>
              <a:t>A. Gallagher, K.-W. Chen, D. Graf, R.E. </a:t>
            </a:r>
            <a:r>
              <a:rPr lang="en-US" sz="900" dirty="0" err="1"/>
              <a:t>Baumbach</a:t>
            </a:r>
            <a:r>
              <a:rPr lang="en-US" sz="900" dirty="0"/>
              <a:t>, J. Singleton </a:t>
            </a:r>
            <a:r>
              <a:rPr lang="en-US" sz="900" kern="1200" dirty="0"/>
              <a:t>(NSF DMR-1157490); </a:t>
            </a:r>
            <a:r>
              <a:rPr lang="en-US" sz="900" dirty="0"/>
              <a:t>N.P. Wilson, </a:t>
            </a:r>
            <a:r>
              <a:rPr lang="en-US" sz="900" dirty="0" err="1"/>
              <a:t>X.Xu</a:t>
            </a:r>
            <a:r>
              <a:rPr lang="en-US" sz="900" dirty="0"/>
              <a:t> S. Ran, I. </a:t>
            </a:r>
            <a:r>
              <a:rPr lang="en-US" sz="900" dirty="0" err="1"/>
              <a:t>Jeon</a:t>
            </a:r>
            <a:r>
              <a:rPr lang="en-US" sz="900" dirty="0"/>
              <a:t>, N. </a:t>
            </a:r>
            <a:r>
              <a:rPr lang="en-US" sz="900" dirty="0" err="1"/>
              <a:t>Pouse</a:t>
            </a:r>
            <a:r>
              <a:rPr lang="en-US" sz="900" dirty="0"/>
              <a:t>, A.J. </a:t>
            </a:r>
            <a:r>
              <a:rPr lang="en-US" sz="900" dirty="0" err="1"/>
              <a:t>Breindel</a:t>
            </a:r>
            <a:r>
              <a:rPr lang="en-US" sz="900" dirty="0"/>
              <a:t>, N. </a:t>
            </a:r>
            <a:r>
              <a:rPr lang="en-US" sz="900" dirty="0" err="1"/>
              <a:t>Kanchanavatee</a:t>
            </a:r>
            <a:r>
              <a:rPr lang="en-US" sz="900" dirty="0"/>
              <a:t>, K. Huang, M.B. Maple (DOE DE-FG02-04ER46105 and DE-NA0002909, NSF DMR-1206553)</a:t>
            </a:r>
            <a:endParaRPr lang="en-US" sz="900" b="1" kern="1200" dirty="0">
              <a:solidFill>
                <a:srgbClr val="0033CC"/>
              </a:solidFill>
            </a:endParaRPr>
          </a:p>
        </p:txBody>
      </p:sp>
    </p:spTree>
    <p:extLst>
      <p:ext uri="{BB962C8B-B14F-4D97-AF65-F5344CB8AC3E}">
        <p14:creationId xmlns:p14="http://schemas.microsoft.com/office/powerpoint/2010/main" val="366643193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D8B95E-7149-4B1F-8D7C-64B561E1C8EA}"/>
</file>

<file path=customXml/itemProps2.xml><?xml version="1.0" encoding="utf-8"?>
<ds:datastoreItem xmlns:ds="http://schemas.openxmlformats.org/officeDocument/2006/customXml" ds:itemID="{59066839-527B-4603-8DDB-D1A03753467E}"/>
</file>

<file path=customXml/itemProps3.xml><?xml version="1.0" encoding="utf-8"?>
<ds:datastoreItem xmlns:ds="http://schemas.openxmlformats.org/officeDocument/2006/customXml" ds:itemID="{F790E5C3-3854-4DA3-8CBA-74E285831587}"/>
</file>

<file path=docProps/app.xml><?xml version="1.0" encoding="utf-8"?>
<Properties xmlns="http://schemas.openxmlformats.org/officeDocument/2006/extended-properties" xmlns:vt="http://schemas.openxmlformats.org/officeDocument/2006/docPropsVTypes">
  <TotalTime>6312</TotalTime>
  <Words>1246</Words>
  <Application>Microsoft Office PowerPoint</Application>
  <PresentationFormat>On-screen Show (4:3)</PresentationFormat>
  <Paragraphs>30</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163</cp:revision>
  <cp:lastPrinted>2018-06-01T17:08:28Z</cp:lastPrinted>
  <dcterms:created xsi:type="dcterms:W3CDTF">2004-08-07T03:10:56Z</dcterms:created>
  <dcterms:modified xsi:type="dcterms:W3CDTF">2018-06-21T20:37:12Z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