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3399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06" autoAdjust="0"/>
    <p:restoredTop sz="99203" autoAdjust="0"/>
  </p:normalViewPr>
  <p:slideViewPr>
    <p:cSldViewPr snapToGrid="0">
      <p:cViewPr varScale="1">
        <p:scale>
          <a:sx n="117" d="100"/>
          <a:sy n="117" d="100"/>
        </p:scale>
        <p:origin x="2141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1. What is the finding?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Here to be included a short description in layman language of the finding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2. Why this finding is important?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short description of why the finding is important for scientific community, technology, society,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etc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…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3. Why NHMFL? 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answer to this question should provide information on why this finding could be achieved (only) at NHMFL (what unique capability of MagLab was essential for this finding). </a:t>
            </a:r>
          </a:p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33142" y="1273441"/>
            <a:ext cx="5508351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Since their discovery in 2008, </a:t>
            </a:r>
            <a:r>
              <a:rPr lang="en-US" sz="1200" dirty="0" smtClean="0"/>
              <a:t>the iron</a:t>
            </a:r>
            <a:r>
              <a:rPr lang="en-US" sz="1200" dirty="0"/>
              <a:t>-based superconductors have been studied extensively because of their high superconducting transition temperatures </a:t>
            </a:r>
            <a:r>
              <a:rPr lang="en-US" sz="1200" dirty="0" smtClean="0"/>
              <a:t>(</a:t>
            </a:r>
            <a:r>
              <a:rPr lang="en-US" sz="1200" i="1" dirty="0" smtClean="0"/>
              <a:t>T</a:t>
            </a:r>
            <a:r>
              <a:rPr lang="en-US" sz="1200" baseline="-25000" dirty="0" smtClean="0"/>
              <a:t>C</a:t>
            </a:r>
            <a:r>
              <a:rPr lang="en-US" sz="1200" dirty="0" smtClean="0"/>
              <a:t>).  </a:t>
            </a:r>
            <a:r>
              <a:rPr lang="en-US" sz="1200" dirty="0"/>
              <a:t>Despite the fact that the </a:t>
            </a:r>
            <a:r>
              <a:rPr lang="en-US" sz="1200" i="1" dirty="0" smtClean="0"/>
              <a:t>T</a:t>
            </a:r>
            <a:r>
              <a:rPr lang="en-US" sz="1200" baseline="-25000" dirty="0" smtClean="0"/>
              <a:t>C</a:t>
            </a:r>
            <a:r>
              <a:rPr lang="en-US" sz="1200" dirty="0" smtClean="0"/>
              <a:t> </a:t>
            </a:r>
            <a:r>
              <a:rPr lang="en-US" sz="1200" dirty="0"/>
              <a:t>record of 56 K is held by </a:t>
            </a:r>
            <a:r>
              <a:rPr lang="en-US" sz="1200" dirty="0" smtClean="0"/>
              <a:t>a 1111</a:t>
            </a:r>
            <a:r>
              <a:rPr lang="en-US" sz="1200" dirty="0"/>
              <a:t>-type iron </a:t>
            </a:r>
            <a:r>
              <a:rPr lang="en-US" sz="1200" dirty="0" smtClean="0"/>
              <a:t>arsenide, </a:t>
            </a:r>
            <a:r>
              <a:rPr lang="en-US" sz="1200" dirty="0"/>
              <a:t>little </a:t>
            </a:r>
            <a:r>
              <a:rPr lang="en-US" sz="1200" dirty="0" smtClean="0"/>
              <a:t>is known about </a:t>
            </a:r>
            <a:r>
              <a:rPr lang="en-US" sz="1200" dirty="0"/>
              <a:t>the electronic structure of </a:t>
            </a:r>
            <a:r>
              <a:rPr lang="en-US" sz="1200" dirty="0" smtClean="0"/>
              <a:t>these compounds. These experiments on CaFeAsF revealed the electronic structure (i.e. the Fermi surface) of a parent 1111 compound, a compound that becomes superconducting upon doping, thus providing valuable insight into how super-conductivity emerges in this family of 1111-type iron-based superconductors.</a:t>
            </a:r>
            <a:endParaRPr lang="en-US" sz="1200" dirty="0"/>
          </a:p>
          <a:p>
            <a:pPr algn="just"/>
            <a:r>
              <a:rPr lang="en-US" sz="700" dirty="0" smtClean="0"/>
              <a:t> </a:t>
            </a:r>
            <a:endParaRPr lang="en-US" sz="700" dirty="0"/>
          </a:p>
          <a:p>
            <a:pPr algn="just"/>
            <a:r>
              <a:rPr lang="en-US" sz="1200" dirty="0" smtClean="0"/>
              <a:t>This three-nation collaboration performed angular-dependent electrical transport </a:t>
            </a:r>
            <a:r>
              <a:rPr lang="en-US" sz="1200" dirty="0"/>
              <a:t>measurements </a:t>
            </a:r>
            <a:r>
              <a:rPr lang="en-US" sz="1200" dirty="0" smtClean="0"/>
              <a:t>on CaFeAsF </a:t>
            </a:r>
            <a:r>
              <a:rPr lang="en-US" sz="1200" dirty="0"/>
              <a:t>in magnetic fields </a:t>
            </a:r>
            <a:r>
              <a:rPr lang="en-US" sz="1200" dirty="0" smtClean="0"/>
              <a:t>up to 45T and at </a:t>
            </a:r>
            <a:r>
              <a:rPr lang="en-US" sz="1200" dirty="0"/>
              <a:t>temperatures down to </a:t>
            </a:r>
            <a:r>
              <a:rPr lang="en-US" sz="1200" dirty="0" smtClean="0"/>
              <a:t>0.3K</a:t>
            </a:r>
            <a:r>
              <a:rPr lang="en-US" sz="1200" dirty="0"/>
              <a:t>.  </a:t>
            </a:r>
            <a:r>
              <a:rPr lang="en-US" sz="1200" i="1" u="sng" dirty="0"/>
              <a:t>Quantum oscillations </a:t>
            </a:r>
            <a:r>
              <a:rPr lang="en-US" sz="1200" i="1" u="sng" dirty="0" smtClean="0"/>
              <a:t>were </a:t>
            </a:r>
            <a:r>
              <a:rPr lang="en-US" sz="1200" i="1" u="sng" dirty="0"/>
              <a:t>clearly observed, </a:t>
            </a:r>
            <a:r>
              <a:rPr lang="en-US" sz="1200" i="1" u="sng" dirty="0" smtClean="0"/>
              <a:t>revealing that the </a:t>
            </a:r>
            <a:r>
              <a:rPr lang="en-US" sz="1200" i="1" u="sng" dirty="0"/>
              <a:t>Fermi </a:t>
            </a:r>
            <a:r>
              <a:rPr lang="en-US" sz="1200" i="1" u="sng" dirty="0" smtClean="0"/>
              <a:t>surface consists of both electron </a:t>
            </a:r>
            <a:r>
              <a:rPr lang="en-US" sz="1200" i="1" u="sng" dirty="0"/>
              <a:t>and hole cylinders. </a:t>
            </a:r>
            <a:r>
              <a:rPr lang="en-US" sz="1200" i="1" u="sng" dirty="0" smtClean="0"/>
              <a:t>The carrier </a:t>
            </a:r>
            <a:r>
              <a:rPr lang="en-US" sz="1200" i="1" u="sng" dirty="0"/>
              <a:t>density </a:t>
            </a:r>
            <a:r>
              <a:rPr lang="en-US" sz="1200" i="1" u="sng" dirty="0" smtClean="0"/>
              <a:t>was found to be anomalously low</a:t>
            </a:r>
            <a:r>
              <a:rPr lang="en-US" sz="1200" i="1" u="sng" dirty="0"/>
              <a:t>, </a:t>
            </a:r>
            <a:r>
              <a:rPr lang="en-US" sz="1200" i="1" u="sng" dirty="0" smtClean="0"/>
              <a:t>and the </a:t>
            </a:r>
            <a:r>
              <a:rPr lang="en-US" sz="1200" i="1" u="sng" dirty="0"/>
              <a:t>electron carriers </a:t>
            </a:r>
            <a:r>
              <a:rPr lang="en-US" sz="1200" i="1" u="sng" dirty="0" smtClean="0"/>
              <a:t>were found to possess a nontrivial </a:t>
            </a:r>
            <a:r>
              <a:rPr lang="en-US" sz="1200" i="1" u="sng" dirty="0"/>
              <a:t>Berry </a:t>
            </a:r>
            <a:r>
              <a:rPr lang="en-US" sz="1200" i="1" u="sng" dirty="0" smtClean="0"/>
              <a:t>phase of π.  This indicates that these electrons are relativistic quasiparticles, that is, </a:t>
            </a:r>
            <a:r>
              <a:rPr lang="en-US" sz="1200" i="1" u="sng" dirty="0"/>
              <a:t>Dirac </a:t>
            </a:r>
            <a:r>
              <a:rPr lang="en-US" sz="1200" i="1" u="sng" dirty="0" smtClean="0"/>
              <a:t>fermions.</a:t>
            </a:r>
            <a:endParaRPr lang="en-US" sz="1200" i="1" u="sng" dirty="0"/>
          </a:p>
          <a:p>
            <a:pPr algn="just"/>
            <a:r>
              <a:rPr lang="en-US" sz="700" dirty="0" smtClean="0"/>
              <a:t> </a:t>
            </a:r>
            <a:endParaRPr lang="en-US" sz="700" dirty="0"/>
          </a:p>
          <a:p>
            <a:pPr algn="just"/>
            <a:r>
              <a:rPr lang="en-US" sz="1200" dirty="0" smtClean="0"/>
              <a:t>These </a:t>
            </a:r>
            <a:r>
              <a:rPr lang="en-US" sz="1200" dirty="0"/>
              <a:t>results </a:t>
            </a:r>
            <a:r>
              <a:rPr lang="en-US" sz="1200" dirty="0" smtClean="0"/>
              <a:t>proved a first picture of </a:t>
            </a:r>
            <a:r>
              <a:rPr lang="en-US" sz="1200" dirty="0"/>
              <a:t>the electronic structure of </a:t>
            </a:r>
            <a:r>
              <a:rPr lang="en-US" sz="1200" dirty="0" smtClean="0"/>
              <a:t>a parent compound </a:t>
            </a:r>
            <a:r>
              <a:rPr lang="en-US" sz="1200" dirty="0"/>
              <a:t>of </a:t>
            </a:r>
            <a:r>
              <a:rPr lang="en-US" sz="1200" dirty="0" smtClean="0"/>
              <a:t>1111-type iron-based </a:t>
            </a:r>
            <a:r>
              <a:rPr lang="en-US" sz="1200" dirty="0"/>
              <a:t>superconductors. </a:t>
            </a:r>
            <a:r>
              <a:rPr lang="en-US" sz="1200" dirty="0" smtClean="0"/>
              <a:t>Furthermore</a:t>
            </a:r>
            <a:r>
              <a:rPr lang="en-US" sz="1200" dirty="0"/>
              <a:t>, they suggest a new avenue to explore Dirac-fermion physics in iron-based superconductors. </a:t>
            </a:r>
          </a:p>
          <a:p>
            <a:pPr marL="117475" algn="just"/>
            <a:endParaRPr lang="en-US" sz="600" dirty="0">
              <a:latin typeface="Arial" charset="0"/>
            </a:endParaRPr>
          </a:p>
          <a:p>
            <a:pPr marL="117475" algn="just">
              <a:tabLst>
                <a:tab pos="5029200" algn="l"/>
              </a:tabLst>
            </a:pPr>
            <a:r>
              <a:rPr lang="en-US" altLang="ja-JP" sz="1000" b="1" i="1" dirty="0"/>
              <a:t>Figure:  (Top) </a:t>
            </a:r>
            <a:r>
              <a:rPr lang="en-US" altLang="ja-JP" sz="1000" i="1" dirty="0"/>
              <a:t>Quantum oscillations in CaFeAsF, observed as oscillations in the electrical resistivity plotted against 1/(</a:t>
            </a:r>
            <a:r>
              <a:rPr lang="en-US" altLang="ja-JP" sz="1000" i="1" dirty="0" err="1"/>
              <a:t>Bcosθ</a:t>
            </a:r>
            <a:r>
              <a:rPr lang="en-US" altLang="ja-JP" sz="1000" i="1" dirty="0"/>
              <a:t>) (bottom axis), where </a:t>
            </a:r>
            <a:r>
              <a:rPr lang="en-US" altLang="ja-JP" sz="1000" i="1" dirty="0" smtClean="0"/>
              <a:t>B is magnetic </a:t>
            </a:r>
            <a:r>
              <a:rPr lang="en-US" altLang="ja-JP" sz="1000" i="1" smtClean="0"/>
              <a:t>field and θ </a:t>
            </a:r>
            <a:r>
              <a:rPr lang="en-US" altLang="ja-JP" sz="1000" i="1" dirty="0"/>
              <a:t>is the angle between the magnetic field and the crystalline c axis.  </a:t>
            </a:r>
            <a:r>
              <a:rPr lang="en-US" altLang="ja-JP" sz="1000" b="1" i="1" dirty="0"/>
              <a:t>(Bottom) </a:t>
            </a:r>
            <a:r>
              <a:rPr lang="en-US" altLang="ja-JP" sz="1000" i="1" dirty="0"/>
              <a:t>Fermi surface of CaFeAsF, which represents the momenta of the highest-energy electrons in the material.  The left inset shows a part of the electronic band dispersions, showing a linear dependence of the </a:t>
            </a:r>
            <a:r>
              <a:rPr lang="en-US" altLang="ja-JP" sz="1000" i="1" dirty="0" err="1"/>
              <a:t>electon’s</a:t>
            </a:r>
            <a:r>
              <a:rPr lang="en-US" altLang="ja-JP" sz="1000" i="1" dirty="0"/>
              <a:t> energy versus momentum.  These Dirac electrons exist where the blue and red bands cross to produce the green electron cylinders of the Fermi surface</a:t>
            </a:r>
            <a:r>
              <a:rPr lang="en-US" altLang="ja-JP" sz="1000" i="1" dirty="0" smtClean="0"/>
              <a:t>.</a:t>
            </a:r>
            <a:endParaRPr lang="en-US" altLang="ja-JP" sz="1000" i="1" dirty="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0" y="1265107"/>
            <a:ext cx="91440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pic>
        <p:nvPicPr>
          <p:cNvPr id="16" name="図 12">
            <a:extLst>
              <a:ext uri="{FF2B5EF4-FFF2-40B4-BE49-F238E27FC236}">
                <a16:creationId xmlns:a16="http://schemas.microsoft.com/office/drawing/2014/main" id="{5C137A89-8C51-E849-BA7C-D967A375925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92" r="15803" b="13845"/>
          <a:stretch/>
        </p:blipFill>
        <p:spPr>
          <a:xfrm>
            <a:off x="5639275" y="4005068"/>
            <a:ext cx="3393201" cy="1943598"/>
          </a:xfrm>
          <a:prstGeom prst="rect">
            <a:avLst/>
          </a:prstGeom>
        </p:spPr>
      </p:pic>
      <p:sp>
        <p:nvSpPr>
          <p:cNvPr id="17" name="Text Box 62">
            <a:extLst>
              <a:ext uri="{FF2B5EF4-FFF2-40B4-BE49-F238E27FC236}">
                <a16:creationId xmlns:a16="http://schemas.microsoft.com/office/drawing/2014/main" id="{D3EB723A-AEB7-CA46-A961-4A79339CE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939" y="22325"/>
            <a:ext cx="8031001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 smtClean="0"/>
              <a:t>Dirac </a:t>
            </a:r>
            <a:r>
              <a:rPr lang="en-US" sz="1600" b="1" dirty="0"/>
              <a:t>Fermions </a:t>
            </a:r>
            <a:r>
              <a:rPr lang="en-US" sz="1600" b="1" dirty="0" smtClean="0"/>
              <a:t>Detected via Quantum Oscillations</a:t>
            </a:r>
            <a:endParaRPr lang="en-US" sz="600" dirty="0"/>
          </a:p>
          <a:p>
            <a:pPr algn="ctr">
              <a:spcBef>
                <a:spcPts val="300"/>
              </a:spcBef>
            </a:pPr>
            <a:r>
              <a:rPr lang="en-US" sz="1100" dirty="0"/>
              <a:t>T. Terashima,</a:t>
            </a:r>
            <a:r>
              <a:rPr lang="en-US" sz="1100" baseline="30000" dirty="0"/>
              <a:t>1</a:t>
            </a:r>
            <a:r>
              <a:rPr lang="en-US" sz="1100" dirty="0"/>
              <a:t> H. T. Hirose,</a:t>
            </a:r>
            <a:r>
              <a:rPr lang="en-US" sz="1100" baseline="30000" dirty="0"/>
              <a:t>1</a:t>
            </a:r>
            <a:r>
              <a:rPr lang="en-US" sz="1100" dirty="0"/>
              <a:t> D. Graf,</a:t>
            </a:r>
            <a:r>
              <a:rPr lang="en-US" sz="1100" baseline="30000" dirty="0"/>
              <a:t>2</a:t>
            </a:r>
            <a:r>
              <a:rPr lang="en-US" sz="1100" dirty="0"/>
              <a:t> Y. Ma,</a:t>
            </a:r>
            <a:r>
              <a:rPr lang="en-US" sz="1100" baseline="30000" dirty="0"/>
              <a:t>3,4</a:t>
            </a:r>
            <a:r>
              <a:rPr lang="en-US" sz="1100" dirty="0"/>
              <a:t> G. Mu,</a:t>
            </a:r>
            <a:r>
              <a:rPr lang="en-US" sz="1100" baseline="30000" dirty="0"/>
              <a:t>3,4</a:t>
            </a:r>
            <a:r>
              <a:rPr lang="en-US" sz="1100" dirty="0"/>
              <a:t> T. Hu,</a:t>
            </a:r>
            <a:r>
              <a:rPr lang="en-US" sz="1100" baseline="30000" dirty="0"/>
              <a:t>3,4</a:t>
            </a:r>
            <a:r>
              <a:rPr lang="en-US" sz="1100" dirty="0"/>
              <a:t> K. Suzuki,</a:t>
            </a:r>
            <a:r>
              <a:rPr lang="en-US" sz="1100" baseline="30000" dirty="0"/>
              <a:t>5</a:t>
            </a:r>
            <a:r>
              <a:rPr lang="en-US" sz="1100" dirty="0"/>
              <a:t> S. Uji,</a:t>
            </a:r>
            <a:r>
              <a:rPr lang="en-US" sz="1100" baseline="30000" dirty="0"/>
              <a:t>1</a:t>
            </a:r>
            <a:r>
              <a:rPr lang="en-US" sz="1100" dirty="0"/>
              <a:t> and H. Ikeda</a:t>
            </a:r>
            <a:r>
              <a:rPr lang="en-US" sz="1100" baseline="30000" dirty="0"/>
              <a:t>5</a:t>
            </a:r>
          </a:p>
          <a:p>
            <a:pPr algn="ctr">
              <a:spcBef>
                <a:spcPts val="0"/>
              </a:spcBef>
            </a:pPr>
            <a:r>
              <a:rPr lang="en-US" sz="1050" b="1" dirty="0">
                <a:solidFill>
                  <a:srgbClr val="0033CC"/>
                </a:solidFill>
              </a:rPr>
              <a:t>1. NIMS, Japan; 2. NHMFL, FSU; 3. SIMIT, China; 4. CENSE, CAS, China; 5. </a:t>
            </a:r>
            <a:r>
              <a:rPr lang="en-US" sz="1050" b="1" dirty="0" err="1">
                <a:solidFill>
                  <a:srgbClr val="0033CC"/>
                </a:solidFill>
              </a:rPr>
              <a:t>Ritsumeikan</a:t>
            </a:r>
            <a:r>
              <a:rPr lang="en-US" sz="1050" b="1" dirty="0">
                <a:solidFill>
                  <a:srgbClr val="0033CC"/>
                </a:solidFill>
              </a:rPr>
              <a:t> U., Japan</a:t>
            </a:r>
            <a:endParaRPr lang="en-US" sz="1050" b="1" kern="1200" dirty="0">
              <a:solidFill>
                <a:srgbClr val="0033CC"/>
              </a:solidFill>
            </a:endParaRPr>
          </a:p>
          <a:p>
            <a:pPr algn="ctr">
              <a:spcBef>
                <a:spcPts val="30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 G.S. Boebinger (NSF DMR-1157490); </a:t>
            </a:r>
            <a:r>
              <a:rPr lang="en-US" sz="1050" kern="1200" dirty="0" smtClean="0"/>
              <a:t>T. </a:t>
            </a:r>
            <a:r>
              <a:rPr lang="en-US" sz="1050" kern="1200" dirty="0" err="1" smtClean="0"/>
              <a:t>Terashima</a:t>
            </a:r>
            <a:r>
              <a:rPr lang="en-US" sz="1050" kern="1200" dirty="0" smtClean="0"/>
              <a:t> </a:t>
            </a:r>
            <a:r>
              <a:rPr lang="en-US" sz="1050" dirty="0" smtClean="0"/>
              <a:t>(JSPS </a:t>
            </a:r>
            <a:r>
              <a:rPr lang="en-US" sz="1050" dirty="0"/>
              <a:t>KAKENHI JP17K05556); </a:t>
            </a:r>
            <a:endParaRPr lang="en-US" sz="1050" dirty="0" smtClean="0"/>
          </a:p>
          <a:p>
            <a:pPr algn="ctr">
              <a:spcBef>
                <a:spcPts val="0"/>
              </a:spcBef>
            </a:pPr>
            <a:r>
              <a:rPr lang="en-US" sz="1050" dirty="0" smtClean="0"/>
              <a:t>G. Mu (</a:t>
            </a:r>
            <a:r>
              <a:rPr lang="en-US" sz="1050" dirty="0"/>
              <a:t>Youth </a:t>
            </a:r>
            <a:r>
              <a:rPr lang="en-US" sz="1050" dirty="0" smtClean="0"/>
              <a:t>Innovation Promotion </a:t>
            </a:r>
            <a:r>
              <a:rPr lang="en-US" sz="1050" dirty="0"/>
              <a:t>Association of CAS No. 2015187); </a:t>
            </a:r>
            <a:r>
              <a:rPr lang="en-US" sz="1050" dirty="0" smtClean="0"/>
              <a:t>T. Hu (National </a:t>
            </a:r>
            <a:r>
              <a:rPr lang="en-US" sz="1050" dirty="0"/>
              <a:t>Natural Science Foundation </a:t>
            </a:r>
            <a:endParaRPr lang="en-US" sz="1050" dirty="0" smtClean="0"/>
          </a:p>
          <a:p>
            <a:pPr algn="ctr">
              <a:spcBef>
                <a:spcPts val="0"/>
              </a:spcBef>
            </a:pPr>
            <a:r>
              <a:rPr lang="en-US" sz="1050" dirty="0" smtClean="0"/>
              <a:t>of </a:t>
            </a:r>
            <a:r>
              <a:rPr lang="en-US" sz="1050" dirty="0"/>
              <a:t>China </a:t>
            </a:r>
            <a:r>
              <a:rPr lang="en-US" sz="1050" dirty="0" smtClean="0"/>
              <a:t>No.11574338</a:t>
            </a:r>
            <a:r>
              <a:rPr lang="en-US" sz="1050" dirty="0"/>
              <a:t>); </a:t>
            </a:r>
            <a:r>
              <a:rPr lang="en-US" sz="1050" dirty="0" smtClean="0"/>
              <a:t>H. Ikeda </a:t>
            </a:r>
            <a:r>
              <a:rPr lang="en-US" sz="1050" kern="1200" dirty="0" smtClean="0"/>
              <a:t>(</a:t>
            </a:r>
            <a:r>
              <a:rPr lang="en-US" altLang="ja-JP" sz="1050" dirty="0" smtClean="0"/>
              <a:t>JSPS </a:t>
            </a:r>
            <a:r>
              <a:rPr lang="en-US" altLang="ja-JP" sz="1050" dirty="0"/>
              <a:t>KAKENHI JP17J06088, JP16H04021, JP16H01081</a:t>
            </a:r>
            <a:r>
              <a:rPr lang="en-US" sz="1050" kern="1200" dirty="0"/>
              <a:t>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582207" y="1402915"/>
            <a:ext cx="3507338" cy="4703751"/>
          </a:xfrm>
          <a:prstGeom prst="rect">
            <a:avLst/>
          </a:prstGeom>
          <a:noFill/>
          <a:ln w="28575" cmpd="sng">
            <a:solidFill>
              <a:srgbClr val="0033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5687301" y="1506434"/>
            <a:ext cx="3408193" cy="2263169"/>
            <a:chOff x="5687301" y="1506434"/>
            <a:chExt cx="3408193" cy="2263169"/>
          </a:xfrm>
        </p:grpSpPr>
        <p:pic>
          <p:nvPicPr>
            <p:cNvPr id="22" name="図 16">
              <a:extLst>
                <a:ext uri="{FF2B5EF4-FFF2-40B4-BE49-F238E27FC236}">
                  <a16:creationId xmlns:a16="http://schemas.microsoft.com/office/drawing/2014/main" id="{D4823BAA-2CBE-B04E-A493-B0B11E66A74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7301" y="1506434"/>
              <a:ext cx="3408193" cy="2263169"/>
            </a:xfrm>
            <a:prstGeom prst="rect">
              <a:avLst/>
            </a:prstGeom>
          </p:spPr>
        </p:pic>
        <p:sp>
          <p:nvSpPr>
            <p:cNvPr id="23" name="Rectangle 22"/>
            <p:cNvSpPr/>
            <p:nvPr/>
          </p:nvSpPr>
          <p:spPr>
            <a:xfrm>
              <a:off x="6217920" y="2008632"/>
              <a:ext cx="487680" cy="1341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 rot="18946839">
              <a:off x="6132008" y="2215410"/>
              <a:ext cx="285264" cy="773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379464" y="1897398"/>
              <a:ext cx="487680" cy="1341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44184" y="1688592"/>
              <a:ext cx="150682" cy="31547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50" dirty="0" smtClean="0"/>
                <a:t>45</a:t>
              </a:r>
            </a:p>
            <a:p>
              <a:endParaRPr lang="en-US" sz="1000" dirty="0"/>
            </a:p>
          </p:txBody>
        </p:sp>
      </p:grp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76200" y="6202924"/>
            <a:ext cx="91059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>
                <a:solidFill>
                  <a:srgbClr val="333399"/>
                </a:solidFill>
              </a:rPr>
              <a:t>  DC </a:t>
            </a:r>
            <a:r>
              <a:rPr lang="en-US" sz="1100" dirty="0" smtClean="0">
                <a:solidFill>
                  <a:srgbClr val="333399"/>
                </a:solidFill>
              </a:rPr>
              <a:t>Magnet User Facility: </a:t>
            </a:r>
            <a:r>
              <a:rPr lang="en-US" sz="1100" dirty="0">
                <a:solidFill>
                  <a:srgbClr val="333399"/>
                </a:solidFill>
              </a:rPr>
              <a:t>45 Tesla, 32 mm Bore </a:t>
            </a:r>
            <a:r>
              <a:rPr lang="en-US" sz="1100" dirty="0" smtClean="0">
                <a:solidFill>
                  <a:srgbClr val="333399"/>
                </a:solidFill>
              </a:rPr>
              <a:t>Hybrid Magnet, </a:t>
            </a:r>
            <a:r>
              <a:rPr lang="en-US" sz="1100" dirty="0">
                <a:solidFill>
                  <a:srgbClr val="333399"/>
                </a:solidFill>
              </a:rPr>
              <a:t>He-3 </a:t>
            </a:r>
            <a:r>
              <a:rPr lang="en-US" sz="1100" dirty="0" smtClean="0">
                <a:solidFill>
                  <a:srgbClr val="333399"/>
                </a:solidFill>
              </a:rPr>
              <a:t>Cryogenic System.</a:t>
            </a:r>
            <a:endParaRPr lang="en-US" sz="1100" dirty="0">
              <a:solidFill>
                <a:srgbClr val="333399"/>
              </a:solidFill>
            </a:endParaRPr>
          </a:p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 smtClean="0">
                <a:solidFill>
                  <a:srgbClr val="333399"/>
                </a:solidFill>
              </a:rPr>
              <a:t>T. </a:t>
            </a:r>
            <a:r>
              <a:rPr lang="en-US" sz="1100" dirty="0" err="1" smtClean="0">
                <a:solidFill>
                  <a:srgbClr val="333399"/>
                </a:solidFill>
              </a:rPr>
              <a:t>Terashima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H.T. Hirose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D. Graf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Y. Ma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G. Mu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T. Hu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K. Suzuki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S. </a:t>
            </a:r>
            <a:r>
              <a:rPr lang="en-US" sz="1100" dirty="0" err="1" smtClean="0">
                <a:solidFill>
                  <a:srgbClr val="333399"/>
                </a:solidFill>
              </a:rPr>
              <a:t>Uji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and H. Ikeda, </a:t>
            </a:r>
            <a:r>
              <a:rPr lang="en-US" sz="1100" i="1" dirty="0">
                <a:solidFill>
                  <a:srgbClr val="333399"/>
                </a:solidFill>
              </a:rPr>
              <a:t>Fermi Surface with Dirac Fermions in CaFeAsF Determined via Quantum Oscillation Measurements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b="1" dirty="0">
                <a:solidFill>
                  <a:srgbClr val="333399"/>
                </a:solidFill>
              </a:rPr>
              <a:t>Physical Review X 8</a:t>
            </a:r>
            <a:r>
              <a:rPr lang="en-US" sz="1100" dirty="0">
                <a:solidFill>
                  <a:srgbClr val="333399"/>
                </a:solidFill>
              </a:rPr>
              <a:t>, 011014 (2018) , </a:t>
            </a:r>
            <a:r>
              <a:rPr lang="en-US" sz="1100" b="1" dirty="0">
                <a:solidFill>
                  <a:srgbClr val="333399"/>
                </a:solidFill>
              </a:rPr>
              <a:t>DOI: 10.1103/PhysRevX.8.011014</a:t>
            </a:r>
            <a:endParaRPr lang="en-US" sz="1200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95880" y="1332245"/>
            <a:ext cx="5406823" cy="500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rgbClr val="000000"/>
                </a:solidFill>
              </a:rPr>
              <a:t>What is the finding? </a:t>
            </a:r>
            <a:r>
              <a:rPr lang="en-US" sz="1200" dirty="0">
                <a:solidFill>
                  <a:srgbClr val="000000"/>
                </a:solidFill>
              </a:rPr>
              <a:t>The Fermi surface </a:t>
            </a:r>
            <a:r>
              <a:rPr lang="en-US" sz="1200" dirty="0" smtClean="0">
                <a:solidFill>
                  <a:srgbClr val="000000"/>
                </a:solidFill>
              </a:rPr>
              <a:t>provides information about which electrons determine many of the properties of a given metal, including its electrical resistivity.  This collaboration </a:t>
            </a:r>
            <a:r>
              <a:rPr lang="en-US" sz="1200" dirty="0">
                <a:solidFill>
                  <a:srgbClr val="000000"/>
                </a:solidFill>
              </a:rPr>
              <a:t>succeeded in completely determining the Fermi surface of </a:t>
            </a:r>
            <a:r>
              <a:rPr lang="en-US" sz="1200" dirty="0" smtClean="0">
                <a:solidFill>
                  <a:srgbClr val="000000"/>
                </a:solidFill>
              </a:rPr>
              <a:t>a material, CaFeAsF, that is interesting because it is a parent compound from which “1111-type” iron-based superconductors are made. This Fermi surface mapping resulted from measuring the quantum </a:t>
            </a:r>
            <a:r>
              <a:rPr lang="en-US" sz="1200" dirty="0">
                <a:solidFill>
                  <a:srgbClr val="000000"/>
                </a:solidFill>
              </a:rPr>
              <a:t>oscillations in the electrical </a:t>
            </a:r>
            <a:r>
              <a:rPr lang="en-US" sz="1200" dirty="0" smtClean="0">
                <a:solidFill>
                  <a:srgbClr val="000000"/>
                </a:solidFill>
              </a:rPr>
              <a:t>resistance that occur as the magnetic field is swept and rotated [top figure]. These measurements demonstrated </a:t>
            </a:r>
            <a:r>
              <a:rPr lang="en-US" sz="1200" dirty="0">
                <a:solidFill>
                  <a:srgbClr val="000000"/>
                </a:solidFill>
              </a:rPr>
              <a:t>that </a:t>
            </a:r>
            <a:r>
              <a:rPr lang="en-US" sz="1200" dirty="0" smtClean="0">
                <a:solidFill>
                  <a:srgbClr val="000000"/>
                </a:solidFill>
              </a:rPr>
              <a:t>some of the electrons on the Fermi surface in CaFeAsF are </a:t>
            </a:r>
            <a:r>
              <a:rPr lang="en-US" sz="1200" dirty="0">
                <a:solidFill>
                  <a:srgbClr val="000000"/>
                </a:solidFill>
              </a:rPr>
              <a:t>Dirac </a:t>
            </a:r>
            <a:r>
              <a:rPr lang="en-US" sz="1200" dirty="0" smtClean="0">
                <a:solidFill>
                  <a:srgbClr val="000000"/>
                </a:solidFill>
              </a:rPr>
              <a:t>fermions.</a:t>
            </a:r>
            <a:endParaRPr lang="en-US" sz="1200" dirty="0">
              <a:latin typeface="Arial" charset="0"/>
            </a:endParaRPr>
          </a:p>
          <a:p>
            <a:pPr algn="just"/>
            <a:r>
              <a:rPr lang="en-US" sz="700" dirty="0" smtClean="0">
                <a:solidFill>
                  <a:srgbClr val="000000"/>
                </a:solidFill>
              </a:rPr>
              <a:t> </a:t>
            </a:r>
            <a:endParaRPr lang="en-US" sz="700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dirty="0">
                <a:solidFill>
                  <a:srgbClr val="000000"/>
                </a:solidFill>
              </a:rPr>
              <a:t>A</a:t>
            </a:r>
            <a:r>
              <a:rPr lang="en-US" altLang="ja-JP" sz="1200" dirty="0">
                <a:solidFill>
                  <a:srgbClr val="000000"/>
                </a:solidFill>
              </a:rPr>
              <a:t>mong </a:t>
            </a:r>
            <a:r>
              <a:rPr lang="en-US" altLang="ja-JP" sz="1200" dirty="0" smtClean="0">
                <a:solidFill>
                  <a:srgbClr val="000000"/>
                </a:solidFill>
              </a:rPr>
              <a:t>the many families of </a:t>
            </a:r>
            <a:r>
              <a:rPr lang="en-US" altLang="ja-JP" sz="1200" dirty="0">
                <a:solidFill>
                  <a:srgbClr val="000000"/>
                </a:solidFill>
              </a:rPr>
              <a:t>iron-based </a:t>
            </a:r>
            <a:r>
              <a:rPr lang="en-US" altLang="ja-JP" sz="1200" dirty="0" smtClean="0">
                <a:solidFill>
                  <a:srgbClr val="000000"/>
                </a:solidFill>
              </a:rPr>
              <a:t>super-conductors</a:t>
            </a:r>
            <a:r>
              <a:rPr lang="en-US" altLang="ja-JP" sz="1200" dirty="0">
                <a:solidFill>
                  <a:srgbClr val="000000"/>
                </a:solidFill>
              </a:rPr>
              <a:t>, t</a:t>
            </a:r>
            <a:r>
              <a:rPr lang="en-US" sz="1200" dirty="0">
                <a:solidFill>
                  <a:srgbClr val="000000"/>
                </a:solidFill>
              </a:rPr>
              <a:t>he 1111-</a:t>
            </a:r>
            <a:r>
              <a:rPr lang="en-US" sz="1200" dirty="0" smtClean="0">
                <a:solidFill>
                  <a:srgbClr val="000000"/>
                </a:solidFill>
              </a:rPr>
              <a:t>type features </a:t>
            </a:r>
            <a:r>
              <a:rPr lang="en-US" sz="1200" dirty="0">
                <a:solidFill>
                  <a:srgbClr val="000000"/>
                </a:solidFill>
              </a:rPr>
              <a:t>the </a:t>
            </a:r>
            <a:r>
              <a:rPr lang="en-US" sz="1200" dirty="0" smtClean="0">
                <a:solidFill>
                  <a:srgbClr val="000000"/>
                </a:solidFill>
              </a:rPr>
              <a:t>highest superconducting </a:t>
            </a:r>
            <a:r>
              <a:rPr lang="en-US" sz="1200" dirty="0">
                <a:solidFill>
                  <a:srgbClr val="000000"/>
                </a:solidFill>
              </a:rPr>
              <a:t>transition </a:t>
            </a:r>
            <a:r>
              <a:rPr lang="en-US" sz="1200" dirty="0" smtClean="0">
                <a:solidFill>
                  <a:srgbClr val="000000"/>
                </a:solidFill>
              </a:rPr>
              <a:t>temperature, but progress has been limited due to sample quality issues. </a:t>
            </a:r>
            <a:r>
              <a:rPr lang="en-US" sz="1200" i="1" u="sng" dirty="0" smtClean="0">
                <a:solidFill>
                  <a:srgbClr val="000000"/>
                </a:solidFill>
              </a:rPr>
              <a:t>This first </a:t>
            </a:r>
            <a:r>
              <a:rPr lang="en-US" sz="1200" i="1" u="sng" dirty="0">
                <a:solidFill>
                  <a:srgbClr val="000000"/>
                </a:solidFill>
              </a:rPr>
              <a:t>observation of the Fermi surface in </a:t>
            </a:r>
            <a:r>
              <a:rPr lang="en-US" sz="1200" i="1" u="sng" dirty="0" smtClean="0">
                <a:solidFill>
                  <a:srgbClr val="000000"/>
                </a:solidFill>
              </a:rPr>
              <a:t>a type-1111 compound significantly </a:t>
            </a:r>
            <a:r>
              <a:rPr lang="en-US" sz="1200" i="1" u="sng" dirty="0">
                <a:solidFill>
                  <a:srgbClr val="000000"/>
                </a:solidFill>
              </a:rPr>
              <a:t>improves our understanding of </a:t>
            </a:r>
            <a:r>
              <a:rPr lang="en-US" sz="1200" i="1" u="sng" dirty="0" smtClean="0">
                <a:solidFill>
                  <a:srgbClr val="000000"/>
                </a:solidFill>
              </a:rPr>
              <a:t>these materials, including establishing the existence of Dirac fermions, </a:t>
            </a:r>
            <a:r>
              <a:rPr lang="en-US" sz="1200" i="1" u="sng" dirty="0">
                <a:solidFill>
                  <a:srgbClr val="000000"/>
                </a:solidFill>
              </a:rPr>
              <a:t>which </a:t>
            </a:r>
            <a:r>
              <a:rPr lang="en-US" sz="1200" i="1" u="sng" dirty="0" smtClean="0">
                <a:solidFill>
                  <a:srgbClr val="000000"/>
                </a:solidFill>
              </a:rPr>
              <a:t>may enable future industrial </a:t>
            </a:r>
            <a:r>
              <a:rPr lang="en-US" sz="1200" i="1" u="sng" dirty="0">
                <a:solidFill>
                  <a:srgbClr val="000000"/>
                </a:solidFill>
              </a:rPr>
              <a:t>applications.</a:t>
            </a:r>
          </a:p>
          <a:p>
            <a:pPr algn="just"/>
            <a:r>
              <a:rPr lang="en-US" sz="700" dirty="0" smtClean="0">
                <a:latin typeface="Arial" charset="0"/>
              </a:rPr>
              <a:t> </a:t>
            </a:r>
            <a:endParaRPr lang="en-US" sz="700" dirty="0">
              <a:latin typeface="Arial" charset="0"/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did this research need the MagLab?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 smtClean="0">
                <a:latin typeface="Arial" charset="0"/>
              </a:rPr>
              <a:t>The </a:t>
            </a:r>
            <a:r>
              <a:rPr lang="en-US" sz="1200" dirty="0" err="1" smtClean="0">
                <a:latin typeface="Arial" charset="0"/>
              </a:rPr>
              <a:t>MagLab’s</a:t>
            </a:r>
            <a:r>
              <a:rPr lang="en-US" sz="1200" dirty="0" smtClean="0">
                <a:latin typeface="Arial" charset="0"/>
              </a:rPr>
              <a:t> unique combination </a:t>
            </a:r>
            <a:r>
              <a:rPr lang="en-US" sz="1200" dirty="0">
                <a:latin typeface="Arial" charset="0"/>
              </a:rPr>
              <a:t>of </a:t>
            </a:r>
            <a:r>
              <a:rPr lang="en-US" sz="1200" dirty="0" smtClean="0">
                <a:latin typeface="Arial" charset="0"/>
              </a:rPr>
              <a:t>~0.3K temperatures and 45T magnetic </a:t>
            </a:r>
            <a:r>
              <a:rPr lang="en-US" sz="1200" dirty="0">
                <a:latin typeface="Arial" charset="0"/>
              </a:rPr>
              <a:t>fields </a:t>
            </a:r>
            <a:r>
              <a:rPr lang="en-US" sz="1200" dirty="0" smtClean="0">
                <a:latin typeface="Arial" charset="0"/>
              </a:rPr>
              <a:t>was needed to reveal quantum </a:t>
            </a:r>
            <a:r>
              <a:rPr lang="en-US" sz="1200" dirty="0">
                <a:latin typeface="Arial" charset="0"/>
              </a:rPr>
              <a:t>oscillations in </a:t>
            </a:r>
            <a:r>
              <a:rPr lang="en-US" sz="1200" dirty="0" smtClean="0">
                <a:latin typeface="Arial" charset="0"/>
              </a:rPr>
              <a:t>this 1111-type material.</a:t>
            </a:r>
            <a:endParaRPr lang="en-US" sz="1200" dirty="0">
              <a:latin typeface="Arial" charset="0"/>
            </a:endParaRPr>
          </a:p>
          <a:p>
            <a:pPr marL="117475" algn="just"/>
            <a:endParaRPr lang="en-US" sz="700" dirty="0">
              <a:latin typeface="Arial" charset="0"/>
            </a:endParaRPr>
          </a:p>
          <a:p>
            <a:pPr marL="117475" algn="just">
              <a:tabLst>
                <a:tab pos="5029200" algn="l"/>
              </a:tabLst>
            </a:pPr>
            <a:r>
              <a:rPr lang="en-US" altLang="ja-JP" sz="1000" b="1" i="1" dirty="0" smtClean="0"/>
              <a:t>Figure:  (Top</a:t>
            </a:r>
            <a:r>
              <a:rPr lang="en-US" altLang="ja-JP" sz="1000" b="1" i="1" dirty="0"/>
              <a:t>) </a:t>
            </a:r>
            <a:r>
              <a:rPr lang="en-US" altLang="ja-JP" sz="1000" i="1" dirty="0"/>
              <a:t>Quantum </a:t>
            </a:r>
            <a:r>
              <a:rPr lang="en-US" altLang="ja-JP" sz="1000" i="1" dirty="0" smtClean="0"/>
              <a:t>oscillations in CaFeAsF, observed as oscillations in the electrical </a:t>
            </a:r>
            <a:r>
              <a:rPr lang="en-US" altLang="ja-JP" sz="1000" i="1" dirty="0"/>
              <a:t>resistivity </a:t>
            </a:r>
            <a:r>
              <a:rPr lang="en-US" altLang="ja-JP" sz="1000" i="1" dirty="0" smtClean="0"/>
              <a:t>plotted </a:t>
            </a:r>
            <a:r>
              <a:rPr lang="en-US" altLang="ja-JP" sz="1000" i="1" dirty="0"/>
              <a:t>against 1/(</a:t>
            </a:r>
            <a:r>
              <a:rPr lang="en-US" altLang="ja-JP" sz="1000" i="1" dirty="0" err="1"/>
              <a:t>Bcosθ</a:t>
            </a:r>
            <a:r>
              <a:rPr lang="en-US" altLang="ja-JP" sz="1000" i="1" dirty="0"/>
              <a:t>) (bottom axis), where </a:t>
            </a:r>
            <a:r>
              <a:rPr lang="en-US" altLang="ja-JP" sz="1000" i="1" dirty="0" smtClean="0"/>
              <a:t>B is the magnetic field and θ </a:t>
            </a:r>
            <a:r>
              <a:rPr lang="en-US" altLang="ja-JP" sz="1000" i="1" dirty="0"/>
              <a:t>is the angle between the magnetic field and the </a:t>
            </a:r>
            <a:r>
              <a:rPr lang="en-US" altLang="ja-JP" sz="1000" i="1" dirty="0" smtClean="0"/>
              <a:t>crystalline </a:t>
            </a:r>
            <a:r>
              <a:rPr lang="en-US" altLang="ja-JP" sz="1000" i="1" dirty="0" smtClean="0"/>
              <a:t>pointing up in the bottom figure.  </a:t>
            </a:r>
            <a:r>
              <a:rPr lang="en-US" altLang="ja-JP" sz="1000" b="1" i="1" dirty="0" smtClean="0"/>
              <a:t>(Bottom</a:t>
            </a:r>
            <a:r>
              <a:rPr lang="en-US" altLang="ja-JP" sz="1000" b="1" i="1" dirty="0"/>
              <a:t>) </a:t>
            </a:r>
            <a:r>
              <a:rPr lang="en-US" altLang="ja-JP" sz="1000" i="1" dirty="0"/>
              <a:t>Fermi surface of </a:t>
            </a:r>
            <a:r>
              <a:rPr lang="en-US" altLang="ja-JP" sz="1000" i="1" dirty="0" smtClean="0"/>
              <a:t>CaFeAsF, which represents the momenta of the highest-energy electrons in the material.  </a:t>
            </a:r>
            <a:r>
              <a:rPr lang="en-US" altLang="ja-JP" sz="1000" i="1" dirty="0"/>
              <a:t>The left inset shows a part of </a:t>
            </a:r>
            <a:r>
              <a:rPr lang="en-US" altLang="ja-JP" sz="1000" i="1" dirty="0" smtClean="0"/>
              <a:t>the electronic </a:t>
            </a:r>
            <a:r>
              <a:rPr lang="en-US" altLang="ja-JP" sz="1000" i="1" dirty="0"/>
              <a:t>band </a:t>
            </a:r>
            <a:r>
              <a:rPr lang="en-US" altLang="ja-JP" sz="1000" i="1" dirty="0" smtClean="0"/>
              <a:t>dispersions, showing a linear dependence of the </a:t>
            </a:r>
            <a:r>
              <a:rPr lang="en-US" altLang="ja-JP" sz="1000" i="1" dirty="0" smtClean="0"/>
              <a:t>electron’s </a:t>
            </a:r>
            <a:r>
              <a:rPr lang="en-US" altLang="ja-JP" sz="1000" i="1" dirty="0" smtClean="0"/>
              <a:t>energy versus momentum.  These Dirac </a:t>
            </a:r>
            <a:r>
              <a:rPr lang="en-US" altLang="ja-JP" sz="1000" i="1" dirty="0"/>
              <a:t>electrons </a:t>
            </a:r>
            <a:r>
              <a:rPr lang="en-US" altLang="ja-JP" sz="1000" i="1" dirty="0" smtClean="0"/>
              <a:t>exist </a:t>
            </a:r>
            <a:r>
              <a:rPr lang="en-US" altLang="ja-JP" sz="1000" i="1" dirty="0"/>
              <a:t>where the blue and red bands cross </a:t>
            </a:r>
            <a:r>
              <a:rPr lang="en-US" altLang="ja-JP" sz="1000" i="1" dirty="0" smtClean="0"/>
              <a:t>to </a:t>
            </a:r>
            <a:r>
              <a:rPr lang="en-US" altLang="ja-JP" sz="1000" i="1" dirty="0"/>
              <a:t>produce the </a:t>
            </a:r>
            <a:r>
              <a:rPr lang="en-US" altLang="ja-JP" sz="1000" i="1" dirty="0" smtClean="0"/>
              <a:t>green </a:t>
            </a:r>
            <a:r>
              <a:rPr lang="en-US" altLang="ja-JP" sz="1000" i="1" dirty="0"/>
              <a:t>electron cylinders </a:t>
            </a:r>
            <a:r>
              <a:rPr lang="en-US" altLang="ja-JP" sz="1000" i="1" dirty="0" smtClean="0"/>
              <a:t>shown in the </a:t>
            </a:r>
            <a:r>
              <a:rPr lang="en-US" altLang="ja-JP" sz="1000" i="1" dirty="0"/>
              <a:t>Fermi </a:t>
            </a:r>
            <a:r>
              <a:rPr lang="en-US" altLang="ja-JP" sz="1000" i="1" dirty="0" smtClean="0"/>
              <a:t>surface at the bottom right. </a:t>
            </a:r>
            <a:endParaRPr lang="en-US" altLang="ja-JP" sz="1000" i="1" dirty="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50802" y="1270308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5C137A89-8C51-E849-BA7C-D967A375925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92" r="15803" b="13845"/>
          <a:stretch/>
        </p:blipFill>
        <p:spPr>
          <a:xfrm>
            <a:off x="5639275" y="4005068"/>
            <a:ext cx="3393201" cy="1943598"/>
          </a:xfrm>
          <a:prstGeom prst="rect">
            <a:avLst/>
          </a:prstGeom>
        </p:spPr>
      </p:pic>
      <p:sp>
        <p:nvSpPr>
          <p:cNvPr id="20" name="Text Box 62">
            <a:extLst>
              <a:ext uri="{FF2B5EF4-FFF2-40B4-BE49-F238E27FC236}">
                <a16:creationId xmlns:a16="http://schemas.microsoft.com/office/drawing/2014/main" id="{D3EB723A-AEB7-CA46-A961-4A79339CE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939" y="22325"/>
            <a:ext cx="8031001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 smtClean="0"/>
              <a:t>Dirac </a:t>
            </a:r>
            <a:r>
              <a:rPr lang="en-US" sz="1600" b="1" dirty="0"/>
              <a:t>Fermions </a:t>
            </a:r>
            <a:r>
              <a:rPr lang="en-US" sz="1600" b="1" dirty="0" smtClean="0"/>
              <a:t>Detected </a:t>
            </a:r>
            <a:r>
              <a:rPr lang="en-US" sz="1600" b="1" dirty="0"/>
              <a:t>via Quantum </a:t>
            </a:r>
            <a:r>
              <a:rPr lang="en-US" sz="1600" b="1" dirty="0" smtClean="0"/>
              <a:t>Oscillations</a:t>
            </a:r>
            <a:endParaRPr lang="en-US" sz="600" dirty="0"/>
          </a:p>
          <a:p>
            <a:pPr algn="ctr">
              <a:spcBef>
                <a:spcPts val="300"/>
              </a:spcBef>
            </a:pPr>
            <a:r>
              <a:rPr lang="en-US" sz="1100" dirty="0"/>
              <a:t>T. Terashima,</a:t>
            </a:r>
            <a:r>
              <a:rPr lang="en-US" sz="1100" baseline="30000" dirty="0"/>
              <a:t>1</a:t>
            </a:r>
            <a:r>
              <a:rPr lang="en-US" sz="1100" dirty="0"/>
              <a:t> H. T. Hirose,</a:t>
            </a:r>
            <a:r>
              <a:rPr lang="en-US" sz="1100" baseline="30000" dirty="0"/>
              <a:t>1</a:t>
            </a:r>
            <a:r>
              <a:rPr lang="en-US" sz="1100" dirty="0"/>
              <a:t> D. Graf,</a:t>
            </a:r>
            <a:r>
              <a:rPr lang="en-US" sz="1100" baseline="30000" dirty="0"/>
              <a:t>2</a:t>
            </a:r>
            <a:r>
              <a:rPr lang="en-US" sz="1100" dirty="0"/>
              <a:t> Y. Ma,</a:t>
            </a:r>
            <a:r>
              <a:rPr lang="en-US" sz="1100" baseline="30000" dirty="0"/>
              <a:t>3,4</a:t>
            </a:r>
            <a:r>
              <a:rPr lang="en-US" sz="1100" dirty="0"/>
              <a:t> G. Mu,</a:t>
            </a:r>
            <a:r>
              <a:rPr lang="en-US" sz="1100" baseline="30000" dirty="0"/>
              <a:t>3,4</a:t>
            </a:r>
            <a:r>
              <a:rPr lang="en-US" sz="1100" dirty="0"/>
              <a:t> T. Hu,</a:t>
            </a:r>
            <a:r>
              <a:rPr lang="en-US" sz="1100" baseline="30000" dirty="0"/>
              <a:t>3,4</a:t>
            </a:r>
            <a:r>
              <a:rPr lang="en-US" sz="1100" dirty="0"/>
              <a:t> K. Suzuki,</a:t>
            </a:r>
            <a:r>
              <a:rPr lang="en-US" sz="1100" baseline="30000" dirty="0"/>
              <a:t>5</a:t>
            </a:r>
            <a:r>
              <a:rPr lang="en-US" sz="1100" dirty="0"/>
              <a:t> S. Uji,</a:t>
            </a:r>
            <a:r>
              <a:rPr lang="en-US" sz="1100" baseline="30000" dirty="0"/>
              <a:t>1</a:t>
            </a:r>
            <a:r>
              <a:rPr lang="en-US" sz="1100" dirty="0"/>
              <a:t> and H. Ikeda</a:t>
            </a:r>
            <a:r>
              <a:rPr lang="en-US" sz="1100" baseline="30000" dirty="0"/>
              <a:t>5</a:t>
            </a:r>
          </a:p>
          <a:p>
            <a:pPr algn="ctr">
              <a:spcBef>
                <a:spcPts val="0"/>
              </a:spcBef>
            </a:pPr>
            <a:r>
              <a:rPr lang="en-US" sz="1050" b="1" dirty="0">
                <a:solidFill>
                  <a:srgbClr val="0033CC"/>
                </a:solidFill>
              </a:rPr>
              <a:t>1. NIMS, Japan; 2. NHMFL, FSU; 3. SIMIT, China; 4. CENSE, CAS, China; 5. </a:t>
            </a:r>
            <a:r>
              <a:rPr lang="en-US" sz="1050" b="1" dirty="0" err="1">
                <a:solidFill>
                  <a:srgbClr val="0033CC"/>
                </a:solidFill>
              </a:rPr>
              <a:t>Ritsumeikan</a:t>
            </a:r>
            <a:r>
              <a:rPr lang="en-US" sz="1050" b="1" dirty="0">
                <a:solidFill>
                  <a:srgbClr val="0033CC"/>
                </a:solidFill>
              </a:rPr>
              <a:t> U., Japan</a:t>
            </a:r>
            <a:endParaRPr lang="en-US" sz="1050" b="1" kern="1200" dirty="0">
              <a:solidFill>
                <a:srgbClr val="0033CC"/>
              </a:solidFill>
            </a:endParaRPr>
          </a:p>
          <a:p>
            <a:pPr algn="ctr">
              <a:spcBef>
                <a:spcPts val="30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 G.S. Boebinger (NSF DMR-1157490); </a:t>
            </a:r>
            <a:r>
              <a:rPr lang="en-US" sz="1050" kern="1200" dirty="0" smtClean="0"/>
              <a:t>T. </a:t>
            </a:r>
            <a:r>
              <a:rPr lang="en-US" sz="1050" kern="1200" dirty="0" err="1" smtClean="0"/>
              <a:t>Terashima</a:t>
            </a:r>
            <a:r>
              <a:rPr lang="en-US" sz="1050" kern="1200" dirty="0" smtClean="0"/>
              <a:t> </a:t>
            </a:r>
            <a:r>
              <a:rPr lang="en-US" sz="1050" dirty="0" smtClean="0"/>
              <a:t>(JSPS </a:t>
            </a:r>
            <a:r>
              <a:rPr lang="en-US" sz="1050" dirty="0"/>
              <a:t>KAKENHI JP17K05556); </a:t>
            </a:r>
            <a:endParaRPr lang="en-US" sz="1050" dirty="0" smtClean="0"/>
          </a:p>
          <a:p>
            <a:pPr algn="ctr">
              <a:spcBef>
                <a:spcPts val="0"/>
              </a:spcBef>
            </a:pPr>
            <a:r>
              <a:rPr lang="en-US" sz="1050" dirty="0" smtClean="0"/>
              <a:t>G. Mu (</a:t>
            </a:r>
            <a:r>
              <a:rPr lang="en-US" sz="1050" dirty="0"/>
              <a:t>Youth </a:t>
            </a:r>
            <a:r>
              <a:rPr lang="en-US" sz="1050" dirty="0" smtClean="0"/>
              <a:t>Innovation Promotion </a:t>
            </a:r>
            <a:r>
              <a:rPr lang="en-US" sz="1050" dirty="0"/>
              <a:t>Association of CAS No. 2015187); </a:t>
            </a:r>
            <a:r>
              <a:rPr lang="en-US" sz="1050" dirty="0" smtClean="0"/>
              <a:t>T. Hu (National </a:t>
            </a:r>
            <a:r>
              <a:rPr lang="en-US" sz="1050" dirty="0"/>
              <a:t>Natural Science Foundation </a:t>
            </a:r>
            <a:endParaRPr lang="en-US" sz="1050" dirty="0" smtClean="0"/>
          </a:p>
          <a:p>
            <a:pPr algn="ctr">
              <a:spcBef>
                <a:spcPts val="0"/>
              </a:spcBef>
            </a:pPr>
            <a:r>
              <a:rPr lang="en-US" sz="1050" dirty="0" smtClean="0"/>
              <a:t>of </a:t>
            </a:r>
            <a:r>
              <a:rPr lang="en-US" sz="1050" dirty="0"/>
              <a:t>China </a:t>
            </a:r>
            <a:r>
              <a:rPr lang="en-US" sz="1050" dirty="0" smtClean="0"/>
              <a:t>No.11574338</a:t>
            </a:r>
            <a:r>
              <a:rPr lang="en-US" sz="1050" dirty="0"/>
              <a:t>); </a:t>
            </a:r>
            <a:r>
              <a:rPr lang="en-US" sz="1050" dirty="0" smtClean="0"/>
              <a:t>H. Ikeda </a:t>
            </a:r>
            <a:r>
              <a:rPr lang="en-US" sz="1050" kern="1200" dirty="0" smtClean="0"/>
              <a:t>(</a:t>
            </a:r>
            <a:r>
              <a:rPr lang="en-US" altLang="ja-JP" sz="1050" dirty="0" smtClean="0"/>
              <a:t>JSPS </a:t>
            </a:r>
            <a:r>
              <a:rPr lang="en-US" altLang="ja-JP" sz="1050" dirty="0"/>
              <a:t>KAKENHI JP17J06088, JP16H04021, JP16H01081</a:t>
            </a:r>
            <a:r>
              <a:rPr lang="en-US" sz="1050" kern="1200" dirty="0"/>
              <a:t>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82207" y="1402915"/>
            <a:ext cx="3507338" cy="4703751"/>
          </a:xfrm>
          <a:prstGeom prst="rect">
            <a:avLst/>
          </a:prstGeom>
          <a:noFill/>
          <a:ln w="28575" cmpd="sng">
            <a:solidFill>
              <a:srgbClr val="0033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76200" y="6202924"/>
            <a:ext cx="91059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>
                <a:solidFill>
                  <a:srgbClr val="333399"/>
                </a:solidFill>
              </a:rPr>
              <a:t>  DC </a:t>
            </a:r>
            <a:r>
              <a:rPr lang="en-US" sz="1100" dirty="0" smtClean="0">
                <a:solidFill>
                  <a:srgbClr val="333399"/>
                </a:solidFill>
              </a:rPr>
              <a:t>Magnet User Facility: </a:t>
            </a:r>
            <a:r>
              <a:rPr lang="en-US" sz="1100" dirty="0">
                <a:solidFill>
                  <a:srgbClr val="333399"/>
                </a:solidFill>
              </a:rPr>
              <a:t>45 Tesla, 32 mm Bore </a:t>
            </a:r>
            <a:r>
              <a:rPr lang="en-US" sz="1100" dirty="0" smtClean="0">
                <a:solidFill>
                  <a:srgbClr val="333399"/>
                </a:solidFill>
              </a:rPr>
              <a:t>Hybrid Magnet, </a:t>
            </a:r>
            <a:r>
              <a:rPr lang="en-US" sz="1100" dirty="0">
                <a:solidFill>
                  <a:srgbClr val="333399"/>
                </a:solidFill>
              </a:rPr>
              <a:t>He-3 </a:t>
            </a:r>
            <a:r>
              <a:rPr lang="en-US" sz="1100" dirty="0" smtClean="0">
                <a:solidFill>
                  <a:srgbClr val="333399"/>
                </a:solidFill>
              </a:rPr>
              <a:t>Cryogenic System.</a:t>
            </a:r>
            <a:endParaRPr lang="en-US" sz="1100" dirty="0">
              <a:solidFill>
                <a:srgbClr val="333399"/>
              </a:solidFill>
            </a:endParaRPr>
          </a:p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 smtClean="0">
                <a:solidFill>
                  <a:srgbClr val="333399"/>
                </a:solidFill>
              </a:rPr>
              <a:t>T. </a:t>
            </a:r>
            <a:r>
              <a:rPr lang="en-US" sz="1100" dirty="0" err="1" smtClean="0">
                <a:solidFill>
                  <a:srgbClr val="333399"/>
                </a:solidFill>
              </a:rPr>
              <a:t>Terashima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H.T. Hirose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D. Graf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Y. Ma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G. Mu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T. Hu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K. Suzuki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S. </a:t>
            </a:r>
            <a:r>
              <a:rPr lang="en-US" sz="1100" dirty="0" err="1" smtClean="0">
                <a:solidFill>
                  <a:srgbClr val="333399"/>
                </a:solidFill>
              </a:rPr>
              <a:t>Uji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and H. Ikeda, </a:t>
            </a:r>
            <a:r>
              <a:rPr lang="en-US" sz="1100" i="1" dirty="0">
                <a:solidFill>
                  <a:srgbClr val="333399"/>
                </a:solidFill>
              </a:rPr>
              <a:t>Fermi Surface with Dirac Fermions in CaFeAsF Determined via Quantum Oscillation Measurements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b="1" dirty="0">
                <a:solidFill>
                  <a:srgbClr val="333399"/>
                </a:solidFill>
              </a:rPr>
              <a:t>Physical Review X 8</a:t>
            </a:r>
            <a:r>
              <a:rPr lang="en-US" sz="1100" dirty="0">
                <a:solidFill>
                  <a:srgbClr val="333399"/>
                </a:solidFill>
              </a:rPr>
              <a:t>, 011014 (2018) , </a:t>
            </a:r>
            <a:r>
              <a:rPr lang="en-US" sz="1100" b="1" dirty="0">
                <a:solidFill>
                  <a:srgbClr val="333399"/>
                </a:solidFill>
              </a:rPr>
              <a:t>DOI: 10.1103/PhysRevX.8.011014</a:t>
            </a:r>
            <a:endParaRPr lang="en-US" sz="1200" b="1" dirty="0">
              <a:solidFill>
                <a:srgbClr val="333399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687301" y="1506434"/>
            <a:ext cx="3408193" cy="2263169"/>
            <a:chOff x="5687301" y="1506434"/>
            <a:chExt cx="3408193" cy="2263169"/>
          </a:xfrm>
        </p:grpSpPr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D4823BAA-2CBE-B04E-A493-B0B11E66A74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7301" y="1506434"/>
              <a:ext cx="3408193" cy="2263169"/>
            </a:xfrm>
            <a:prstGeom prst="rect">
              <a:avLst/>
            </a:prstGeom>
          </p:spPr>
        </p:pic>
        <p:sp>
          <p:nvSpPr>
            <p:cNvPr id="2" name="Rectangle 1"/>
            <p:cNvSpPr/>
            <p:nvPr/>
          </p:nvSpPr>
          <p:spPr>
            <a:xfrm>
              <a:off x="6217920" y="2008632"/>
              <a:ext cx="487680" cy="1341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 rot="18946839">
              <a:off x="6132008" y="2215410"/>
              <a:ext cx="285264" cy="773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379464" y="1897398"/>
              <a:ext cx="487680" cy="1341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044184" y="1688592"/>
              <a:ext cx="150682" cy="31547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50" dirty="0" smtClean="0"/>
                <a:t>45</a:t>
              </a:r>
            </a:p>
            <a:p>
              <a:endParaRPr lang="en-US" sz="10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DA8602EA2844990E3AC4B641739DA" ma:contentTypeVersion="1" ma:contentTypeDescription="Create a new document." ma:contentTypeScope="" ma:versionID="d0f62b7abb97624f0b932723b13cad42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ac93bb44624b61d7a3a70bc05672a6a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D06002-C01A-459F-BCA9-C19AB6694F6B}"/>
</file>

<file path=customXml/itemProps2.xml><?xml version="1.0" encoding="utf-8"?>
<ds:datastoreItem xmlns:ds="http://schemas.openxmlformats.org/officeDocument/2006/customXml" ds:itemID="{991F3AA0-3366-4007-B5AA-F7C83593C781}"/>
</file>

<file path=customXml/itemProps3.xml><?xml version="1.0" encoding="utf-8"?>
<ds:datastoreItem xmlns:ds="http://schemas.openxmlformats.org/officeDocument/2006/customXml" ds:itemID="{234F9485-8E9A-40A0-A4BA-CF187861BA6F}"/>
</file>

<file path=docProps/app.xml><?xml version="1.0" encoding="utf-8"?>
<Properties xmlns="http://schemas.openxmlformats.org/officeDocument/2006/extended-properties" xmlns:vt="http://schemas.openxmlformats.org/officeDocument/2006/docPropsVTypes">
  <TotalTime>7050</TotalTime>
  <Words>951</Words>
  <Application>Microsoft Office PowerPoint</Application>
  <PresentationFormat>On-screen Show (4:3)</PresentationFormat>
  <Paragraphs>42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180</cp:revision>
  <cp:lastPrinted>2018-06-12T07:05:38Z</cp:lastPrinted>
  <dcterms:created xsi:type="dcterms:W3CDTF">2004-08-07T03:10:56Z</dcterms:created>
  <dcterms:modified xsi:type="dcterms:W3CDTF">2018-07-05T19:07:19Z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0x01010063CDA8602EA2844990E3AC4B641739DA</vt:lpwstr>
  </property>
</Properties>
</file>