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2" autoAdjust="0"/>
    <p:restoredTop sz="95507" autoAdjust="0"/>
  </p:normalViewPr>
  <p:slideViewPr>
    <p:cSldViewPr snapToGrid="0">
      <p:cViewPr>
        <p:scale>
          <a:sx n="77" d="100"/>
          <a:sy n="77" d="100"/>
        </p:scale>
        <p:origin x="-811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0" y="1331914"/>
            <a:ext cx="3999052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/>
              <a:t>This study </a:t>
            </a:r>
            <a:r>
              <a:rPr lang="en-US" sz="1200" i="1" u="sng" dirty="0" smtClean="0"/>
              <a:t>uses high-field NMR to evaluate </a:t>
            </a:r>
            <a:r>
              <a:rPr lang="en-US" sz="1200" i="1" u="sng" dirty="0"/>
              <a:t>biochemical imbalances in the brain </a:t>
            </a:r>
            <a:r>
              <a:rPr lang="en-US" sz="1200" i="1" u="sng" dirty="0" smtClean="0"/>
              <a:t>that develop during the onset and progression of a migraine.</a:t>
            </a:r>
            <a:r>
              <a:rPr lang="en-US" sz="1200" i="1" dirty="0" smtClean="0"/>
              <a:t> </a:t>
            </a:r>
            <a:r>
              <a:rPr lang="en-US" sz="1200" dirty="0" smtClean="0"/>
              <a:t>Small molecules involved in energetic </a:t>
            </a:r>
            <a:r>
              <a:rPr lang="en-US" sz="1200" dirty="0"/>
              <a:t>neuroprotective and neurotransmitter </a:t>
            </a:r>
            <a:r>
              <a:rPr lang="en-US" sz="1200" dirty="0" smtClean="0"/>
              <a:t>action in the rat brain were </a:t>
            </a:r>
            <a:r>
              <a:rPr lang="en-US" sz="1200" dirty="0"/>
              <a:t>evaluated </a:t>
            </a:r>
            <a:r>
              <a:rPr lang="en-US" sz="1200" dirty="0" smtClean="0"/>
              <a:t>with a frequency-selective magnetic resonance technique called relaxation-enhanced (RE) 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H spectroscopy in 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unique 21.1T NMR/MRI magnet. Specific chemical signals were monitored in a </a:t>
            </a:r>
            <a:r>
              <a:rPr lang="en-US" sz="1200" dirty="0"/>
              <a:t>(4mm)</a:t>
            </a:r>
            <a:r>
              <a:rPr lang="en-US" sz="1200" baseline="30000" dirty="0"/>
              <a:t>3</a:t>
            </a:r>
            <a:r>
              <a:rPr lang="en-US" sz="1200" dirty="0"/>
              <a:t> volume in the </a:t>
            </a:r>
            <a:r>
              <a:rPr lang="en-US" sz="1200" dirty="0" smtClean="0"/>
              <a:t>brain via repeated acquisitions every 10 minutes over 3 hours before, during, and after the injection of nitroglycerine (NTG) to induce a migraine analog in the rat. </a:t>
            </a:r>
            <a:r>
              <a:rPr lang="en-US" sz="1200" i="1" u="sng" dirty="0" smtClean="0"/>
              <a:t>This approach enabled the most complete detection and monitoring of temporal biochemical changes related to migraine. </a:t>
            </a:r>
          </a:p>
          <a:p>
            <a:pPr algn="just"/>
            <a:endParaRPr lang="en-US" sz="700" dirty="0" smtClean="0"/>
          </a:p>
          <a:p>
            <a:pPr algn="just"/>
            <a:r>
              <a:rPr lang="en-US" sz="1200" dirty="0" smtClean="0"/>
              <a:t>By following, for example, increasing lactate and elevated taurine levels in the brain, </a:t>
            </a:r>
            <a:r>
              <a:rPr lang="en-US" sz="1200" dirty="0" smtClean="0">
                <a:latin typeface="Arial" charset="0"/>
              </a:rPr>
              <a:t>energetic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and protective chemical actions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were found to occur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in the brain even before the rats’ behavior indicates migraine-associated pain. 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This finding suggests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that the onset of the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NTG-induced central </a:t>
            </a:r>
            <a:r>
              <a:rPr lang="en-US" sz="1200" i="1" u="sng" dirty="0" err="1" smtClean="0">
                <a:solidFill>
                  <a:srgbClr val="000000"/>
                </a:solidFill>
                <a:latin typeface="Arial" charset="0"/>
              </a:rPr>
              <a:t>sensitiztion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involves either more extensive metabolism or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-more likely-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conversion from aerobic to anaerobic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metabolism</a:t>
            </a:r>
            <a:r>
              <a:rPr lang="en-US" sz="1200" i="1" dirty="0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which would be consistent with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an </a:t>
            </a:r>
            <a:r>
              <a:rPr lang="en-US" sz="1200" dirty="0" err="1">
                <a:solidFill>
                  <a:srgbClr val="000000"/>
                </a:solidFill>
                <a:latin typeface="Arial" charset="0"/>
              </a:rPr>
              <a:t>osmoregulatory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impact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if ionic distributions in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the brain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are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disturbed.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943476" y="1409697"/>
            <a:ext cx="4124324" cy="3552373"/>
            <a:chOff x="5810142" y="1409698"/>
            <a:chExt cx="3242349" cy="2392544"/>
          </a:xfrm>
        </p:grpSpPr>
        <p:grpSp>
          <p:nvGrpSpPr>
            <p:cNvPr id="20" name="Group 19"/>
            <p:cNvGrpSpPr/>
            <p:nvPr/>
          </p:nvGrpSpPr>
          <p:grpSpPr>
            <a:xfrm>
              <a:off x="5810142" y="1409698"/>
              <a:ext cx="3242349" cy="2148509"/>
              <a:chOff x="22830948" y="33556073"/>
              <a:chExt cx="5477642" cy="6177204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5084" t="3122" r="22620" b="5264"/>
              <a:stretch/>
            </p:blipFill>
            <p:spPr>
              <a:xfrm>
                <a:off x="22830948" y="33556073"/>
                <a:ext cx="5258197" cy="3182427"/>
              </a:xfrm>
              <a:prstGeom prst="rect">
                <a:avLst/>
              </a:prstGeom>
              <a:ln w="28575">
                <a:noFill/>
              </a:ln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1418" t="19531" r="25489" b="6433"/>
              <a:stretch/>
            </p:blipFill>
            <p:spPr>
              <a:xfrm>
                <a:off x="22935372" y="36607165"/>
                <a:ext cx="5173722" cy="3126112"/>
              </a:xfrm>
              <a:prstGeom prst="rect">
                <a:avLst/>
              </a:prstGeom>
              <a:ln w="28575">
                <a:noFill/>
              </a:ln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26210352" y="34196043"/>
                <a:ext cx="2098238" cy="159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 smtClean="0"/>
                  <a:t>RE </a:t>
                </a:r>
                <a:r>
                  <a:rPr lang="en-US" sz="1000" baseline="30000" dirty="0" smtClean="0"/>
                  <a:t>1</a:t>
                </a:r>
                <a:r>
                  <a:rPr lang="en-US" sz="1000" dirty="0" smtClean="0"/>
                  <a:t>H NMR spectrum during migraine</a:t>
                </a:r>
                <a:endParaRPr lang="en-US" sz="10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6617396" y="37304660"/>
                <a:ext cx="1558176" cy="203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/>
                  <a:t>RE </a:t>
                </a:r>
                <a:r>
                  <a:rPr lang="en-US" sz="1000" baseline="30000" dirty="0"/>
                  <a:t>1</a:t>
                </a:r>
                <a:r>
                  <a:rPr lang="en-US" sz="1000" dirty="0"/>
                  <a:t>H NMR </a:t>
                </a:r>
                <a:r>
                  <a:rPr lang="en-US" sz="1000" dirty="0" smtClean="0"/>
                  <a:t>spectrum without migraine</a:t>
                </a:r>
                <a:endParaRPr lang="en-US" sz="1000" dirty="0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5898249" y="3571555"/>
              <a:ext cx="3068141" cy="230687"/>
              <a:chOff x="5898249" y="5625639"/>
              <a:chExt cx="3068141" cy="230687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6535494" y="5640882"/>
                <a:ext cx="240482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4	            2	      ppm</a:t>
                </a:r>
                <a:endParaRPr lang="en-US" sz="800" dirty="0"/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5898249" y="5625639"/>
                <a:ext cx="3068141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6628595" y="5657777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7894176" y="5659105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189188" y="6241593"/>
            <a:ext cx="893035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900 MHz 105mm diameter Ultra-Wide-Bore NMR/MRI Magnet, NMR/MRI Facility at the MagLab/FSU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N. Abad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J.T. Rosenberg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Roussel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D.C. Grice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M.G. Harrington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S.C. and </a:t>
            </a:r>
            <a:r>
              <a:rPr lang="en-US" sz="1100" dirty="0">
                <a:solidFill>
                  <a:srgbClr val="333399"/>
                </a:solidFill>
              </a:rPr>
              <a:t>Grant, </a:t>
            </a:r>
            <a:r>
              <a:rPr lang="en-US" sz="1100" i="1" dirty="0" smtClean="0">
                <a:solidFill>
                  <a:srgbClr val="333399"/>
                </a:solidFill>
              </a:rPr>
              <a:t>Metabolic </a:t>
            </a:r>
            <a:r>
              <a:rPr lang="en-US" sz="1100" i="1" dirty="0">
                <a:solidFill>
                  <a:srgbClr val="333399"/>
                </a:solidFill>
              </a:rPr>
              <a:t>assessment of a migraine model using relaxation-enhanced </a:t>
            </a:r>
            <a:r>
              <a:rPr lang="en-US" sz="1100" i="1" baseline="30000" dirty="0" smtClean="0">
                <a:solidFill>
                  <a:srgbClr val="333399"/>
                </a:solidFill>
              </a:rPr>
              <a:t>1</a:t>
            </a:r>
            <a:r>
              <a:rPr lang="en-US" sz="1100" i="1" dirty="0" smtClean="0">
                <a:solidFill>
                  <a:srgbClr val="333399"/>
                </a:solidFill>
              </a:rPr>
              <a:t>H </a:t>
            </a:r>
            <a:r>
              <a:rPr lang="en-US" sz="1100" i="1" dirty="0">
                <a:solidFill>
                  <a:srgbClr val="333399"/>
                </a:solidFill>
              </a:rPr>
              <a:t>spectroscopy at ultrahigh </a:t>
            </a:r>
            <a:r>
              <a:rPr lang="en-US" sz="1100" i="1" dirty="0" smtClean="0">
                <a:solidFill>
                  <a:srgbClr val="333399"/>
                </a:solidFill>
              </a:rPr>
              <a:t>field.  </a:t>
            </a:r>
            <a:r>
              <a:rPr lang="en-US" sz="1100" b="1" dirty="0" smtClean="0">
                <a:solidFill>
                  <a:srgbClr val="333399"/>
                </a:solidFill>
              </a:rPr>
              <a:t>Magnetic Resonance in Medicine 79</a:t>
            </a:r>
            <a:r>
              <a:rPr lang="en-US" sz="1100" dirty="0" smtClean="0">
                <a:solidFill>
                  <a:srgbClr val="333399"/>
                </a:solidFill>
              </a:rPr>
              <a:t>(3</a:t>
            </a:r>
            <a:r>
              <a:rPr lang="en-US" sz="1100" dirty="0">
                <a:solidFill>
                  <a:srgbClr val="333399"/>
                </a:solidFill>
              </a:rPr>
              <a:t>):</a:t>
            </a:r>
            <a:r>
              <a:rPr lang="en-US" sz="1100" dirty="0" smtClean="0">
                <a:solidFill>
                  <a:srgbClr val="333399"/>
                </a:solidFill>
              </a:rPr>
              <a:t>1266-1275, 2018.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27" name="Text Box 62"/>
          <p:cNvSpPr txBox="1">
            <a:spLocks noChangeArrowheads="1"/>
          </p:cNvSpPr>
          <p:nvPr/>
        </p:nvSpPr>
        <p:spPr bwMode="auto">
          <a:xfrm>
            <a:off x="514278" y="75460"/>
            <a:ext cx="828017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</a:rPr>
              <a:t>Metabolic Assessment of </a:t>
            </a:r>
            <a:r>
              <a:rPr lang="en-US" sz="1600" b="1" dirty="0" smtClean="0">
                <a:solidFill>
                  <a:srgbClr val="000000"/>
                </a:solidFill>
              </a:rPr>
              <a:t>Migraines using Ultra-High Magnetic Fields</a:t>
            </a:r>
            <a:endParaRPr lang="en-US" sz="600" dirty="0">
              <a:solidFill>
                <a:srgbClr val="000000"/>
              </a:solidFill>
            </a:endParaRPr>
          </a:p>
          <a:p>
            <a:pPr lvl="0" algn="ctr">
              <a:spcBef>
                <a:spcPts val="600"/>
              </a:spcBef>
            </a:pPr>
            <a:r>
              <a:rPr lang="en-US" sz="1100" dirty="0">
                <a:solidFill>
                  <a:srgbClr val="000000"/>
                </a:solidFill>
              </a:rPr>
              <a:t>N. Abad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  <a:r>
              <a:rPr lang="en-US" sz="1100" dirty="0">
                <a:solidFill>
                  <a:srgbClr val="000000"/>
                </a:solidFill>
              </a:rPr>
              <a:t>, J.T. Rosenberg</a:t>
            </a:r>
            <a:r>
              <a:rPr lang="en-US" sz="1100" baseline="30000" dirty="0">
                <a:solidFill>
                  <a:srgbClr val="000000"/>
                </a:solidFill>
              </a:rPr>
              <a:t>2</a:t>
            </a:r>
            <a:r>
              <a:rPr lang="en-US" sz="1100" dirty="0">
                <a:solidFill>
                  <a:srgbClr val="000000"/>
                </a:solidFill>
              </a:rPr>
              <a:t>, T. Roussel</a:t>
            </a:r>
            <a:r>
              <a:rPr lang="en-US" sz="1100" baseline="30000" dirty="0">
                <a:solidFill>
                  <a:srgbClr val="000000"/>
                </a:solidFill>
              </a:rPr>
              <a:t>3</a:t>
            </a:r>
            <a:r>
              <a:rPr lang="en-US" sz="1100" dirty="0">
                <a:solidFill>
                  <a:srgbClr val="000000"/>
                </a:solidFill>
              </a:rPr>
              <a:t>, D.C. Grice</a:t>
            </a:r>
            <a:r>
              <a:rPr lang="en-US" sz="1100" baseline="30000" dirty="0">
                <a:solidFill>
                  <a:srgbClr val="000000"/>
                </a:solidFill>
              </a:rPr>
              <a:t>1</a:t>
            </a:r>
            <a:r>
              <a:rPr lang="en-US" sz="1100" dirty="0">
                <a:solidFill>
                  <a:srgbClr val="000000"/>
                </a:solidFill>
              </a:rPr>
              <a:t>, M.G. Harrington</a:t>
            </a:r>
            <a:r>
              <a:rPr lang="en-US" sz="1100" baseline="30000" dirty="0">
                <a:solidFill>
                  <a:srgbClr val="000000"/>
                </a:solidFill>
              </a:rPr>
              <a:t>4</a:t>
            </a:r>
            <a:r>
              <a:rPr lang="en-US" sz="1100" dirty="0">
                <a:solidFill>
                  <a:srgbClr val="000000"/>
                </a:solidFill>
              </a:rPr>
              <a:t>, S.C. Grant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</a:p>
          <a:p>
            <a:pPr marL="228600" lvl="0" indent="-228600" algn="ctr">
              <a:spcBef>
                <a:spcPts val="0"/>
              </a:spcBef>
              <a:buFontTx/>
              <a:buAutoNum type="arabicPeriod"/>
            </a:pPr>
            <a:r>
              <a:rPr lang="en-US" sz="1100" b="1" dirty="0">
                <a:solidFill>
                  <a:srgbClr val="0033CC"/>
                </a:solidFill>
              </a:rPr>
              <a:t>Florida State University; 2. National High Magnetic Field Laboratory;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3</a:t>
            </a:r>
            <a:r>
              <a:rPr lang="en-US" sz="1100" b="1" dirty="0">
                <a:solidFill>
                  <a:srgbClr val="0033CC"/>
                </a:solidFill>
              </a:rPr>
              <a:t>. Weizmann Institute </a:t>
            </a:r>
            <a:r>
              <a:rPr lang="en-US" sz="1100" b="1" dirty="0" smtClean="0">
                <a:solidFill>
                  <a:srgbClr val="0033CC"/>
                </a:solidFill>
              </a:rPr>
              <a:t>Science;  4</a:t>
            </a:r>
            <a:r>
              <a:rPr lang="en-US" sz="1100" b="1" dirty="0">
                <a:solidFill>
                  <a:srgbClr val="0033CC"/>
                </a:solidFill>
              </a:rPr>
              <a:t>. Huntington Medical Research Institute</a:t>
            </a:r>
          </a:p>
          <a:p>
            <a:pPr lvl="0" algn="ctr">
              <a:spcBef>
                <a:spcPts val="400"/>
              </a:spcBef>
            </a:pPr>
            <a:r>
              <a:rPr lang="en-US" sz="1100" b="1" dirty="0">
                <a:solidFill>
                  <a:srgbClr val="0033CC"/>
                </a:solidFill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</a:rPr>
              <a:t>Funding </a:t>
            </a:r>
            <a:r>
              <a:rPr lang="en-US" sz="1100" b="1" dirty="0">
                <a:solidFill>
                  <a:srgbClr val="000000"/>
                </a:solidFill>
              </a:rPr>
              <a:t>Grants:</a:t>
            </a:r>
            <a:r>
              <a:rPr lang="en-US" sz="1100" dirty="0">
                <a:solidFill>
                  <a:srgbClr val="000000"/>
                </a:solidFill>
              </a:rPr>
              <a:t>  G.S. Boebinger (NSF DMR-1157490); S.C. Grant (NSF-NHMFL UCGP); </a:t>
            </a:r>
            <a:r>
              <a:rPr lang="en-US" sz="1100" dirty="0" smtClean="0">
                <a:solidFill>
                  <a:srgbClr val="000000"/>
                </a:solidFill>
              </a:rPr>
              <a:t>M.G</a:t>
            </a:r>
            <a:r>
              <a:rPr lang="en-US" sz="1100" dirty="0">
                <a:solidFill>
                  <a:srgbClr val="000000"/>
                </a:solidFill>
              </a:rPr>
              <a:t>. Harrington (NIH R01-NS072497)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9207" y="4817827"/>
            <a:ext cx="49008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Using MagLab-developed NMR pulse sequences (4 mm)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 volumes in the rat cortex (pink boxes) are selected to acquire relaxation-enhanced (RE) 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H NMR spectra over 3 hours. Spectra were acquired after either a nitroglycerine injection to induce migraine or a sham saline injection. </a:t>
            </a:r>
          </a:p>
          <a:p>
            <a:r>
              <a:rPr lang="en-US" sz="1100" dirty="0" smtClean="0"/>
              <a:t>Lactate (Lac), N-acetyl </a:t>
            </a:r>
            <a:r>
              <a:rPr lang="en-US" sz="1100" dirty="0"/>
              <a:t>A</a:t>
            </a:r>
            <a:r>
              <a:rPr lang="en-US" sz="1100" dirty="0" smtClean="0"/>
              <a:t>spartate </a:t>
            </a:r>
            <a:r>
              <a:rPr lang="en-US" sz="1100" dirty="0"/>
              <a:t>(</a:t>
            </a:r>
            <a:r>
              <a:rPr lang="en-US" sz="1100" dirty="0" smtClean="0"/>
              <a:t>NAA), Total Creatine (</a:t>
            </a:r>
            <a:r>
              <a:rPr lang="en-US" sz="1100" dirty="0" err="1" smtClean="0"/>
              <a:t>tCr</a:t>
            </a:r>
            <a:r>
              <a:rPr lang="en-US" sz="1100" dirty="0"/>
              <a:t>), </a:t>
            </a:r>
            <a:r>
              <a:rPr lang="en-US" sz="1100" dirty="0" smtClean="0"/>
              <a:t>Choline </a:t>
            </a:r>
            <a:r>
              <a:rPr lang="en-US" sz="1100" dirty="0"/>
              <a:t>(Cho</a:t>
            </a:r>
            <a:r>
              <a:rPr lang="en-US" sz="1100" dirty="0" smtClean="0"/>
              <a:t>), Aspartate (Asp), </a:t>
            </a:r>
            <a:r>
              <a:rPr lang="en-US" sz="1100" dirty="0"/>
              <a:t>T</a:t>
            </a:r>
            <a:r>
              <a:rPr lang="en-US" sz="1100" dirty="0" smtClean="0"/>
              <a:t>aurine (Tau) were identified in the brain, along with Glutamine, </a:t>
            </a:r>
            <a:r>
              <a:rPr lang="en-US" sz="1100" dirty="0"/>
              <a:t>G</a:t>
            </a:r>
            <a:r>
              <a:rPr lang="en-US" sz="1100" dirty="0" smtClean="0"/>
              <a:t>lutamate &amp; GABA (together denoted </a:t>
            </a:r>
            <a:r>
              <a:rPr lang="en-US" sz="1100" dirty="0" err="1" smtClean="0"/>
              <a:t>Glx</a:t>
            </a:r>
            <a:r>
              <a:rPr lang="en-US" sz="1100" dirty="0" smtClean="0"/>
              <a:t>) and  Glycine</a:t>
            </a:r>
            <a:r>
              <a:rPr lang="en-US" sz="1100" dirty="0"/>
              <a:t>, </a:t>
            </a:r>
            <a:r>
              <a:rPr lang="en-US" sz="1100" dirty="0" smtClean="0"/>
              <a:t>Glutamine &amp; Glutamate </a:t>
            </a:r>
            <a:r>
              <a:rPr lang="en-US" sz="1100" dirty="0"/>
              <a:t>(together denoted </a:t>
            </a:r>
            <a:r>
              <a:rPr lang="en-US" sz="1100" dirty="0" err="1" smtClean="0"/>
              <a:t>Gly</a:t>
            </a:r>
            <a:r>
              <a:rPr lang="en-US" sz="1100" dirty="0" smtClean="0"/>
              <a:t>).</a:t>
            </a:r>
            <a:endParaRPr lang="en-US" sz="11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124449" y="1355412"/>
            <a:ext cx="1668269" cy="3454713"/>
            <a:chOff x="23460829" y="23332956"/>
            <a:chExt cx="2906974" cy="743274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80" t="30548" r="38211" b="30846"/>
            <a:stretch/>
          </p:blipFill>
          <p:spPr>
            <a:xfrm rot="10800000">
              <a:off x="23460829" y="28118035"/>
              <a:ext cx="2906973" cy="2647667"/>
            </a:xfrm>
            <a:prstGeom prst="rect">
              <a:avLst/>
            </a:prstGeom>
            <a:ln w="57150">
              <a:solidFill>
                <a:schemeClr val="bg1"/>
              </a:solidFill>
            </a:ln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68" t="28657" r="33565" b="21194"/>
            <a:stretch/>
          </p:blipFill>
          <p:spPr>
            <a:xfrm>
              <a:off x="23460829" y="23332956"/>
              <a:ext cx="2906974" cy="2647667"/>
            </a:xfrm>
            <a:prstGeom prst="rect">
              <a:avLst/>
            </a:prstGeom>
            <a:ln w="38100">
              <a:solidFill>
                <a:schemeClr val="bg1"/>
              </a:solidFill>
            </a:ln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06" t="24279" r="34959" b="21194"/>
            <a:stretch/>
          </p:blipFill>
          <p:spPr>
            <a:xfrm>
              <a:off x="23460829" y="25629639"/>
              <a:ext cx="2906973" cy="2647667"/>
            </a:xfrm>
            <a:prstGeom prst="rect">
              <a:avLst/>
            </a:prstGeom>
            <a:ln w="28575">
              <a:solidFill>
                <a:schemeClr val="bg1"/>
              </a:solidFill>
            </a:ln>
          </p:spPr>
        </p:pic>
      </p:grp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051005" y="1325562"/>
            <a:ext cx="5016796" cy="491386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6939" y="1387008"/>
            <a:ext cx="399475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is this finding? </a:t>
            </a:r>
            <a:r>
              <a:rPr lang="en-US" sz="1200" dirty="0" smtClean="0"/>
              <a:t>  In </a:t>
            </a:r>
            <a:r>
              <a:rPr lang="en-US" sz="1200" dirty="0"/>
              <a:t>response to the injection of nitroglycerine </a:t>
            </a:r>
            <a:r>
              <a:rPr lang="en-US" sz="1200" dirty="0" smtClean="0"/>
              <a:t>to </a:t>
            </a:r>
            <a:r>
              <a:rPr lang="en-US" sz="1200" dirty="0"/>
              <a:t>induce a </a:t>
            </a:r>
            <a:r>
              <a:rPr lang="en-US" sz="1200" dirty="0" smtClean="0"/>
              <a:t>migraine analog, lactate in the brain, the byproduct of cellular respiration as glucose consumed, increased over </a:t>
            </a:r>
            <a:r>
              <a:rPr lang="en-US" sz="1200" dirty="0"/>
              <a:t>the course of three </a:t>
            </a:r>
            <a:r>
              <a:rPr lang="en-US" sz="1200" dirty="0" smtClean="0"/>
              <a:t>hours. </a:t>
            </a:r>
            <a:r>
              <a:rPr lang="en-US" sz="1200" i="1" u="sng" dirty="0" smtClean="0"/>
              <a:t>In addition, taurine–a compound that regulates osmotic pressure by controlling water and salt concentrations–was found to be elevated in the migraine-suffering rat.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b="1" dirty="0"/>
              <a:t>Why </a:t>
            </a:r>
            <a:r>
              <a:rPr lang="en-US" sz="1200" b="1" dirty="0" smtClean="0"/>
              <a:t>is this finding important?  </a:t>
            </a:r>
            <a:r>
              <a:rPr lang="en-US" sz="1200" dirty="0" smtClean="0"/>
              <a:t>By </a:t>
            </a:r>
            <a:r>
              <a:rPr lang="en-US" sz="1200" dirty="0"/>
              <a:t>following the progression of changes in energy utilization and </a:t>
            </a:r>
            <a:r>
              <a:rPr lang="en-US" sz="1200" dirty="0" smtClean="0"/>
              <a:t>osmotic pressure regulation </a:t>
            </a:r>
            <a:r>
              <a:rPr lang="en-US" sz="1200" dirty="0"/>
              <a:t>during </a:t>
            </a:r>
            <a:r>
              <a:rPr lang="en-US" sz="1200" dirty="0" smtClean="0"/>
              <a:t>migraines, </a:t>
            </a:r>
            <a:r>
              <a:rPr lang="en-US" sz="1200" dirty="0"/>
              <a:t>a better understanding of the root causes of migraine can be </a:t>
            </a:r>
            <a:r>
              <a:rPr lang="en-US" sz="1200" dirty="0" smtClean="0"/>
              <a:t>developed. </a:t>
            </a:r>
            <a:r>
              <a:rPr lang="en-US" sz="1200" i="1" u="sng" dirty="0" smtClean="0"/>
              <a:t>The hope is to identify </a:t>
            </a:r>
            <a:r>
              <a:rPr lang="en-US" sz="1200" i="1" u="sng" dirty="0"/>
              <a:t>a potential “migraine generator” that is common across all </a:t>
            </a:r>
            <a:r>
              <a:rPr lang="en-US" sz="1200" i="1" u="sng" dirty="0" smtClean="0"/>
              <a:t>types </a:t>
            </a:r>
            <a:r>
              <a:rPr lang="en-US" sz="1200" i="1" u="sng" dirty="0"/>
              <a:t>of an affliction that impacts approximately 38 million people in the USA.</a:t>
            </a:r>
            <a:r>
              <a:rPr lang="en-US" sz="1200" dirty="0"/>
              <a:t> With this information, </a:t>
            </a:r>
            <a:r>
              <a:rPr lang="en-US" sz="1200" dirty="0" smtClean="0"/>
              <a:t>future </a:t>
            </a:r>
            <a:r>
              <a:rPr lang="en-US" sz="1200" dirty="0"/>
              <a:t>treatments </a:t>
            </a:r>
            <a:r>
              <a:rPr lang="en-US" sz="1200" dirty="0" smtClean="0"/>
              <a:t>might </a:t>
            </a:r>
            <a:r>
              <a:rPr lang="en-US" sz="1200" dirty="0"/>
              <a:t>address the cause of </a:t>
            </a:r>
            <a:r>
              <a:rPr lang="en-US" sz="1200" dirty="0" smtClean="0"/>
              <a:t>migraines, in contrast to </a:t>
            </a:r>
            <a:r>
              <a:rPr lang="en-US" sz="1200" dirty="0"/>
              <a:t>current drugs that </a:t>
            </a:r>
            <a:r>
              <a:rPr lang="en-US" sz="1200" dirty="0" smtClean="0"/>
              <a:t>attempt to reduce the pain.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 smtClean="0"/>
              <a:t>Why did this research need the MagLab?</a:t>
            </a:r>
            <a:r>
              <a:rPr lang="en-US" sz="1200" b="1" dirty="0" smtClean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>
                <a:latin typeface="Arial" charset="0"/>
              </a:rPr>
              <a:t>high sensitivity and spectral </a:t>
            </a:r>
            <a:r>
              <a:rPr lang="en-US" sz="1200" dirty="0" smtClean="0">
                <a:latin typeface="Arial" charset="0"/>
              </a:rPr>
              <a:t>separation </a:t>
            </a:r>
            <a:r>
              <a:rPr lang="en-US" sz="1200" dirty="0">
                <a:latin typeface="Arial" charset="0"/>
              </a:rPr>
              <a:t>available </a:t>
            </a:r>
            <a:r>
              <a:rPr lang="en-US" sz="1200" dirty="0" smtClean="0">
                <a:latin typeface="Arial" charset="0"/>
              </a:rPr>
              <a:t>to relaxation-enhanced </a:t>
            </a:r>
            <a:r>
              <a:rPr lang="en-US" sz="1200" baseline="30000" dirty="0">
                <a:latin typeface="Arial" charset="0"/>
              </a:rPr>
              <a:t>1</a:t>
            </a:r>
            <a:r>
              <a:rPr lang="en-US" sz="1200" dirty="0">
                <a:latin typeface="Arial" charset="0"/>
              </a:rPr>
              <a:t>H </a:t>
            </a:r>
            <a:r>
              <a:rPr lang="en-US" sz="1200" dirty="0" smtClean="0">
                <a:latin typeface="Arial" charset="0"/>
              </a:rPr>
              <a:t>spectroscopy in 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unique 21.1T magnet expands </a:t>
            </a:r>
            <a:r>
              <a:rPr lang="en-US" sz="1200" dirty="0">
                <a:latin typeface="Arial" charset="0"/>
              </a:rPr>
              <a:t>metabolic profiling </a:t>
            </a:r>
            <a:r>
              <a:rPr lang="en-US" sz="1200" dirty="0" smtClean="0">
                <a:latin typeface="Arial" charset="0"/>
              </a:rPr>
              <a:t>to </a:t>
            </a:r>
            <a:r>
              <a:rPr lang="en-US" sz="1200" dirty="0">
                <a:latin typeface="Arial" charset="0"/>
              </a:rPr>
              <a:t>include lactate (Lac), taurine (Tau), aspartate (Asp) and </a:t>
            </a:r>
            <a:r>
              <a:rPr lang="en-US" sz="1200" dirty="0" err="1" smtClean="0">
                <a:latin typeface="Arial" charset="0"/>
              </a:rPr>
              <a:t>Gly</a:t>
            </a:r>
            <a:r>
              <a:rPr lang="en-US" sz="1200" dirty="0" smtClean="0">
                <a:latin typeface="Arial" charset="0"/>
              </a:rPr>
              <a:t>, a </a:t>
            </a:r>
            <a:r>
              <a:rPr lang="en-US" sz="1200" dirty="0">
                <a:latin typeface="Arial" charset="0"/>
              </a:rPr>
              <a:t>mixture of glycine, glutamine and glutamate</a:t>
            </a:r>
            <a:r>
              <a:rPr lang="en-US" sz="1200" dirty="0" smtClean="0">
                <a:latin typeface="Arial" charset="0"/>
              </a:rPr>
              <a:t>. </a:t>
            </a:r>
            <a:endParaRPr lang="en-US" sz="1200" dirty="0">
              <a:latin typeface="Arial" charset="0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1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943476" y="1409697"/>
            <a:ext cx="4124324" cy="3552373"/>
            <a:chOff x="5810142" y="1409698"/>
            <a:chExt cx="3242349" cy="2392544"/>
          </a:xfrm>
        </p:grpSpPr>
        <p:grpSp>
          <p:nvGrpSpPr>
            <p:cNvPr id="16" name="Group 15"/>
            <p:cNvGrpSpPr/>
            <p:nvPr/>
          </p:nvGrpSpPr>
          <p:grpSpPr>
            <a:xfrm>
              <a:off x="5810142" y="1409698"/>
              <a:ext cx="3242349" cy="2148509"/>
              <a:chOff x="22830948" y="33556073"/>
              <a:chExt cx="5477642" cy="6177204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5084" t="3122" r="22620" b="5264"/>
              <a:stretch/>
            </p:blipFill>
            <p:spPr>
              <a:xfrm>
                <a:off x="22830948" y="33556073"/>
                <a:ext cx="5258197" cy="3182427"/>
              </a:xfrm>
              <a:prstGeom prst="rect">
                <a:avLst/>
              </a:prstGeom>
              <a:ln w="28575">
                <a:noFill/>
              </a:ln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1418" t="19531" r="25489" b="6433"/>
              <a:stretch/>
            </p:blipFill>
            <p:spPr>
              <a:xfrm>
                <a:off x="22935372" y="36607165"/>
                <a:ext cx="5173722" cy="3126112"/>
              </a:xfrm>
              <a:prstGeom prst="rect">
                <a:avLst/>
              </a:prstGeom>
              <a:ln w="28575">
                <a:noFill/>
              </a:ln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26210352" y="34196043"/>
                <a:ext cx="2098238" cy="159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 smtClean="0"/>
                  <a:t>RE </a:t>
                </a:r>
                <a:r>
                  <a:rPr lang="en-US" sz="1000" baseline="30000" dirty="0" smtClean="0"/>
                  <a:t>1</a:t>
                </a:r>
                <a:r>
                  <a:rPr lang="en-US" sz="1000" dirty="0" smtClean="0"/>
                  <a:t>H NMR spectrum during migraine</a:t>
                </a:r>
                <a:endParaRPr lang="en-US" sz="1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6617396" y="37304660"/>
                <a:ext cx="1558176" cy="203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/>
                  <a:t>RE </a:t>
                </a:r>
                <a:r>
                  <a:rPr lang="en-US" sz="1000" baseline="30000" dirty="0"/>
                  <a:t>1</a:t>
                </a:r>
                <a:r>
                  <a:rPr lang="en-US" sz="1000" dirty="0"/>
                  <a:t>H NMR </a:t>
                </a:r>
                <a:r>
                  <a:rPr lang="en-US" sz="1000" dirty="0" smtClean="0"/>
                  <a:t>spectrum without migraine</a:t>
                </a:r>
                <a:endParaRPr lang="en-US" sz="10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898249" y="3571555"/>
              <a:ext cx="3068141" cy="230687"/>
              <a:chOff x="5898249" y="5625639"/>
              <a:chExt cx="3068141" cy="2306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6535494" y="5640882"/>
                <a:ext cx="240482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4	            2	      ppm</a:t>
                </a:r>
                <a:endParaRPr lang="en-US" sz="800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898249" y="5625639"/>
                <a:ext cx="3068141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6628595" y="5657777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7894176" y="5659105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189188" y="6241593"/>
            <a:ext cx="893035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900 MHz 105mm diameter Ultra-Wide-Bore NMR/MRI Magnet, NMR/MRI Facility at the MagLab/FSU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N. Abad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J.T. Rosenberg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Roussel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D.C. Grice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M.G. Harrington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S.C. and </a:t>
            </a:r>
            <a:r>
              <a:rPr lang="en-US" sz="1100" dirty="0">
                <a:solidFill>
                  <a:srgbClr val="333399"/>
                </a:solidFill>
              </a:rPr>
              <a:t>Grant, </a:t>
            </a:r>
            <a:r>
              <a:rPr lang="en-US" sz="1100" i="1" dirty="0" smtClean="0">
                <a:solidFill>
                  <a:srgbClr val="333399"/>
                </a:solidFill>
              </a:rPr>
              <a:t>Metabolic </a:t>
            </a:r>
            <a:r>
              <a:rPr lang="en-US" sz="1100" i="1" dirty="0">
                <a:solidFill>
                  <a:srgbClr val="333399"/>
                </a:solidFill>
              </a:rPr>
              <a:t>assessment of a migraine model using relaxation-enhanced </a:t>
            </a:r>
            <a:r>
              <a:rPr lang="en-US" sz="1100" i="1" baseline="30000" dirty="0" smtClean="0">
                <a:solidFill>
                  <a:srgbClr val="333399"/>
                </a:solidFill>
              </a:rPr>
              <a:t>1</a:t>
            </a:r>
            <a:r>
              <a:rPr lang="en-US" sz="1100" i="1" dirty="0" smtClean="0">
                <a:solidFill>
                  <a:srgbClr val="333399"/>
                </a:solidFill>
              </a:rPr>
              <a:t>H </a:t>
            </a:r>
            <a:r>
              <a:rPr lang="en-US" sz="1100" i="1" dirty="0">
                <a:solidFill>
                  <a:srgbClr val="333399"/>
                </a:solidFill>
              </a:rPr>
              <a:t>spectroscopy at ultrahigh </a:t>
            </a:r>
            <a:r>
              <a:rPr lang="en-US" sz="1100" i="1" dirty="0" smtClean="0">
                <a:solidFill>
                  <a:srgbClr val="333399"/>
                </a:solidFill>
              </a:rPr>
              <a:t>field.  </a:t>
            </a:r>
            <a:r>
              <a:rPr lang="en-US" sz="1100" b="1" dirty="0" smtClean="0">
                <a:solidFill>
                  <a:srgbClr val="333399"/>
                </a:solidFill>
              </a:rPr>
              <a:t>Magnetic Resonance in Medicine 79</a:t>
            </a:r>
            <a:r>
              <a:rPr lang="en-US" sz="1100" dirty="0" smtClean="0">
                <a:solidFill>
                  <a:srgbClr val="333399"/>
                </a:solidFill>
              </a:rPr>
              <a:t>(3</a:t>
            </a:r>
            <a:r>
              <a:rPr lang="en-US" sz="1100" dirty="0">
                <a:solidFill>
                  <a:srgbClr val="333399"/>
                </a:solidFill>
              </a:rPr>
              <a:t>):</a:t>
            </a:r>
            <a:r>
              <a:rPr lang="en-US" sz="1100" dirty="0" smtClean="0">
                <a:solidFill>
                  <a:srgbClr val="333399"/>
                </a:solidFill>
              </a:rPr>
              <a:t>1266-1275, 2018.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27" name="Text Box 62"/>
          <p:cNvSpPr txBox="1">
            <a:spLocks noChangeArrowheads="1"/>
          </p:cNvSpPr>
          <p:nvPr/>
        </p:nvSpPr>
        <p:spPr bwMode="auto">
          <a:xfrm>
            <a:off x="514278" y="75460"/>
            <a:ext cx="828017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</a:rPr>
              <a:t>Metabolic Assessment of </a:t>
            </a:r>
            <a:r>
              <a:rPr lang="en-US" sz="1600" b="1" dirty="0" smtClean="0">
                <a:solidFill>
                  <a:srgbClr val="000000"/>
                </a:solidFill>
              </a:rPr>
              <a:t>Migraines using Ultra-High Magnetic Fields</a:t>
            </a:r>
            <a:endParaRPr lang="en-US" sz="600" dirty="0">
              <a:solidFill>
                <a:srgbClr val="000000"/>
              </a:solidFill>
            </a:endParaRPr>
          </a:p>
          <a:p>
            <a:pPr lvl="0" algn="ctr">
              <a:spcBef>
                <a:spcPts val="600"/>
              </a:spcBef>
            </a:pPr>
            <a:r>
              <a:rPr lang="en-US" sz="1100" dirty="0">
                <a:solidFill>
                  <a:srgbClr val="000000"/>
                </a:solidFill>
              </a:rPr>
              <a:t>N. Abad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  <a:r>
              <a:rPr lang="en-US" sz="1100" dirty="0">
                <a:solidFill>
                  <a:srgbClr val="000000"/>
                </a:solidFill>
              </a:rPr>
              <a:t>, J.T. Rosenberg</a:t>
            </a:r>
            <a:r>
              <a:rPr lang="en-US" sz="1100" baseline="30000" dirty="0">
                <a:solidFill>
                  <a:srgbClr val="000000"/>
                </a:solidFill>
              </a:rPr>
              <a:t>2</a:t>
            </a:r>
            <a:r>
              <a:rPr lang="en-US" sz="1100" dirty="0">
                <a:solidFill>
                  <a:srgbClr val="000000"/>
                </a:solidFill>
              </a:rPr>
              <a:t>, T. Roussel</a:t>
            </a:r>
            <a:r>
              <a:rPr lang="en-US" sz="1100" baseline="30000" dirty="0">
                <a:solidFill>
                  <a:srgbClr val="000000"/>
                </a:solidFill>
              </a:rPr>
              <a:t>3</a:t>
            </a:r>
            <a:r>
              <a:rPr lang="en-US" sz="1100" dirty="0">
                <a:solidFill>
                  <a:srgbClr val="000000"/>
                </a:solidFill>
              </a:rPr>
              <a:t>, D.C. Grice</a:t>
            </a:r>
            <a:r>
              <a:rPr lang="en-US" sz="1100" baseline="30000" dirty="0">
                <a:solidFill>
                  <a:srgbClr val="000000"/>
                </a:solidFill>
              </a:rPr>
              <a:t>1</a:t>
            </a:r>
            <a:r>
              <a:rPr lang="en-US" sz="1100" dirty="0">
                <a:solidFill>
                  <a:srgbClr val="000000"/>
                </a:solidFill>
              </a:rPr>
              <a:t>, M.G. Harrington</a:t>
            </a:r>
            <a:r>
              <a:rPr lang="en-US" sz="1100" baseline="30000" dirty="0">
                <a:solidFill>
                  <a:srgbClr val="000000"/>
                </a:solidFill>
              </a:rPr>
              <a:t>4</a:t>
            </a:r>
            <a:r>
              <a:rPr lang="en-US" sz="1100" dirty="0">
                <a:solidFill>
                  <a:srgbClr val="000000"/>
                </a:solidFill>
              </a:rPr>
              <a:t>, S.C. Grant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</a:p>
          <a:p>
            <a:pPr marL="228600" lvl="0" indent="-228600" algn="ctr">
              <a:spcBef>
                <a:spcPts val="0"/>
              </a:spcBef>
              <a:buFontTx/>
              <a:buAutoNum type="arabicPeriod"/>
            </a:pPr>
            <a:r>
              <a:rPr lang="en-US" sz="1100" b="1" dirty="0">
                <a:solidFill>
                  <a:srgbClr val="0033CC"/>
                </a:solidFill>
              </a:rPr>
              <a:t>Florida State University; 2. National High Magnetic Field Laboratory;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3</a:t>
            </a:r>
            <a:r>
              <a:rPr lang="en-US" sz="1100" b="1" dirty="0">
                <a:solidFill>
                  <a:srgbClr val="0033CC"/>
                </a:solidFill>
              </a:rPr>
              <a:t>. Weizmann Institute </a:t>
            </a:r>
            <a:r>
              <a:rPr lang="en-US" sz="1100" b="1" dirty="0" smtClean="0">
                <a:solidFill>
                  <a:srgbClr val="0033CC"/>
                </a:solidFill>
              </a:rPr>
              <a:t>Science;  4</a:t>
            </a:r>
            <a:r>
              <a:rPr lang="en-US" sz="1100" b="1" dirty="0">
                <a:solidFill>
                  <a:srgbClr val="0033CC"/>
                </a:solidFill>
              </a:rPr>
              <a:t>. Huntington Medical Research Institute</a:t>
            </a:r>
          </a:p>
          <a:p>
            <a:pPr lvl="0" algn="ctr">
              <a:spcBef>
                <a:spcPts val="400"/>
              </a:spcBef>
            </a:pPr>
            <a:r>
              <a:rPr lang="en-US" sz="1100" b="1" dirty="0">
                <a:solidFill>
                  <a:srgbClr val="0033CC"/>
                </a:solidFill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</a:rPr>
              <a:t>Funding </a:t>
            </a:r>
            <a:r>
              <a:rPr lang="en-US" sz="1100" b="1" dirty="0">
                <a:solidFill>
                  <a:srgbClr val="000000"/>
                </a:solidFill>
              </a:rPr>
              <a:t>Grants:</a:t>
            </a:r>
            <a:r>
              <a:rPr lang="en-US" sz="1100" dirty="0">
                <a:solidFill>
                  <a:srgbClr val="000000"/>
                </a:solidFill>
              </a:rPr>
              <a:t>  G.S. Boebinger (NSF DMR-1157490); S.C. Grant (NSF-NHMFL UCGP); </a:t>
            </a:r>
            <a:r>
              <a:rPr lang="en-US" sz="1100" dirty="0" smtClean="0">
                <a:solidFill>
                  <a:srgbClr val="000000"/>
                </a:solidFill>
              </a:rPr>
              <a:t>M.G</a:t>
            </a:r>
            <a:r>
              <a:rPr lang="en-US" sz="1100" dirty="0">
                <a:solidFill>
                  <a:srgbClr val="000000"/>
                </a:solidFill>
              </a:rPr>
              <a:t>. Harrington (NIH R01-NS072497)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99207" y="4817827"/>
            <a:ext cx="49008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Using MagLab-developed NMR pulse sequences (4 mm)</a:t>
            </a:r>
            <a:r>
              <a:rPr lang="en-US" sz="1100" baseline="30000" dirty="0"/>
              <a:t>3</a:t>
            </a:r>
            <a:r>
              <a:rPr lang="en-US" sz="1100" dirty="0"/>
              <a:t> volumes in the rat cortex (pink boxes) are selected to acquire relaxation-enhanced (RE) </a:t>
            </a:r>
            <a:r>
              <a:rPr lang="en-US" sz="1100" baseline="30000" dirty="0"/>
              <a:t>1</a:t>
            </a:r>
            <a:r>
              <a:rPr lang="en-US" sz="1100" dirty="0"/>
              <a:t>H NMR spectra over 3 hours. Spectra were acquired after either a nitroglycerine injection to induce migraine or a sham saline injection. </a:t>
            </a:r>
          </a:p>
          <a:p>
            <a:r>
              <a:rPr lang="en-US" sz="1100" dirty="0"/>
              <a:t>Lactate (Lac), N-acetyl Aspartate (NAA), Total Creatine (</a:t>
            </a:r>
            <a:r>
              <a:rPr lang="en-US" sz="1100" dirty="0" err="1"/>
              <a:t>tCr</a:t>
            </a:r>
            <a:r>
              <a:rPr lang="en-US" sz="1100" dirty="0"/>
              <a:t>), Choline (Cho), Aspartate (Asp), Taurine (Tau) were identified in the brain, along with Glutamine, Glutamate &amp; GABA (together denoted </a:t>
            </a:r>
            <a:r>
              <a:rPr lang="en-US" sz="1100" dirty="0" err="1"/>
              <a:t>Glx</a:t>
            </a:r>
            <a:r>
              <a:rPr lang="en-US" sz="1100" dirty="0"/>
              <a:t>) and  Glycine, Glutamine &amp; Glutamate (together denoted </a:t>
            </a:r>
            <a:r>
              <a:rPr lang="en-US" sz="1100" dirty="0" err="1"/>
              <a:t>Gly</a:t>
            </a:r>
            <a:r>
              <a:rPr lang="en-US" sz="1100"/>
              <a:t>).</a:t>
            </a:r>
            <a:endParaRPr lang="en-US" sz="11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124449" y="1355412"/>
            <a:ext cx="1668269" cy="3454713"/>
            <a:chOff x="23460829" y="23332956"/>
            <a:chExt cx="2906974" cy="7432746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80" t="30548" r="38211" b="30846"/>
            <a:stretch/>
          </p:blipFill>
          <p:spPr>
            <a:xfrm rot="10800000">
              <a:off x="23460829" y="28118035"/>
              <a:ext cx="2906973" cy="2647667"/>
            </a:xfrm>
            <a:prstGeom prst="rect">
              <a:avLst/>
            </a:prstGeom>
            <a:ln w="57150">
              <a:solidFill>
                <a:schemeClr val="bg1"/>
              </a:solidFill>
            </a:ln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68" t="28657" r="33565" b="21194"/>
            <a:stretch/>
          </p:blipFill>
          <p:spPr>
            <a:xfrm>
              <a:off x="23460829" y="23332956"/>
              <a:ext cx="2906974" cy="2647667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06" t="24279" r="34959" b="21194"/>
            <a:stretch/>
          </p:blipFill>
          <p:spPr>
            <a:xfrm>
              <a:off x="23460829" y="25629639"/>
              <a:ext cx="2906973" cy="2647667"/>
            </a:xfrm>
            <a:prstGeom prst="rect">
              <a:avLst/>
            </a:prstGeom>
            <a:ln w="28575">
              <a:solidFill>
                <a:schemeClr val="bg1"/>
              </a:solidFill>
            </a:ln>
          </p:spPr>
        </p:pic>
      </p:grpSp>
      <p:sp>
        <p:nvSpPr>
          <p:cNvPr id="33" name="Rectangle 49"/>
          <p:cNvSpPr>
            <a:spLocks noChangeArrowheads="1"/>
          </p:cNvSpPr>
          <p:nvPr/>
        </p:nvSpPr>
        <p:spPr bwMode="auto">
          <a:xfrm>
            <a:off x="4051005" y="1325562"/>
            <a:ext cx="5016796" cy="491386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722AEF-C5DD-44C3-9669-29CA1954A94C}"/>
</file>

<file path=customXml/itemProps2.xml><?xml version="1.0" encoding="utf-8"?>
<ds:datastoreItem xmlns:ds="http://schemas.openxmlformats.org/officeDocument/2006/customXml" ds:itemID="{ACDD720D-6371-4AF9-B5BD-D4D49C17058B}"/>
</file>

<file path=customXml/itemProps3.xml><?xml version="1.0" encoding="utf-8"?>
<ds:datastoreItem xmlns:ds="http://schemas.openxmlformats.org/officeDocument/2006/customXml" ds:itemID="{6376E548-6386-48AC-A24A-B8F0C502C067}"/>
</file>

<file path=docProps/app.xml><?xml version="1.0" encoding="utf-8"?>
<Properties xmlns="http://schemas.openxmlformats.org/officeDocument/2006/extended-properties" xmlns:vt="http://schemas.openxmlformats.org/officeDocument/2006/docPropsVTypes">
  <TotalTime>5223</TotalTime>
  <Words>901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Anke Toth</cp:lastModifiedBy>
  <cp:revision>138</cp:revision>
  <cp:lastPrinted>2007-07-13T05:35:51Z</cp:lastPrinted>
  <dcterms:created xsi:type="dcterms:W3CDTF">2004-08-07T03:10:56Z</dcterms:created>
  <dcterms:modified xsi:type="dcterms:W3CDTF">2018-07-10T19:43:18Z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