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12" autoAdjust="0"/>
    <p:restoredTop sz="95507" autoAdjust="0"/>
  </p:normalViewPr>
  <p:slideViewPr>
    <p:cSldViewPr snapToGrid="0">
      <p:cViewPr varScale="1">
        <p:scale>
          <a:sx n="116" d="100"/>
          <a:sy n="116" d="100"/>
        </p:scale>
        <p:origin x="27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0" y="1331914"/>
            <a:ext cx="3999052" cy="481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i="1" u="sng" dirty="0"/>
              <a:t>This study </a:t>
            </a:r>
            <a:r>
              <a:rPr lang="en-US" sz="1200" i="1" u="sng" dirty="0" smtClean="0"/>
              <a:t>uses high-field NMR to evaluate</a:t>
            </a:r>
            <a:r>
              <a:rPr lang="en-US" sz="1200" i="1" u="sng" dirty="0" smtClean="0"/>
              <a:t> </a:t>
            </a:r>
            <a:r>
              <a:rPr lang="en-US" sz="1200" i="1" u="sng" dirty="0"/>
              <a:t>biochemical imbalances in the brain </a:t>
            </a:r>
            <a:r>
              <a:rPr lang="en-US" sz="1200" i="1" u="sng" dirty="0" smtClean="0"/>
              <a:t>that develop during the onset and progression of a </a:t>
            </a:r>
            <a:r>
              <a:rPr lang="en-US" sz="1200" i="1" u="sng" dirty="0" smtClean="0"/>
              <a:t>migraine.</a:t>
            </a:r>
            <a:r>
              <a:rPr lang="en-US" sz="1200" i="1" dirty="0" smtClean="0"/>
              <a:t> </a:t>
            </a:r>
            <a:r>
              <a:rPr lang="en-US" sz="1200" dirty="0" smtClean="0"/>
              <a:t>Small </a:t>
            </a:r>
            <a:r>
              <a:rPr lang="en-US" sz="1200" dirty="0" smtClean="0"/>
              <a:t>molecules involved in </a:t>
            </a:r>
            <a:r>
              <a:rPr lang="en-US" sz="1200" dirty="0" smtClean="0"/>
              <a:t>energetic </a:t>
            </a:r>
            <a:r>
              <a:rPr lang="en-US" sz="1200" dirty="0"/>
              <a:t>neuroprotective and neurotransmitter </a:t>
            </a:r>
            <a:r>
              <a:rPr lang="en-US" sz="1200" dirty="0" smtClean="0"/>
              <a:t>action </a:t>
            </a:r>
            <a:r>
              <a:rPr lang="en-US" sz="1200" dirty="0" smtClean="0"/>
              <a:t>in the rat brain were </a:t>
            </a:r>
            <a:r>
              <a:rPr lang="en-US" sz="1200" dirty="0"/>
              <a:t>evaluated </a:t>
            </a:r>
            <a:r>
              <a:rPr lang="en-US" sz="1200" dirty="0" smtClean="0"/>
              <a:t>with a frequency-selective magnetic resonance technique called relaxation-enhanced (RE) </a:t>
            </a:r>
            <a:r>
              <a:rPr lang="en-US" sz="1200" baseline="30000" dirty="0" smtClean="0"/>
              <a:t>1</a:t>
            </a:r>
            <a:r>
              <a:rPr lang="en-US" sz="1200" dirty="0" smtClean="0"/>
              <a:t>H spectroscopy </a:t>
            </a:r>
            <a:r>
              <a:rPr lang="en-US" sz="1200" dirty="0" smtClean="0"/>
              <a:t>in </a:t>
            </a:r>
            <a:r>
              <a:rPr lang="en-US" sz="1200" dirty="0" smtClean="0"/>
              <a:t>the </a:t>
            </a:r>
            <a:r>
              <a:rPr lang="en-US" sz="1200" dirty="0" err="1" smtClean="0"/>
              <a:t>MagLab’s</a:t>
            </a:r>
            <a:r>
              <a:rPr lang="en-US" sz="1200" dirty="0" smtClean="0"/>
              <a:t> unique </a:t>
            </a:r>
            <a:r>
              <a:rPr lang="en-US" sz="1200" dirty="0" smtClean="0"/>
              <a:t>21.1T NMR/MRI magnet. Specific </a:t>
            </a:r>
            <a:r>
              <a:rPr lang="en-US" sz="1200" dirty="0" smtClean="0"/>
              <a:t>chemical signals were monitored </a:t>
            </a:r>
            <a:r>
              <a:rPr lang="en-US" sz="1200" dirty="0" smtClean="0"/>
              <a:t>in a </a:t>
            </a:r>
            <a:r>
              <a:rPr lang="en-US" sz="1200" dirty="0"/>
              <a:t>(4mm)</a:t>
            </a:r>
            <a:r>
              <a:rPr lang="en-US" sz="1200" baseline="30000" dirty="0"/>
              <a:t>3</a:t>
            </a:r>
            <a:r>
              <a:rPr lang="en-US" sz="1200" dirty="0"/>
              <a:t> volume in the brain’s </a:t>
            </a:r>
            <a:r>
              <a:rPr lang="en-US" sz="1200" dirty="0" smtClean="0"/>
              <a:t>cortex via </a:t>
            </a:r>
            <a:r>
              <a:rPr lang="en-US" sz="1200" dirty="0" smtClean="0"/>
              <a:t>repeated acquisitions every 10 minutes over 3 hours before, </a:t>
            </a:r>
            <a:r>
              <a:rPr lang="en-US" sz="1200" dirty="0" smtClean="0"/>
              <a:t>during, </a:t>
            </a:r>
            <a:r>
              <a:rPr lang="en-US" sz="1200" dirty="0" smtClean="0"/>
              <a:t>and after the injection of nitroglycerine (NTG) to induce </a:t>
            </a:r>
            <a:r>
              <a:rPr lang="en-US" sz="1200" dirty="0" smtClean="0"/>
              <a:t>a </a:t>
            </a:r>
            <a:r>
              <a:rPr lang="en-US" sz="1200" dirty="0" smtClean="0"/>
              <a:t>migraine </a:t>
            </a:r>
            <a:r>
              <a:rPr lang="en-US" sz="1200" dirty="0" smtClean="0"/>
              <a:t>in the rat. </a:t>
            </a:r>
            <a:r>
              <a:rPr lang="en-US" sz="1200" i="1" u="sng" dirty="0" smtClean="0"/>
              <a:t>This approach enabled the most complete detection and monitoring of temporal biochemical changes related to migraine. </a:t>
            </a:r>
          </a:p>
          <a:p>
            <a:pPr algn="just"/>
            <a:endParaRPr lang="en-US" sz="700" dirty="0" smtClean="0"/>
          </a:p>
          <a:p>
            <a:pPr algn="just"/>
            <a:r>
              <a:rPr lang="en-US" sz="1200" dirty="0" smtClean="0"/>
              <a:t>By </a:t>
            </a:r>
            <a:r>
              <a:rPr lang="en-US" sz="1200" dirty="0" smtClean="0"/>
              <a:t>following, for example, increasing lactate and elevated taurine levels in the brain, </a:t>
            </a:r>
            <a:r>
              <a:rPr lang="en-US" sz="1200" dirty="0" smtClean="0">
                <a:latin typeface="Arial" charset="0"/>
              </a:rPr>
              <a:t>energetic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and protective chemical actions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were found to occur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in the brain even before the rats’ behavior indicates migraine-associated pain.  </a:t>
            </a:r>
            <a:r>
              <a:rPr lang="en-US" sz="1200" i="1" u="sng" dirty="0">
                <a:solidFill>
                  <a:srgbClr val="000000"/>
                </a:solidFill>
                <a:latin typeface="Arial" charset="0"/>
              </a:rPr>
              <a:t>This indicates that the onset of the nitroglycerine-induced migraine involves either more extensive metabolism or </a:t>
            </a:r>
            <a:r>
              <a:rPr lang="en-US" sz="1200" i="1" u="sng" dirty="0" smtClean="0">
                <a:solidFill>
                  <a:srgbClr val="000000"/>
                </a:solidFill>
                <a:latin typeface="Arial" charset="0"/>
              </a:rPr>
              <a:t>-more likely- </a:t>
            </a:r>
            <a:r>
              <a:rPr lang="en-US" sz="1200" i="1" u="sng" dirty="0">
                <a:solidFill>
                  <a:srgbClr val="000000"/>
                </a:solidFill>
                <a:latin typeface="Arial" charset="0"/>
              </a:rPr>
              <a:t>conversion from aerobic to anaerobic metabolism</a:t>
            </a:r>
            <a:r>
              <a:rPr lang="en-US" sz="1200" i="1" dirty="0">
                <a:solidFill>
                  <a:srgbClr val="000000"/>
                </a:solidFill>
                <a:latin typeface="Arial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 which would be consistent with the </a:t>
            </a:r>
            <a:r>
              <a:rPr lang="en-US" sz="1200" dirty="0" err="1">
                <a:solidFill>
                  <a:srgbClr val="000000"/>
                </a:solidFill>
                <a:latin typeface="Arial" charset="0"/>
              </a:rPr>
              <a:t>osmoregulatory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 increase if ionic distributions in effected brain are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disturbed.</a:t>
            </a: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943476" y="1409697"/>
            <a:ext cx="4124324" cy="3552373"/>
            <a:chOff x="5810142" y="1409698"/>
            <a:chExt cx="3242349" cy="2392544"/>
          </a:xfrm>
        </p:grpSpPr>
        <p:grpSp>
          <p:nvGrpSpPr>
            <p:cNvPr id="20" name="Group 19"/>
            <p:cNvGrpSpPr/>
            <p:nvPr/>
          </p:nvGrpSpPr>
          <p:grpSpPr>
            <a:xfrm>
              <a:off x="5810142" y="1409698"/>
              <a:ext cx="3242349" cy="2148509"/>
              <a:chOff x="22830948" y="33556073"/>
              <a:chExt cx="5477642" cy="6177204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5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</a:blip>
              <a:srcRect l="15084" t="3122" r="22620" b="5264"/>
              <a:stretch/>
            </p:blipFill>
            <p:spPr>
              <a:xfrm>
                <a:off x="22830948" y="33556073"/>
                <a:ext cx="5258197" cy="3182427"/>
              </a:xfrm>
              <a:prstGeom prst="rect">
                <a:avLst/>
              </a:prstGeom>
              <a:ln w="28575">
                <a:noFill/>
              </a:ln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</a:blip>
              <a:srcRect l="11418" t="19531" r="25489" b="6433"/>
              <a:stretch/>
            </p:blipFill>
            <p:spPr>
              <a:xfrm>
                <a:off x="22935372" y="36607165"/>
                <a:ext cx="5173722" cy="3126112"/>
              </a:xfrm>
              <a:prstGeom prst="rect">
                <a:avLst/>
              </a:prstGeom>
              <a:ln w="28575">
                <a:noFill/>
              </a:ln>
            </p:spPr>
          </p:pic>
          <p:sp>
            <p:nvSpPr>
              <p:cNvPr id="23" name="TextBox 22"/>
              <p:cNvSpPr txBox="1"/>
              <p:nvPr/>
            </p:nvSpPr>
            <p:spPr>
              <a:xfrm>
                <a:off x="26210352" y="34196043"/>
                <a:ext cx="2098238" cy="1592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000" dirty="0" smtClean="0"/>
                  <a:t>RE </a:t>
                </a:r>
                <a:r>
                  <a:rPr lang="en-US" sz="1000" baseline="30000" dirty="0" smtClean="0"/>
                  <a:t>1</a:t>
                </a:r>
                <a:r>
                  <a:rPr lang="en-US" sz="1000" dirty="0" smtClean="0"/>
                  <a:t>H NMR spectrum during migraine</a:t>
                </a:r>
                <a:endParaRPr lang="en-US" sz="1000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6617396" y="37304660"/>
                <a:ext cx="1558176" cy="2035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000" dirty="0"/>
                  <a:t>RE </a:t>
                </a:r>
                <a:r>
                  <a:rPr lang="en-US" sz="1000" baseline="30000" dirty="0"/>
                  <a:t>1</a:t>
                </a:r>
                <a:r>
                  <a:rPr lang="en-US" sz="1000" dirty="0"/>
                  <a:t>H NMR </a:t>
                </a:r>
                <a:r>
                  <a:rPr lang="en-US" sz="1000" dirty="0" smtClean="0"/>
                  <a:t>spectrum without migraine</a:t>
                </a:r>
                <a:endParaRPr lang="en-US" sz="1000" dirty="0"/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5898249" y="3571555"/>
              <a:ext cx="3068141" cy="230687"/>
              <a:chOff x="5898249" y="5625639"/>
              <a:chExt cx="3068141" cy="230687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6535494" y="5640882"/>
                <a:ext cx="240482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/>
                  <a:t>4	            2	      ppm</a:t>
                </a:r>
                <a:endParaRPr lang="en-US" sz="800" dirty="0"/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5898249" y="5625639"/>
                <a:ext cx="3068141" cy="0"/>
              </a:xfrm>
              <a:prstGeom prst="line">
                <a:avLst/>
              </a:prstGeom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6628595" y="5657777"/>
                <a:ext cx="4572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7894176" y="5659105"/>
                <a:ext cx="4572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189188" y="6241593"/>
            <a:ext cx="893035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 Used: </a:t>
            </a:r>
            <a:r>
              <a:rPr lang="en-US" sz="1100" dirty="0" smtClean="0">
                <a:solidFill>
                  <a:srgbClr val="333399"/>
                </a:solidFill>
              </a:rPr>
              <a:t>900 MHz 105mm diameter Ultra-Wide-Bore NMR/MRI Magnet, NMR/MRI Facility at the MagLab/FSU</a:t>
            </a:r>
          </a:p>
          <a:p>
            <a:r>
              <a:rPr lang="en-US" sz="1100" dirty="0" smtClean="0">
                <a:solidFill>
                  <a:srgbClr val="333399"/>
                </a:solidFill>
              </a:rPr>
              <a:t>N. Abad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J.T. Rosenberg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T. </a:t>
            </a:r>
            <a:r>
              <a:rPr lang="en-US" sz="1100" dirty="0" err="1" smtClean="0">
                <a:solidFill>
                  <a:srgbClr val="333399"/>
                </a:solidFill>
              </a:rPr>
              <a:t>Roussel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D.C. Grice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M.G. Harrington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S.C. and </a:t>
            </a:r>
            <a:r>
              <a:rPr lang="en-US" sz="1100" dirty="0">
                <a:solidFill>
                  <a:srgbClr val="333399"/>
                </a:solidFill>
              </a:rPr>
              <a:t>Grant, </a:t>
            </a:r>
            <a:r>
              <a:rPr lang="en-US" sz="1100" i="1" dirty="0" smtClean="0">
                <a:solidFill>
                  <a:srgbClr val="333399"/>
                </a:solidFill>
              </a:rPr>
              <a:t>Metabolic </a:t>
            </a:r>
            <a:r>
              <a:rPr lang="en-US" sz="1100" i="1" dirty="0">
                <a:solidFill>
                  <a:srgbClr val="333399"/>
                </a:solidFill>
              </a:rPr>
              <a:t>assessment of a migraine model using relaxation-enhanced </a:t>
            </a:r>
            <a:r>
              <a:rPr lang="en-US" sz="1100" i="1" baseline="30000" dirty="0" smtClean="0">
                <a:solidFill>
                  <a:srgbClr val="333399"/>
                </a:solidFill>
              </a:rPr>
              <a:t>1</a:t>
            </a:r>
            <a:r>
              <a:rPr lang="en-US" sz="1100" i="1" dirty="0" smtClean="0">
                <a:solidFill>
                  <a:srgbClr val="333399"/>
                </a:solidFill>
              </a:rPr>
              <a:t>H </a:t>
            </a:r>
            <a:r>
              <a:rPr lang="en-US" sz="1100" i="1" dirty="0">
                <a:solidFill>
                  <a:srgbClr val="333399"/>
                </a:solidFill>
              </a:rPr>
              <a:t>spectroscopy at ultrahigh </a:t>
            </a:r>
            <a:r>
              <a:rPr lang="en-US" sz="1100" i="1" dirty="0" smtClean="0">
                <a:solidFill>
                  <a:srgbClr val="333399"/>
                </a:solidFill>
              </a:rPr>
              <a:t>field.  </a:t>
            </a:r>
            <a:r>
              <a:rPr lang="en-US" sz="1100" b="1" dirty="0" smtClean="0">
                <a:solidFill>
                  <a:srgbClr val="333399"/>
                </a:solidFill>
              </a:rPr>
              <a:t>Magnetic Resonance in Medicine 79</a:t>
            </a:r>
            <a:r>
              <a:rPr lang="en-US" sz="1100" dirty="0" smtClean="0">
                <a:solidFill>
                  <a:srgbClr val="333399"/>
                </a:solidFill>
              </a:rPr>
              <a:t>(3</a:t>
            </a:r>
            <a:r>
              <a:rPr lang="en-US" sz="1100" dirty="0">
                <a:solidFill>
                  <a:srgbClr val="333399"/>
                </a:solidFill>
              </a:rPr>
              <a:t>):</a:t>
            </a:r>
            <a:r>
              <a:rPr lang="en-US" sz="1100" dirty="0" smtClean="0">
                <a:solidFill>
                  <a:srgbClr val="333399"/>
                </a:solidFill>
              </a:rPr>
              <a:t>1266-1275, 2018.</a:t>
            </a:r>
            <a:endParaRPr lang="en-US" sz="1100" dirty="0">
              <a:solidFill>
                <a:srgbClr val="333399"/>
              </a:solidFill>
            </a:endParaRPr>
          </a:p>
        </p:txBody>
      </p:sp>
      <p:sp>
        <p:nvSpPr>
          <p:cNvPr id="27" name="Text Box 62"/>
          <p:cNvSpPr txBox="1">
            <a:spLocks noChangeArrowheads="1"/>
          </p:cNvSpPr>
          <p:nvPr/>
        </p:nvSpPr>
        <p:spPr bwMode="auto">
          <a:xfrm>
            <a:off x="514278" y="75460"/>
            <a:ext cx="828017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en-US" sz="1600" b="1" dirty="0">
                <a:solidFill>
                  <a:srgbClr val="000000"/>
                </a:solidFill>
              </a:rPr>
              <a:t>Metabolic Assessment of </a:t>
            </a:r>
            <a:r>
              <a:rPr lang="en-US" sz="1600" b="1" dirty="0" smtClean="0">
                <a:solidFill>
                  <a:srgbClr val="000000"/>
                </a:solidFill>
              </a:rPr>
              <a:t>Migraines using </a:t>
            </a:r>
            <a:r>
              <a:rPr lang="en-US" sz="1600" b="1" dirty="0" smtClean="0">
                <a:solidFill>
                  <a:srgbClr val="000000"/>
                </a:solidFill>
              </a:rPr>
              <a:t>Ultra-High Magnetic Fields</a:t>
            </a:r>
            <a:endParaRPr lang="en-US" sz="600" dirty="0">
              <a:solidFill>
                <a:srgbClr val="000000"/>
              </a:solidFill>
            </a:endParaRPr>
          </a:p>
          <a:p>
            <a:pPr lvl="0" algn="ctr">
              <a:spcBef>
                <a:spcPts val="600"/>
              </a:spcBef>
            </a:pPr>
            <a:r>
              <a:rPr lang="en-US" sz="1100" dirty="0">
                <a:solidFill>
                  <a:srgbClr val="000000"/>
                </a:solidFill>
              </a:rPr>
              <a:t>N. Abad</a:t>
            </a:r>
            <a:r>
              <a:rPr lang="en-US" sz="1100" baseline="30000" dirty="0">
                <a:solidFill>
                  <a:srgbClr val="000000"/>
                </a:solidFill>
              </a:rPr>
              <a:t>1,2</a:t>
            </a:r>
            <a:r>
              <a:rPr lang="en-US" sz="1100" dirty="0">
                <a:solidFill>
                  <a:srgbClr val="000000"/>
                </a:solidFill>
              </a:rPr>
              <a:t>, J.T. Rosenberg</a:t>
            </a:r>
            <a:r>
              <a:rPr lang="en-US" sz="1100" baseline="30000" dirty="0">
                <a:solidFill>
                  <a:srgbClr val="000000"/>
                </a:solidFill>
              </a:rPr>
              <a:t>2</a:t>
            </a:r>
            <a:r>
              <a:rPr lang="en-US" sz="1100" dirty="0">
                <a:solidFill>
                  <a:srgbClr val="000000"/>
                </a:solidFill>
              </a:rPr>
              <a:t>, T. Roussel</a:t>
            </a:r>
            <a:r>
              <a:rPr lang="en-US" sz="1100" baseline="30000" dirty="0">
                <a:solidFill>
                  <a:srgbClr val="000000"/>
                </a:solidFill>
              </a:rPr>
              <a:t>3</a:t>
            </a:r>
            <a:r>
              <a:rPr lang="en-US" sz="1100" dirty="0">
                <a:solidFill>
                  <a:srgbClr val="000000"/>
                </a:solidFill>
              </a:rPr>
              <a:t>, D.C. Grice</a:t>
            </a:r>
            <a:r>
              <a:rPr lang="en-US" sz="1100" baseline="30000" dirty="0">
                <a:solidFill>
                  <a:srgbClr val="000000"/>
                </a:solidFill>
              </a:rPr>
              <a:t>1</a:t>
            </a:r>
            <a:r>
              <a:rPr lang="en-US" sz="1100" dirty="0">
                <a:solidFill>
                  <a:srgbClr val="000000"/>
                </a:solidFill>
              </a:rPr>
              <a:t>, M.G. Harrington</a:t>
            </a:r>
            <a:r>
              <a:rPr lang="en-US" sz="1100" baseline="30000" dirty="0">
                <a:solidFill>
                  <a:srgbClr val="000000"/>
                </a:solidFill>
              </a:rPr>
              <a:t>4</a:t>
            </a:r>
            <a:r>
              <a:rPr lang="en-US" sz="1100" dirty="0">
                <a:solidFill>
                  <a:srgbClr val="000000"/>
                </a:solidFill>
              </a:rPr>
              <a:t>, S.C. Grant</a:t>
            </a:r>
            <a:r>
              <a:rPr lang="en-US" sz="1100" baseline="30000" dirty="0">
                <a:solidFill>
                  <a:srgbClr val="000000"/>
                </a:solidFill>
              </a:rPr>
              <a:t>1,2</a:t>
            </a:r>
          </a:p>
          <a:p>
            <a:pPr marL="228600" lvl="0" indent="-228600" algn="ctr">
              <a:spcBef>
                <a:spcPts val="0"/>
              </a:spcBef>
              <a:buFontTx/>
              <a:buAutoNum type="arabicPeriod"/>
            </a:pPr>
            <a:r>
              <a:rPr lang="en-US" sz="1100" b="1" dirty="0">
                <a:solidFill>
                  <a:srgbClr val="0033CC"/>
                </a:solidFill>
              </a:rPr>
              <a:t>Florida State University; 2. National High Magnetic Field Laboratory; </a:t>
            </a:r>
            <a:endParaRPr lang="en-US" sz="1100" b="1" dirty="0" smtClean="0">
              <a:solidFill>
                <a:srgbClr val="0033CC"/>
              </a:solidFill>
            </a:endParaRPr>
          </a:p>
          <a:p>
            <a:pPr lvl="0" algn="ctr">
              <a:spcBef>
                <a:spcPts val="0"/>
              </a:spcBef>
            </a:pPr>
            <a:r>
              <a:rPr lang="en-US" sz="1100" b="1" dirty="0" smtClean="0">
                <a:solidFill>
                  <a:srgbClr val="0033CC"/>
                </a:solidFill>
              </a:rPr>
              <a:t>3</a:t>
            </a:r>
            <a:r>
              <a:rPr lang="en-US" sz="1100" b="1" dirty="0">
                <a:solidFill>
                  <a:srgbClr val="0033CC"/>
                </a:solidFill>
              </a:rPr>
              <a:t>. Weizmann Institute </a:t>
            </a:r>
            <a:r>
              <a:rPr lang="en-US" sz="1100" b="1" dirty="0" smtClean="0">
                <a:solidFill>
                  <a:srgbClr val="0033CC"/>
                </a:solidFill>
              </a:rPr>
              <a:t>Science;  4</a:t>
            </a:r>
            <a:r>
              <a:rPr lang="en-US" sz="1100" b="1" dirty="0">
                <a:solidFill>
                  <a:srgbClr val="0033CC"/>
                </a:solidFill>
              </a:rPr>
              <a:t>. Huntington Medical Research Institute</a:t>
            </a:r>
          </a:p>
          <a:p>
            <a:pPr lvl="0" algn="ctr">
              <a:spcBef>
                <a:spcPts val="400"/>
              </a:spcBef>
            </a:pPr>
            <a:r>
              <a:rPr lang="en-US" sz="1100" b="1" dirty="0">
                <a:solidFill>
                  <a:srgbClr val="0033CC"/>
                </a:solidFill>
              </a:rPr>
              <a:t> </a:t>
            </a:r>
            <a:r>
              <a:rPr lang="en-US" sz="1100" b="1" dirty="0" smtClean="0">
                <a:solidFill>
                  <a:srgbClr val="000000"/>
                </a:solidFill>
              </a:rPr>
              <a:t>Funding </a:t>
            </a:r>
            <a:r>
              <a:rPr lang="en-US" sz="1100" b="1" dirty="0">
                <a:solidFill>
                  <a:srgbClr val="000000"/>
                </a:solidFill>
              </a:rPr>
              <a:t>Grants:</a:t>
            </a:r>
            <a:r>
              <a:rPr lang="en-US" sz="1100" dirty="0">
                <a:solidFill>
                  <a:srgbClr val="000000"/>
                </a:solidFill>
              </a:rPr>
              <a:t>  G.S. Boebinger (NSF DMR-1157490); S.C. Grant (NSF-NHMFL UCGP); </a:t>
            </a:r>
            <a:r>
              <a:rPr lang="en-US" sz="1100" dirty="0" smtClean="0">
                <a:solidFill>
                  <a:srgbClr val="000000"/>
                </a:solidFill>
              </a:rPr>
              <a:t>M.G</a:t>
            </a:r>
            <a:r>
              <a:rPr lang="en-US" sz="1100" dirty="0">
                <a:solidFill>
                  <a:srgbClr val="000000"/>
                </a:solidFill>
              </a:rPr>
              <a:t>. Harrington (NIH R01-NS072497)</a:t>
            </a:r>
            <a:endParaRPr lang="en-US" sz="1100" b="1" dirty="0">
              <a:solidFill>
                <a:srgbClr val="0033CC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99207" y="4817827"/>
            <a:ext cx="490089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Using </a:t>
            </a:r>
            <a:r>
              <a:rPr lang="en-US" sz="1100" dirty="0" smtClean="0"/>
              <a:t>MagLab-developed NMR </a:t>
            </a:r>
            <a:r>
              <a:rPr lang="en-US" sz="1100" dirty="0" smtClean="0"/>
              <a:t>pulse </a:t>
            </a:r>
            <a:r>
              <a:rPr lang="en-US" sz="1100" dirty="0" smtClean="0"/>
              <a:t>sequences (</a:t>
            </a:r>
            <a:r>
              <a:rPr lang="en-US" sz="1100" dirty="0" smtClean="0"/>
              <a:t>4 mm)</a:t>
            </a:r>
            <a:r>
              <a:rPr lang="en-US" sz="1100" baseline="30000" dirty="0" smtClean="0"/>
              <a:t>3</a:t>
            </a:r>
            <a:r>
              <a:rPr lang="en-US" sz="1100" dirty="0" smtClean="0"/>
              <a:t> </a:t>
            </a:r>
            <a:r>
              <a:rPr lang="en-US" sz="1100" dirty="0" smtClean="0"/>
              <a:t>volumes in the rat cortex </a:t>
            </a:r>
            <a:r>
              <a:rPr lang="en-US" sz="1100" dirty="0" smtClean="0"/>
              <a:t>(pink boxes) are selected </a:t>
            </a:r>
            <a:r>
              <a:rPr lang="en-US" sz="1100" dirty="0" smtClean="0"/>
              <a:t>to </a:t>
            </a:r>
            <a:r>
              <a:rPr lang="en-US" sz="1100" dirty="0" smtClean="0"/>
              <a:t>acquire </a:t>
            </a:r>
            <a:r>
              <a:rPr lang="en-US" sz="1100" dirty="0" smtClean="0"/>
              <a:t>relaxation-enhanced (RE) 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H </a:t>
            </a:r>
            <a:r>
              <a:rPr lang="en-US" sz="1100" dirty="0" smtClean="0"/>
              <a:t>NMR spectra </a:t>
            </a:r>
            <a:r>
              <a:rPr lang="en-US" sz="1100" dirty="0" smtClean="0"/>
              <a:t>over 3 hours. Spectra were acquired </a:t>
            </a:r>
            <a:r>
              <a:rPr lang="en-US" sz="1100" dirty="0" smtClean="0"/>
              <a:t>after either a nitroglycerine (NTG) </a:t>
            </a:r>
            <a:r>
              <a:rPr lang="en-US" sz="1100" dirty="0" smtClean="0"/>
              <a:t>injection to induce migraine or </a:t>
            </a:r>
            <a:r>
              <a:rPr lang="en-US" sz="1100" dirty="0" smtClean="0"/>
              <a:t>a sham </a:t>
            </a:r>
            <a:r>
              <a:rPr lang="en-US" sz="1100" dirty="0" smtClean="0"/>
              <a:t>saline injection. </a:t>
            </a:r>
            <a:r>
              <a:rPr lang="en-US" sz="1100" dirty="0"/>
              <a:t>L</a:t>
            </a:r>
            <a:r>
              <a:rPr lang="en-US" sz="1100" dirty="0" smtClean="0"/>
              <a:t>actate (Lac), N-acetyl </a:t>
            </a:r>
            <a:r>
              <a:rPr lang="en-US" sz="1100" dirty="0"/>
              <a:t>A</a:t>
            </a:r>
            <a:r>
              <a:rPr lang="en-US" sz="1100" dirty="0" smtClean="0"/>
              <a:t>spartate </a:t>
            </a:r>
            <a:r>
              <a:rPr lang="en-US" sz="1100" dirty="0"/>
              <a:t>(</a:t>
            </a:r>
            <a:r>
              <a:rPr lang="en-US" sz="1100" dirty="0" smtClean="0"/>
              <a:t>NAA), </a:t>
            </a:r>
            <a:r>
              <a:rPr lang="en-US" sz="1100" dirty="0" smtClean="0"/>
              <a:t>Total </a:t>
            </a:r>
            <a:r>
              <a:rPr lang="en-US" sz="1100" dirty="0" err="1" smtClean="0"/>
              <a:t>Creatine</a:t>
            </a:r>
            <a:r>
              <a:rPr lang="en-US" sz="1100" dirty="0" smtClean="0"/>
              <a:t> </a:t>
            </a:r>
            <a:r>
              <a:rPr lang="en-US" sz="1100" dirty="0" smtClean="0"/>
              <a:t>(</a:t>
            </a:r>
            <a:r>
              <a:rPr lang="en-US" sz="1100" dirty="0" err="1" smtClean="0"/>
              <a:t>tCr</a:t>
            </a:r>
            <a:r>
              <a:rPr lang="en-US" sz="1100" dirty="0"/>
              <a:t>), </a:t>
            </a:r>
            <a:r>
              <a:rPr lang="en-US" sz="1100" dirty="0" smtClean="0"/>
              <a:t>Choline </a:t>
            </a:r>
            <a:r>
              <a:rPr lang="en-US" sz="1100" dirty="0"/>
              <a:t>(Cho</a:t>
            </a:r>
            <a:r>
              <a:rPr lang="en-US" sz="1100" dirty="0" smtClean="0"/>
              <a:t>), </a:t>
            </a:r>
            <a:r>
              <a:rPr lang="en-US" sz="1100" dirty="0" smtClean="0"/>
              <a:t>Aspartate </a:t>
            </a:r>
            <a:r>
              <a:rPr lang="en-US" sz="1100" dirty="0" smtClean="0"/>
              <a:t>(Asp), </a:t>
            </a:r>
            <a:r>
              <a:rPr lang="en-US" sz="1100" dirty="0"/>
              <a:t>T</a:t>
            </a:r>
            <a:r>
              <a:rPr lang="en-US" sz="1100" dirty="0" smtClean="0"/>
              <a:t>aurine </a:t>
            </a:r>
            <a:r>
              <a:rPr lang="en-US" sz="1100" dirty="0" smtClean="0"/>
              <a:t>(</a:t>
            </a:r>
            <a:r>
              <a:rPr lang="en-US" sz="1100" dirty="0" smtClean="0"/>
              <a:t>Tau) were identified in the brain, along with Glutamine, </a:t>
            </a:r>
            <a:r>
              <a:rPr lang="en-US" sz="1100" dirty="0"/>
              <a:t>G</a:t>
            </a:r>
            <a:r>
              <a:rPr lang="en-US" sz="1100" dirty="0" smtClean="0"/>
              <a:t>lutamate </a:t>
            </a:r>
            <a:r>
              <a:rPr lang="en-US" sz="1100" dirty="0" smtClean="0"/>
              <a:t>&amp; </a:t>
            </a:r>
            <a:r>
              <a:rPr lang="en-US" sz="1100" dirty="0" smtClean="0"/>
              <a:t>GABA (together denoted </a:t>
            </a:r>
            <a:r>
              <a:rPr lang="en-US" sz="1100" dirty="0" err="1" smtClean="0"/>
              <a:t>Glx</a:t>
            </a:r>
            <a:r>
              <a:rPr lang="en-US" sz="1100" dirty="0" smtClean="0"/>
              <a:t>) </a:t>
            </a:r>
            <a:r>
              <a:rPr lang="en-US" sz="1100" dirty="0" smtClean="0"/>
              <a:t>and </a:t>
            </a:r>
            <a:r>
              <a:rPr lang="en-US" sz="1100" dirty="0" smtClean="0"/>
              <a:t> </a:t>
            </a:r>
            <a:r>
              <a:rPr lang="en-US" sz="1100" dirty="0" smtClean="0"/>
              <a:t>Glycine</a:t>
            </a:r>
            <a:r>
              <a:rPr lang="en-US" sz="1100" dirty="0"/>
              <a:t>, </a:t>
            </a:r>
            <a:r>
              <a:rPr lang="en-US" sz="1100" dirty="0" smtClean="0"/>
              <a:t>Glutamine &amp; Glutamate </a:t>
            </a:r>
            <a:r>
              <a:rPr lang="en-US" sz="1100" dirty="0"/>
              <a:t>(together denoted </a:t>
            </a:r>
            <a:r>
              <a:rPr lang="en-US" sz="1100" dirty="0" err="1" smtClean="0"/>
              <a:t>Gly</a:t>
            </a:r>
            <a:r>
              <a:rPr lang="en-US" sz="1100" dirty="0" smtClean="0"/>
              <a:t>)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4124449" y="1355412"/>
            <a:ext cx="1668269" cy="3454713"/>
            <a:chOff x="23460829" y="23332956"/>
            <a:chExt cx="2906974" cy="7432746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80" t="30548" r="38211" b="30846"/>
            <a:stretch/>
          </p:blipFill>
          <p:spPr>
            <a:xfrm rot="10800000">
              <a:off x="23460829" y="28118035"/>
              <a:ext cx="2906973" cy="2647667"/>
            </a:xfrm>
            <a:prstGeom prst="rect">
              <a:avLst/>
            </a:prstGeom>
            <a:ln w="57150">
              <a:solidFill>
                <a:schemeClr val="bg1"/>
              </a:solidFill>
            </a:ln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668" t="28657" r="33565" b="21194"/>
            <a:stretch/>
          </p:blipFill>
          <p:spPr>
            <a:xfrm>
              <a:off x="23460829" y="23332956"/>
              <a:ext cx="2906974" cy="2647667"/>
            </a:xfrm>
            <a:prstGeom prst="rect">
              <a:avLst/>
            </a:prstGeom>
            <a:ln w="38100">
              <a:solidFill>
                <a:schemeClr val="bg1"/>
              </a:solidFill>
            </a:ln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706" t="24279" r="34959" b="21194"/>
            <a:stretch/>
          </p:blipFill>
          <p:spPr>
            <a:xfrm>
              <a:off x="23460829" y="25629639"/>
              <a:ext cx="2906973" cy="2647667"/>
            </a:xfrm>
            <a:prstGeom prst="rect">
              <a:avLst/>
            </a:prstGeom>
            <a:ln w="28575">
              <a:solidFill>
                <a:schemeClr val="bg1"/>
              </a:solidFill>
            </a:ln>
          </p:spPr>
        </p:pic>
      </p:grp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051005" y="1325562"/>
            <a:ext cx="5016796" cy="4913866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6939" y="1387008"/>
            <a:ext cx="399475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What is this finding? </a:t>
            </a:r>
            <a:r>
              <a:rPr lang="en-US" sz="1200" dirty="0" smtClean="0"/>
              <a:t>  I</a:t>
            </a:r>
            <a:r>
              <a:rPr lang="en-US" sz="1200" dirty="0" smtClean="0"/>
              <a:t>n </a:t>
            </a:r>
            <a:r>
              <a:rPr lang="en-US" sz="1200" dirty="0"/>
              <a:t>response to the injection of nitroglycerine to induce a </a:t>
            </a:r>
            <a:r>
              <a:rPr lang="en-US" sz="1200" dirty="0" smtClean="0"/>
              <a:t>migraine, lactate in the brain</a:t>
            </a:r>
            <a:r>
              <a:rPr lang="en-US" sz="1200" dirty="0" smtClean="0"/>
              <a:t>, </a:t>
            </a:r>
            <a:r>
              <a:rPr lang="en-US" sz="1200" dirty="0" smtClean="0"/>
              <a:t>the byproduct of cellular respiration as glucose is broken down, increased over </a:t>
            </a:r>
            <a:r>
              <a:rPr lang="en-US" sz="1200" dirty="0"/>
              <a:t>the course of three </a:t>
            </a:r>
            <a:r>
              <a:rPr lang="en-US" sz="1200" dirty="0" smtClean="0"/>
              <a:t>hours. </a:t>
            </a:r>
            <a:r>
              <a:rPr lang="en-US" sz="1200" i="1" u="sng" dirty="0" smtClean="0"/>
              <a:t>In addition, </a:t>
            </a:r>
            <a:r>
              <a:rPr lang="en-US" sz="1200" i="1" u="sng" dirty="0" smtClean="0"/>
              <a:t>taurine, </a:t>
            </a:r>
            <a:r>
              <a:rPr lang="en-US" sz="1200" i="1" u="sng" dirty="0" smtClean="0"/>
              <a:t>a compound </a:t>
            </a:r>
            <a:r>
              <a:rPr lang="en-US" sz="1200" i="1" u="sng" dirty="0" smtClean="0"/>
              <a:t>that </a:t>
            </a:r>
            <a:r>
              <a:rPr lang="en-US" sz="1200" i="1" u="sng" dirty="0" smtClean="0"/>
              <a:t>regulates </a:t>
            </a:r>
            <a:r>
              <a:rPr lang="en-US" sz="1200" i="1" u="sng" dirty="0" smtClean="0"/>
              <a:t>osmotic pressure by controlling water and salt concentrations, </a:t>
            </a:r>
            <a:r>
              <a:rPr lang="en-US" sz="1200" i="1" u="sng" dirty="0" smtClean="0"/>
              <a:t>was found to be </a:t>
            </a:r>
            <a:r>
              <a:rPr lang="en-US" sz="1200" i="1" u="sng" dirty="0" smtClean="0"/>
              <a:t>elevated in the migraine-suffering rat.</a:t>
            </a:r>
          </a:p>
          <a:p>
            <a:pPr algn="just"/>
            <a:endParaRPr lang="en-US" sz="1200" dirty="0"/>
          </a:p>
          <a:p>
            <a:pPr algn="just"/>
            <a:r>
              <a:rPr lang="en-US" sz="1200" b="1" dirty="0"/>
              <a:t>Why </a:t>
            </a:r>
            <a:r>
              <a:rPr lang="en-US" sz="1200" b="1" dirty="0" smtClean="0"/>
              <a:t>is this finding important? </a:t>
            </a:r>
            <a:r>
              <a:rPr lang="en-US" sz="1200" b="1" dirty="0" smtClean="0"/>
              <a:t> </a:t>
            </a:r>
            <a:r>
              <a:rPr lang="en-US" sz="1200" dirty="0" smtClean="0"/>
              <a:t>By </a:t>
            </a:r>
            <a:r>
              <a:rPr lang="en-US" sz="1200" dirty="0"/>
              <a:t>following the progression of changes in energy utilization and </a:t>
            </a:r>
            <a:r>
              <a:rPr lang="en-US" sz="1200" dirty="0" smtClean="0"/>
              <a:t>osmotic pressure regulation </a:t>
            </a:r>
            <a:r>
              <a:rPr lang="en-US" sz="1200" dirty="0"/>
              <a:t>during </a:t>
            </a:r>
            <a:r>
              <a:rPr lang="en-US" sz="1200" dirty="0" smtClean="0"/>
              <a:t>migraines, </a:t>
            </a:r>
            <a:r>
              <a:rPr lang="en-US" sz="1200" dirty="0"/>
              <a:t>a better understanding of the root causes of migraine can be </a:t>
            </a:r>
            <a:r>
              <a:rPr lang="en-US" sz="1200" dirty="0" smtClean="0"/>
              <a:t>developed. </a:t>
            </a:r>
            <a:r>
              <a:rPr lang="en-US" sz="1200" i="1" u="sng" dirty="0" smtClean="0"/>
              <a:t>The hope is to identify </a:t>
            </a:r>
            <a:r>
              <a:rPr lang="en-US" sz="1200" i="1" u="sng" dirty="0"/>
              <a:t>a potential “migraine generator” that is common across all </a:t>
            </a:r>
            <a:r>
              <a:rPr lang="en-US" sz="1200" i="1" u="sng" dirty="0" smtClean="0"/>
              <a:t>types </a:t>
            </a:r>
            <a:r>
              <a:rPr lang="en-US" sz="1200" i="1" u="sng" dirty="0"/>
              <a:t>of an affliction that impacts approximately 38 million people in the USA.</a:t>
            </a:r>
            <a:r>
              <a:rPr lang="en-US" sz="1200" dirty="0"/>
              <a:t> With this information, </a:t>
            </a:r>
            <a:r>
              <a:rPr lang="en-US" sz="1200" dirty="0" smtClean="0"/>
              <a:t>future </a:t>
            </a:r>
            <a:r>
              <a:rPr lang="en-US" sz="1200" dirty="0"/>
              <a:t>treatments </a:t>
            </a:r>
            <a:r>
              <a:rPr lang="en-US" sz="1200" dirty="0" smtClean="0"/>
              <a:t>might </a:t>
            </a:r>
            <a:r>
              <a:rPr lang="en-US" sz="1200" dirty="0"/>
              <a:t>address the cause of </a:t>
            </a:r>
            <a:r>
              <a:rPr lang="en-US" sz="1200" dirty="0" smtClean="0"/>
              <a:t>migraines, in contrast to </a:t>
            </a:r>
            <a:r>
              <a:rPr lang="en-US" sz="1200" dirty="0"/>
              <a:t>current drugs that </a:t>
            </a:r>
            <a:r>
              <a:rPr lang="en-US" sz="1200" dirty="0" smtClean="0"/>
              <a:t>attempt to reduce the pain.</a:t>
            </a: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 smtClean="0"/>
              <a:t>Why did this research need the MagLab?</a:t>
            </a:r>
            <a:r>
              <a:rPr lang="en-US" sz="1200" b="1" dirty="0" smtClean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>The </a:t>
            </a:r>
            <a:r>
              <a:rPr lang="en-US" sz="1200" dirty="0">
                <a:latin typeface="Arial" charset="0"/>
              </a:rPr>
              <a:t>high sensitivity and spectral </a:t>
            </a:r>
            <a:r>
              <a:rPr lang="en-US" sz="1200" dirty="0" smtClean="0">
                <a:latin typeface="Arial" charset="0"/>
              </a:rPr>
              <a:t>separation </a:t>
            </a:r>
            <a:r>
              <a:rPr lang="en-US" sz="1200" dirty="0">
                <a:latin typeface="Arial" charset="0"/>
              </a:rPr>
              <a:t>available </a:t>
            </a:r>
            <a:r>
              <a:rPr lang="en-US" sz="1200" dirty="0" smtClean="0">
                <a:latin typeface="Arial" charset="0"/>
              </a:rPr>
              <a:t>to relaxation-enhanced </a:t>
            </a:r>
            <a:r>
              <a:rPr lang="en-US" sz="1200" baseline="30000" dirty="0">
                <a:latin typeface="Arial" charset="0"/>
              </a:rPr>
              <a:t>1</a:t>
            </a:r>
            <a:r>
              <a:rPr lang="en-US" sz="1200" dirty="0">
                <a:latin typeface="Arial" charset="0"/>
              </a:rPr>
              <a:t>H </a:t>
            </a:r>
            <a:r>
              <a:rPr lang="en-US" sz="1200" dirty="0" smtClean="0">
                <a:latin typeface="Arial" charset="0"/>
              </a:rPr>
              <a:t>spectroscopy in the </a:t>
            </a:r>
            <a:r>
              <a:rPr lang="en-US" sz="1200" dirty="0" err="1" smtClean="0">
                <a:latin typeface="Arial" charset="0"/>
              </a:rPr>
              <a:t>MagLab’s</a:t>
            </a:r>
            <a:r>
              <a:rPr lang="en-US" sz="1200" dirty="0" smtClean="0">
                <a:latin typeface="Arial" charset="0"/>
              </a:rPr>
              <a:t> unique 21.1T magnet expands </a:t>
            </a:r>
            <a:r>
              <a:rPr lang="en-US" sz="1200" dirty="0">
                <a:latin typeface="Arial" charset="0"/>
              </a:rPr>
              <a:t>metabolic profiling </a:t>
            </a:r>
            <a:r>
              <a:rPr lang="en-US" sz="1200" dirty="0" smtClean="0">
                <a:latin typeface="Arial" charset="0"/>
              </a:rPr>
              <a:t>to </a:t>
            </a:r>
            <a:r>
              <a:rPr lang="en-US" sz="1200" dirty="0">
                <a:latin typeface="Arial" charset="0"/>
              </a:rPr>
              <a:t>include lactate (Lac), taurine (Tau), aspartate (Asp) and </a:t>
            </a:r>
            <a:r>
              <a:rPr lang="en-US" sz="1200" dirty="0" err="1" smtClean="0">
                <a:latin typeface="Arial" charset="0"/>
              </a:rPr>
              <a:t>Gly</a:t>
            </a:r>
            <a:r>
              <a:rPr lang="en-US" sz="1200" dirty="0" smtClean="0">
                <a:latin typeface="Arial" charset="0"/>
              </a:rPr>
              <a:t>, a </a:t>
            </a:r>
            <a:r>
              <a:rPr lang="en-US" sz="1200" dirty="0">
                <a:latin typeface="Arial" charset="0"/>
              </a:rPr>
              <a:t>mixture of glycine, glutamine and glutamate</a:t>
            </a:r>
            <a:r>
              <a:rPr lang="en-US" sz="1200" dirty="0" smtClean="0">
                <a:latin typeface="Arial" charset="0"/>
              </a:rPr>
              <a:t>. </a:t>
            </a:r>
            <a:endParaRPr lang="en-US" sz="1200" dirty="0">
              <a:latin typeface="Arial" charset="0"/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1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4943476" y="1409697"/>
            <a:ext cx="4124324" cy="3552373"/>
            <a:chOff x="5810142" y="1409698"/>
            <a:chExt cx="3242349" cy="2392544"/>
          </a:xfrm>
        </p:grpSpPr>
        <p:grpSp>
          <p:nvGrpSpPr>
            <p:cNvPr id="16" name="Group 15"/>
            <p:cNvGrpSpPr/>
            <p:nvPr/>
          </p:nvGrpSpPr>
          <p:grpSpPr>
            <a:xfrm>
              <a:off x="5810142" y="1409698"/>
              <a:ext cx="3242349" cy="2148509"/>
              <a:chOff x="22830948" y="33556073"/>
              <a:chExt cx="5477642" cy="6177204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5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</a:blip>
              <a:srcRect l="15084" t="3122" r="22620" b="5264"/>
              <a:stretch/>
            </p:blipFill>
            <p:spPr>
              <a:xfrm>
                <a:off x="22830948" y="33556073"/>
                <a:ext cx="5258197" cy="3182427"/>
              </a:xfrm>
              <a:prstGeom prst="rect">
                <a:avLst/>
              </a:prstGeom>
              <a:ln w="28575">
                <a:noFill/>
              </a:ln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</a:blip>
              <a:srcRect l="11418" t="19531" r="25489" b="6433"/>
              <a:stretch/>
            </p:blipFill>
            <p:spPr>
              <a:xfrm>
                <a:off x="22935372" y="36607165"/>
                <a:ext cx="5173722" cy="3126112"/>
              </a:xfrm>
              <a:prstGeom prst="rect">
                <a:avLst/>
              </a:prstGeom>
              <a:ln w="28575">
                <a:noFill/>
              </a:ln>
            </p:spPr>
          </p:pic>
          <p:sp>
            <p:nvSpPr>
              <p:cNvPr id="24" name="TextBox 23"/>
              <p:cNvSpPr txBox="1"/>
              <p:nvPr/>
            </p:nvSpPr>
            <p:spPr>
              <a:xfrm>
                <a:off x="26210352" y="34196043"/>
                <a:ext cx="2098238" cy="1592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000" dirty="0" smtClean="0"/>
                  <a:t>RE </a:t>
                </a:r>
                <a:r>
                  <a:rPr lang="en-US" sz="1000" baseline="30000" dirty="0" smtClean="0"/>
                  <a:t>1</a:t>
                </a:r>
                <a:r>
                  <a:rPr lang="en-US" sz="1000" dirty="0" smtClean="0"/>
                  <a:t>H NMR spectrum during migraine</a:t>
                </a:r>
                <a:endParaRPr lang="en-US" sz="10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6617396" y="37304660"/>
                <a:ext cx="1558176" cy="2035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000" dirty="0"/>
                  <a:t>RE </a:t>
                </a:r>
                <a:r>
                  <a:rPr lang="en-US" sz="1000" baseline="30000" dirty="0"/>
                  <a:t>1</a:t>
                </a:r>
                <a:r>
                  <a:rPr lang="en-US" sz="1000" dirty="0"/>
                  <a:t>H NMR </a:t>
                </a:r>
                <a:r>
                  <a:rPr lang="en-US" sz="1000" dirty="0" smtClean="0"/>
                  <a:t>spectrum without migraine</a:t>
                </a:r>
                <a:endParaRPr lang="en-US" sz="10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5898249" y="3571555"/>
              <a:ext cx="3068141" cy="230687"/>
              <a:chOff x="5898249" y="5625639"/>
              <a:chExt cx="3068141" cy="230687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6535494" y="5640882"/>
                <a:ext cx="240482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/>
                  <a:t>4	            2	      ppm</a:t>
                </a:r>
                <a:endParaRPr lang="en-US" sz="800" dirty="0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5898249" y="5625639"/>
                <a:ext cx="3068141" cy="0"/>
              </a:xfrm>
              <a:prstGeom prst="line">
                <a:avLst/>
              </a:prstGeom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6628595" y="5657777"/>
                <a:ext cx="4572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7894176" y="5659105"/>
                <a:ext cx="4572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189188" y="6241593"/>
            <a:ext cx="893035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 Used: </a:t>
            </a:r>
            <a:r>
              <a:rPr lang="en-US" sz="1100" dirty="0" smtClean="0">
                <a:solidFill>
                  <a:srgbClr val="333399"/>
                </a:solidFill>
              </a:rPr>
              <a:t>900 MHz 105mm diameter Ultra-Wide-Bore NMR/MRI Magnet, NMR/MRI Facility at the MagLab/FSU</a:t>
            </a:r>
          </a:p>
          <a:p>
            <a:r>
              <a:rPr lang="en-US" sz="1100" dirty="0" smtClean="0">
                <a:solidFill>
                  <a:srgbClr val="333399"/>
                </a:solidFill>
              </a:rPr>
              <a:t>N. Abad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J.T. Rosenberg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T. </a:t>
            </a:r>
            <a:r>
              <a:rPr lang="en-US" sz="1100" dirty="0" err="1" smtClean="0">
                <a:solidFill>
                  <a:srgbClr val="333399"/>
                </a:solidFill>
              </a:rPr>
              <a:t>Roussel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D.C. Grice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M.G. Harrington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S.C. and </a:t>
            </a:r>
            <a:r>
              <a:rPr lang="en-US" sz="1100" dirty="0">
                <a:solidFill>
                  <a:srgbClr val="333399"/>
                </a:solidFill>
              </a:rPr>
              <a:t>Grant, </a:t>
            </a:r>
            <a:r>
              <a:rPr lang="en-US" sz="1100" i="1" dirty="0" smtClean="0">
                <a:solidFill>
                  <a:srgbClr val="333399"/>
                </a:solidFill>
              </a:rPr>
              <a:t>Metabolic </a:t>
            </a:r>
            <a:r>
              <a:rPr lang="en-US" sz="1100" i="1" dirty="0">
                <a:solidFill>
                  <a:srgbClr val="333399"/>
                </a:solidFill>
              </a:rPr>
              <a:t>assessment of a migraine model using relaxation-enhanced </a:t>
            </a:r>
            <a:r>
              <a:rPr lang="en-US" sz="1100" i="1" baseline="30000" dirty="0" smtClean="0">
                <a:solidFill>
                  <a:srgbClr val="333399"/>
                </a:solidFill>
              </a:rPr>
              <a:t>1</a:t>
            </a:r>
            <a:r>
              <a:rPr lang="en-US" sz="1100" i="1" dirty="0" smtClean="0">
                <a:solidFill>
                  <a:srgbClr val="333399"/>
                </a:solidFill>
              </a:rPr>
              <a:t>H </a:t>
            </a:r>
            <a:r>
              <a:rPr lang="en-US" sz="1100" i="1" dirty="0">
                <a:solidFill>
                  <a:srgbClr val="333399"/>
                </a:solidFill>
              </a:rPr>
              <a:t>spectroscopy at ultrahigh </a:t>
            </a:r>
            <a:r>
              <a:rPr lang="en-US" sz="1100" i="1" dirty="0" smtClean="0">
                <a:solidFill>
                  <a:srgbClr val="333399"/>
                </a:solidFill>
              </a:rPr>
              <a:t>field.  </a:t>
            </a:r>
            <a:r>
              <a:rPr lang="en-US" sz="1100" b="1" dirty="0" smtClean="0">
                <a:solidFill>
                  <a:srgbClr val="333399"/>
                </a:solidFill>
              </a:rPr>
              <a:t>Magnetic Resonance in Medicine 79</a:t>
            </a:r>
            <a:r>
              <a:rPr lang="en-US" sz="1100" dirty="0" smtClean="0">
                <a:solidFill>
                  <a:srgbClr val="333399"/>
                </a:solidFill>
              </a:rPr>
              <a:t>(3</a:t>
            </a:r>
            <a:r>
              <a:rPr lang="en-US" sz="1100" dirty="0">
                <a:solidFill>
                  <a:srgbClr val="333399"/>
                </a:solidFill>
              </a:rPr>
              <a:t>):</a:t>
            </a:r>
            <a:r>
              <a:rPr lang="en-US" sz="1100" dirty="0" smtClean="0">
                <a:solidFill>
                  <a:srgbClr val="333399"/>
                </a:solidFill>
              </a:rPr>
              <a:t>1266-1275, 2018.</a:t>
            </a:r>
            <a:endParaRPr lang="en-US" sz="1100" dirty="0">
              <a:solidFill>
                <a:srgbClr val="333399"/>
              </a:solidFill>
            </a:endParaRPr>
          </a:p>
        </p:txBody>
      </p:sp>
      <p:sp>
        <p:nvSpPr>
          <p:cNvPr id="27" name="Text Box 62"/>
          <p:cNvSpPr txBox="1">
            <a:spLocks noChangeArrowheads="1"/>
          </p:cNvSpPr>
          <p:nvPr/>
        </p:nvSpPr>
        <p:spPr bwMode="auto">
          <a:xfrm>
            <a:off x="514278" y="75460"/>
            <a:ext cx="828017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en-US" sz="1600" b="1" dirty="0">
                <a:solidFill>
                  <a:srgbClr val="000000"/>
                </a:solidFill>
              </a:rPr>
              <a:t>Metabolic Assessment of </a:t>
            </a:r>
            <a:r>
              <a:rPr lang="en-US" sz="1600" b="1" dirty="0" smtClean="0">
                <a:solidFill>
                  <a:srgbClr val="000000"/>
                </a:solidFill>
              </a:rPr>
              <a:t>Migraines using </a:t>
            </a:r>
            <a:r>
              <a:rPr lang="en-US" sz="1600" b="1" dirty="0" smtClean="0">
                <a:solidFill>
                  <a:srgbClr val="000000"/>
                </a:solidFill>
              </a:rPr>
              <a:t>Ultra-High Magnetic Fields</a:t>
            </a:r>
            <a:endParaRPr lang="en-US" sz="600" dirty="0">
              <a:solidFill>
                <a:srgbClr val="000000"/>
              </a:solidFill>
            </a:endParaRPr>
          </a:p>
          <a:p>
            <a:pPr lvl="0" algn="ctr">
              <a:spcBef>
                <a:spcPts val="600"/>
              </a:spcBef>
            </a:pPr>
            <a:r>
              <a:rPr lang="en-US" sz="1100" dirty="0">
                <a:solidFill>
                  <a:srgbClr val="000000"/>
                </a:solidFill>
              </a:rPr>
              <a:t>N. Abad</a:t>
            </a:r>
            <a:r>
              <a:rPr lang="en-US" sz="1100" baseline="30000" dirty="0">
                <a:solidFill>
                  <a:srgbClr val="000000"/>
                </a:solidFill>
              </a:rPr>
              <a:t>1,2</a:t>
            </a:r>
            <a:r>
              <a:rPr lang="en-US" sz="1100" dirty="0">
                <a:solidFill>
                  <a:srgbClr val="000000"/>
                </a:solidFill>
              </a:rPr>
              <a:t>, J.T. Rosenberg</a:t>
            </a:r>
            <a:r>
              <a:rPr lang="en-US" sz="1100" baseline="30000" dirty="0">
                <a:solidFill>
                  <a:srgbClr val="000000"/>
                </a:solidFill>
              </a:rPr>
              <a:t>2</a:t>
            </a:r>
            <a:r>
              <a:rPr lang="en-US" sz="1100" dirty="0">
                <a:solidFill>
                  <a:srgbClr val="000000"/>
                </a:solidFill>
              </a:rPr>
              <a:t>, T. Roussel</a:t>
            </a:r>
            <a:r>
              <a:rPr lang="en-US" sz="1100" baseline="30000" dirty="0">
                <a:solidFill>
                  <a:srgbClr val="000000"/>
                </a:solidFill>
              </a:rPr>
              <a:t>3</a:t>
            </a:r>
            <a:r>
              <a:rPr lang="en-US" sz="1100" dirty="0">
                <a:solidFill>
                  <a:srgbClr val="000000"/>
                </a:solidFill>
              </a:rPr>
              <a:t>, D.C. Grice</a:t>
            </a:r>
            <a:r>
              <a:rPr lang="en-US" sz="1100" baseline="30000" dirty="0">
                <a:solidFill>
                  <a:srgbClr val="000000"/>
                </a:solidFill>
              </a:rPr>
              <a:t>1</a:t>
            </a:r>
            <a:r>
              <a:rPr lang="en-US" sz="1100" dirty="0">
                <a:solidFill>
                  <a:srgbClr val="000000"/>
                </a:solidFill>
              </a:rPr>
              <a:t>, M.G. Harrington</a:t>
            </a:r>
            <a:r>
              <a:rPr lang="en-US" sz="1100" baseline="30000" dirty="0">
                <a:solidFill>
                  <a:srgbClr val="000000"/>
                </a:solidFill>
              </a:rPr>
              <a:t>4</a:t>
            </a:r>
            <a:r>
              <a:rPr lang="en-US" sz="1100" dirty="0">
                <a:solidFill>
                  <a:srgbClr val="000000"/>
                </a:solidFill>
              </a:rPr>
              <a:t>, S.C. Grant</a:t>
            </a:r>
            <a:r>
              <a:rPr lang="en-US" sz="1100" baseline="30000" dirty="0">
                <a:solidFill>
                  <a:srgbClr val="000000"/>
                </a:solidFill>
              </a:rPr>
              <a:t>1,2</a:t>
            </a:r>
          </a:p>
          <a:p>
            <a:pPr marL="228600" lvl="0" indent="-228600" algn="ctr">
              <a:spcBef>
                <a:spcPts val="0"/>
              </a:spcBef>
              <a:buFontTx/>
              <a:buAutoNum type="arabicPeriod"/>
            </a:pPr>
            <a:r>
              <a:rPr lang="en-US" sz="1100" b="1" dirty="0">
                <a:solidFill>
                  <a:srgbClr val="0033CC"/>
                </a:solidFill>
              </a:rPr>
              <a:t>Florida State University; 2. National High Magnetic Field Laboratory; </a:t>
            </a:r>
            <a:endParaRPr lang="en-US" sz="1100" b="1" dirty="0" smtClean="0">
              <a:solidFill>
                <a:srgbClr val="0033CC"/>
              </a:solidFill>
            </a:endParaRPr>
          </a:p>
          <a:p>
            <a:pPr lvl="0" algn="ctr">
              <a:spcBef>
                <a:spcPts val="0"/>
              </a:spcBef>
            </a:pPr>
            <a:r>
              <a:rPr lang="en-US" sz="1100" b="1" dirty="0" smtClean="0">
                <a:solidFill>
                  <a:srgbClr val="0033CC"/>
                </a:solidFill>
              </a:rPr>
              <a:t>3</a:t>
            </a:r>
            <a:r>
              <a:rPr lang="en-US" sz="1100" b="1" dirty="0">
                <a:solidFill>
                  <a:srgbClr val="0033CC"/>
                </a:solidFill>
              </a:rPr>
              <a:t>. Weizmann Institute </a:t>
            </a:r>
            <a:r>
              <a:rPr lang="en-US" sz="1100" b="1" dirty="0" smtClean="0">
                <a:solidFill>
                  <a:srgbClr val="0033CC"/>
                </a:solidFill>
              </a:rPr>
              <a:t>Science;  4</a:t>
            </a:r>
            <a:r>
              <a:rPr lang="en-US" sz="1100" b="1" dirty="0">
                <a:solidFill>
                  <a:srgbClr val="0033CC"/>
                </a:solidFill>
              </a:rPr>
              <a:t>. Huntington Medical Research Institute</a:t>
            </a:r>
          </a:p>
          <a:p>
            <a:pPr lvl="0" algn="ctr">
              <a:spcBef>
                <a:spcPts val="400"/>
              </a:spcBef>
            </a:pPr>
            <a:r>
              <a:rPr lang="en-US" sz="1100" b="1" dirty="0">
                <a:solidFill>
                  <a:srgbClr val="0033CC"/>
                </a:solidFill>
              </a:rPr>
              <a:t> </a:t>
            </a:r>
            <a:r>
              <a:rPr lang="en-US" sz="1100" b="1" dirty="0" smtClean="0">
                <a:solidFill>
                  <a:srgbClr val="000000"/>
                </a:solidFill>
              </a:rPr>
              <a:t>Funding </a:t>
            </a:r>
            <a:r>
              <a:rPr lang="en-US" sz="1100" b="1" dirty="0">
                <a:solidFill>
                  <a:srgbClr val="000000"/>
                </a:solidFill>
              </a:rPr>
              <a:t>Grants:</a:t>
            </a:r>
            <a:r>
              <a:rPr lang="en-US" sz="1100" dirty="0">
                <a:solidFill>
                  <a:srgbClr val="000000"/>
                </a:solidFill>
              </a:rPr>
              <a:t>  G.S. Boebinger (NSF DMR-1157490); S.C. Grant (NSF-NHMFL UCGP); </a:t>
            </a:r>
            <a:r>
              <a:rPr lang="en-US" sz="1100" dirty="0" smtClean="0">
                <a:solidFill>
                  <a:srgbClr val="000000"/>
                </a:solidFill>
              </a:rPr>
              <a:t>M.G</a:t>
            </a:r>
            <a:r>
              <a:rPr lang="en-US" sz="1100" dirty="0">
                <a:solidFill>
                  <a:srgbClr val="000000"/>
                </a:solidFill>
              </a:rPr>
              <a:t>. Harrington (NIH R01-NS072497)</a:t>
            </a:r>
            <a:endParaRPr lang="en-US" sz="1100" b="1" dirty="0">
              <a:solidFill>
                <a:srgbClr val="0033CC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99207" y="4817827"/>
            <a:ext cx="490089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Using </a:t>
            </a:r>
            <a:r>
              <a:rPr lang="en-US" sz="1100" dirty="0" smtClean="0"/>
              <a:t>MagLab-developed NMR </a:t>
            </a:r>
            <a:r>
              <a:rPr lang="en-US" sz="1100" dirty="0" smtClean="0"/>
              <a:t>pulse </a:t>
            </a:r>
            <a:r>
              <a:rPr lang="en-US" sz="1100" dirty="0" smtClean="0"/>
              <a:t>sequences (</a:t>
            </a:r>
            <a:r>
              <a:rPr lang="en-US" sz="1100" dirty="0" smtClean="0"/>
              <a:t>4 mm)</a:t>
            </a:r>
            <a:r>
              <a:rPr lang="en-US" sz="1100" baseline="30000" dirty="0" smtClean="0"/>
              <a:t>3</a:t>
            </a:r>
            <a:r>
              <a:rPr lang="en-US" sz="1100" dirty="0" smtClean="0"/>
              <a:t> </a:t>
            </a:r>
            <a:r>
              <a:rPr lang="en-US" sz="1100" dirty="0" smtClean="0"/>
              <a:t>volumes in the rat cortex </a:t>
            </a:r>
            <a:r>
              <a:rPr lang="en-US" sz="1100" dirty="0" smtClean="0"/>
              <a:t>(pink boxes) are selected </a:t>
            </a:r>
            <a:r>
              <a:rPr lang="en-US" sz="1100" dirty="0" smtClean="0"/>
              <a:t>to </a:t>
            </a:r>
            <a:r>
              <a:rPr lang="en-US" sz="1100" dirty="0" smtClean="0"/>
              <a:t>acquire </a:t>
            </a:r>
            <a:r>
              <a:rPr lang="en-US" sz="1100" dirty="0" smtClean="0"/>
              <a:t>relaxation-enhanced (RE) 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H </a:t>
            </a:r>
            <a:r>
              <a:rPr lang="en-US" sz="1100" dirty="0" smtClean="0"/>
              <a:t>NMR spectra </a:t>
            </a:r>
            <a:r>
              <a:rPr lang="en-US" sz="1100" dirty="0" smtClean="0"/>
              <a:t>over 3 hours. Spectra were acquired </a:t>
            </a:r>
            <a:r>
              <a:rPr lang="en-US" sz="1100" dirty="0" smtClean="0"/>
              <a:t>after either a nitroglycerine (NTG) </a:t>
            </a:r>
            <a:r>
              <a:rPr lang="en-US" sz="1100" dirty="0" smtClean="0"/>
              <a:t>injection to induce migraine or </a:t>
            </a:r>
            <a:r>
              <a:rPr lang="en-US" sz="1100" dirty="0" smtClean="0"/>
              <a:t>a sham </a:t>
            </a:r>
            <a:r>
              <a:rPr lang="en-US" sz="1100" dirty="0" smtClean="0"/>
              <a:t>saline injection. </a:t>
            </a:r>
            <a:r>
              <a:rPr lang="en-US" sz="1100" dirty="0"/>
              <a:t>L</a:t>
            </a:r>
            <a:r>
              <a:rPr lang="en-US" sz="1100" dirty="0" smtClean="0"/>
              <a:t>actate (Lac), N-acetyl </a:t>
            </a:r>
            <a:r>
              <a:rPr lang="en-US" sz="1100" dirty="0"/>
              <a:t>A</a:t>
            </a:r>
            <a:r>
              <a:rPr lang="en-US" sz="1100" dirty="0" smtClean="0"/>
              <a:t>spartate </a:t>
            </a:r>
            <a:r>
              <a:rPr lang="en-US" sz="1100" dirty="0"/>
              <a:t>(</a:t>
            </a:r>
            <a:r>
              <a:rPr lang="en-US" sz="1100" dirty="0" smtClean="0"/>
              <a:t>NAA), </a:t>
            </a:r>
            <a:r>
              <a:rPr lang="en-US" sz="1100" dirty="0" smtClean="0"/>
              <a:t>Total </a:t>
            </a:r>
            <a:r>
              <a:rPr lang="en-US" sz="1100" dirty="0" err="1" smtClean="0"/>
              <a:t>Creatine</a:t>
            </a:r>
            <a:r>
              <a:rPr lang="en-US" sz="1100" dirty="0" smtClean="0"/>
              <a:t> </a:t>
            </a:r>
            <a:r>
              <a:rPr lang="en-US" sz="1100" dirty="0" smtClean="0"/>
              <a:t>(</a:t>
            </a:r>
            <a:r>
              <a:rPr lang="en-US" sz="1100" dirty="0" err="1" smtClean="0"/>
              <a:t>tCr</a:t>
            </a:r>
            <a:r>
              <a:rPr lang="en-US" sz="1100" dirty="0"/>
              <a:t>), </a:t>
            </a:r>
            <a:r>
              <a:rPr lang="en-US" sz="1100" dirty="0" smtClean="0"/>
              <a:t>Choline </a:t>
            </a:r>
            <a:r>
              <a:rPr lang="en-US" sz="1100" dirty="0"/>
              <a:t>(Cho</a:t>
            </a:r>
            <a:r>
              <a:rPr lang="en-US" sz="1100" dirty="0" smtClean="0"/>
              <a:t>), </a:t>
            </a:r>
            <a:r>
              <a:rPr lang="en-US" sz="1100" dirty="0" smtClean="0"/>
              <a:t>Aspartate </a:t>
            </a:r>
            <a:r>
              <a:rPr lang="en-US" sz="1100" dirty="0" smtClean="0"/>
              <a:t>(Asp), </a:t>
            </a:r>
            <a:r>
              <a:rPr lang="en-US" sz="1100" dirty="0"/>
              <a:t>T</a:t>
            </a:r>
            <a:r>
              <a:rPr lang="en-US" sz="1100" dirty="0" smtClean="0"/>
              <a:t>aurine </a:t>
            </a:r>
            <a:r>
              <a:rPr lang="en-US" sz="1100" dirty="0" smtClean="0"/>
              <a:t>(</a:t>
            </a:r>
            <a:r>
              <a:rPr lang="en-US" sz="1100" dirty="0" smtClean="0"/>
              <a:t>Tau) were identified in the brain, along with Glutamine, </a:t>
            </a:r>
            <a:r>
              <a:rPr lang="en-US" sz="1100" dirty="0"/>
              <a:t>G</a:t>
            </a:r>
            <a:r>
              <a:rPr lang="en-US" sz="1100" dirty="0" smtClean="0"/>
              <a:t>lutamate </a:t>
            </a:r>
            <a:r>
              <a:rPr lang="en-US" sz="1100" dirty="0" smtClean="0"/>
              <a:t>&amp; </a:t>
            </a:r>
            <a:r>
              <a:rPr lang="en-US" sz="1100" dirty="0" smtClean="0"/>
              <a:t>GABA (together denoted </a:t>
            </a:r>
            <a:r>
              <a:rPr lang="en-US" sz="1100" dirty="0" err="1" smtClean="0"/>
              <a:t>Glx</a:t>
            </a:r>
            <a:r>
              <a:rPr lang="en-US" sz="1100" dirty="0" smtClean="0"/>
              <a:t>) </a:t>
            </a:r>
            <a:r>
              <a:rPr lang="en-US" sz="1100" dirty="0" smtClean="0"/>
              <a:t>and </a:t>
            </a:r>
            <a:r>
              <a:rPr lang="en-US" sz="1100" dirty="0" smtClean="0"/>
              <a:t> </a:t>
            </a:r>
            <a:r>
              <a:rPr lang="en-US" sz="1100" dirty="0" smtClean="0"/>
              <a:t>Glycine</a:t>
            </a:r>
            <a:r>
              <a:rPr lang="en-US" sz="1100" dirty="0"/>
              <a:t>, </a:t>
            </a:r>
            <a:r>
              <a:rPr lang="en-US" sz="1100" dirty="0" smtClean="0"/>
              <a:t>Glutamine &amp; Glutamate </a:t>
            </a:r>
            <a:r>
              <a:rPr lang="en-US" sz="1100" dirty="0"/>
              <a:t>(together denoted </a:t>
            </a:r>
            <a:r>
              <a:rPr lang="en-US" sz="1100" dirty="0" err="1" smtClean="0"/>
              <a:t>Gly</a:t>
            </a:r>
            <a:r>
              <a:rPr lang="en-US" sz="1100" dirty="0" smtClean="0"/>
              <a:t>)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4124449" y="1355412"/>
            <a:ext cx="1668269" cy="3454713"/>
            <a:chOff x="23460829" y="23332956"/>
            <a:chExt cx="2906974" cy="7432746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80" t="30548" r="38211" b="30846"/>
            <a:stretch/>
          </p:blipFill>
          <p:spPr>
            <a:xfrm rot="10800000">
              <a:off x="23460829" y="28118035"/>
              <a:ext cx="2906973" cy="2647667"/>
            </a:xfrm>
            <a:prstGeom prst="rect">
              <a:avLst/>
            </a:prstGeom>
            <a:ln w="57150">
              <a:solidFill>
                <a:schemeClr val="bg1"/>
              </a:solidFill>
            </a:ln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668" t="28657" r="33565" b="21194"/>
            <a:stretch/>
          </p:blipFill>
          <p:spPr>
            <a:xfrm>
              <a:off x="23460829" y="23332956"/>
              <a:ext cx="2906974" cy="2647667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706" t="24279" r="34959" b="21194"/>
            <a:stretch/>
          </p:blipFill>
          <p:spPr>
            <a:xfrm>
              <a:off x="23460829" y="25629639"/>
              <a:ext cx="2906973" cy="2647667"/>
            </a:xfrm>
            <a:prstGeom prst="rect">
              <a:avLst/>
            </a:prstGeom>
            <a:ln w="28575">
              <a:solidFill>
                <a:schemeClr val="bg1"/>
              </a:solidFill>
            </a:ln>
          </p:spPr>
        </p:pic>
      </p:grpSp>
      <p:sp>
        <p:nvSpPr>
          <p:cNvPr id="33" name="Rectangle 49"/>
          <p:cNvSpPr>
            <a:spLocks noChangeArrowheads="1"/>
          </p:cNvSpPr>
          <p:nvPr/>
        </p:nvSpPr>
        <p:spPr bwMode="auto">
          <a:xfrm>
            <a:off x="4051005" y="1325562"/>
            <a:ext cx="5016796" cy="4913866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A957B8-4263-458A-9B62-EA6853135FC2}"/>
</file>

<file path=customXml/itemProps2.xml><?xml version="1.0" encoding="utf-8"?>
<ds:datastoreItem xmlns:ds="http://schemas.openxmlformats.org/officeDocument/2006/customXml" ds:itemID="{58A13E90-D5A7-4827-9AA8-CED451F4BDE7}"/>
</file>

<file path=customXml/itemProps3.xml><?xml version="1.0" encoding="utf-8"?>
<ds:datastoreItem xmlns:ds="http://schemas.openxmlformats.org/officeDocument/2006/customXml" ds:itemID="{F557B827-1A53-42CE-A42C-53F71D77AB39}"/>
</file>

<file path=docProps/app.xml><?xml version="1.0" encoding="utf-8"?>
<Properties xmlns="http://schemas.openxmlformats.org/officeDocument/2006/extended-properties" xmlns:vt="http://schemas.openxmlformats.org/officeDocument/2006/docPropsVTypes">
  <TotalTime>5211</TotalTime>
  <Words>910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136</cp:revision>
  <cp:lastPrinted>2007-07-13T05:35:51Z</cp:lastPrinted>
  <dcterms:created xsi:type="dcterms:W3CDTF">2004-08-07T03:10:56Z</dcterms:created>
  <dcterms:modified xsi:type="dcterms:W3CDTF">2018-07-05T21:05:38Z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