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0" r:id="rId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72" autoAdjust="0"/>
    <p:restoredTop sz="96845" autoAdjust="0"/>
  </p:normalViewPr>
  <p:slideViewPr>
    <p:cSldViewPr snapToGrid="0">
      <p:cViewPr>
        <p:scale>
          <a:sx n="68" d="100"/>
          <a:sy n="68" d="100"/>
        </p:scale>
        <p:origin x="-763" y="-1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handoutMaster" Target="handoutMasters/handoutMaster1.xml"/><Relationship Id="rId9"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150290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5977" y="1216705"/>
            <a:ext cx="4089418" cy="5770811"/>
          </a:xfrm>
          <a:prstGeom prst="rect">
            <a:avLst/>
          </a:prstGeom>
          <a:noFill/>
          <a:ln w="9525">
            <a:noFill/>
            <a:miter lim="800000"/>
            <a:headEnd/>
            <a:tailEnd/>
          </a:ln>
        </p:spPr>
        <p:txBody>
          <a:bodyPr wrap="square">
            <a:spAutoFit/>
          </a:bodyPr>
          <a:lstStyle/>
          <a:p>
            <a:pPr algn="just" defTabSz="461963">
              <a:tabLst>
                <a:tab pos="233363" algn="l"/>
              </a:tabLst>
            </a:pPr>
            <a:r>
              <a:rPr lang="en-US" sz="1100" dirty="0" smtClean="0"/>
              <a:t>	</a:t>
            </a:r>
            <a:r>
              <a:rPr lang="en-US" sz="1100" dirty="0" smtClean="0">
                <a:latin typeface="Arial" charset="0"/>
              </a:rPr>
              <a:t>The </a:t>
            </a:r>
            <a:r>
              <a:rPr lang="en-US" sz="1100" dirty="0" err="1" smtClean="0">
                <a:latin typeface="Arial" charset="0"/>
              </a:rPr>
              <a:t>MabLab’s</a:t>
            </a:r>
            <a:r>
              <a:rPr lang="en-US" sz="1100" dirty="0" smtClean="0">
                <a:latin typeface="Arial" charset="0"/>
              </a:rPr>
              <a:t> </a:t>
            </a:r>
            <a:r>
              <a:rPr lang="en-US" sz="1100" dirty="0">
                <a:latin typeface="Arial" charset="0"/>
              </a:rPr>
              <a:t>mission </a:t>
            </a:r>
            <a:r>
              <a:rPr lang="en-US" sz="1100" dirty="0" smtClean="0">
                <a:latin typeface="Arial" charset="0"/>
              </a:rPr>
              <a:t>includes a commitment to STEM education. The </a:t>
            </a:r>
            <a:r>
              <a:rPr lang="en-US" sz="1100" dirty="0" err="1" smtClean="0">
                <a:latin typeface="Arial" charset="0"/>
              </a:rPr>
              <a:t>MagLab’s</a:t>
            </a:r>
            <a:r>
              <a:rPr lang="en-US" sz="1100" dirty="0" smtClean="0">
                <a:latin typeface="Arial" charset="0"/>
              </a:rPr>
              <a:t> Research Experience for Teachers (RET) program is </a:t>
            </a:r>
            <a:r>
              <a:rPr lang="en-US" sz="1100" dirty="0">
                <a:latin typeface="Arial" charset="0"/>
              </a:rPr>
              <a:t>an </a:t>
            </a:r>
            <a:r>
              <a:rPr lang="en-US" sz="1100" dirty="0" smtClean="0">
                <a:latin typeface="Arial" charset="0"/>
              </a:rPr>
              <a:t>effective </a:t>
            </a:r>
            <a:r>
              <a:rPr lang="en-US" sz="1100" dirty="0">
                <a:latin typeface="Arial" charset="0"/>
              </a:rPr>
              <a:t>way to </a:t>
            </a:r>
            <a:r>
              <a:rPr lang="en-US" sz="1100" dirty="0" smtClean="0">
                <a:latin typeface="Arial" charset="0"/>
              </a:rPr>
              <a:t>impact many students, </a:t>
            </a:r>
            <a:r>
              <a:rPr lang="en-US" sz="1100" dirty="0">
                <a:latin typeface="Arial" charset="0"/>
              </a:rPr>
              <a:t>since </a:t>
            </a:r>
            <a:r>
              <a:rPr lang="en-US" sz="1100" dirty="0" smtClean="0">
                <a:latin typeface="Arial" charset="0"/>
              </a:rPr>
              <a:t>teachers </a:t>
            </a:r>
            <a:r>
              <a:rPr lang="en-US" sz="1100" dirty="0">
                <a:latin typeface="Arial" charset="0"/>
              </a:rPr>
              <a:t>participating in the program </a:t>
            </a:r>
            <a:r>
              <a:rPr lang="en-US" sz="1100" dirty="0" smtClean="0">
                <a:latin typeface="Arial" charset="0"/>
              </a:rPr>
              <a:t>return to their schools with a better understanding of scientific research. </a:t>
            </a:r>
            <a:r>
              <a:rPr lang="en-US" sz="1100" dirty="0">
                <a:latin typeface="Arial" charset="0"/>
              </a:rPr>
              <a:t>The </a:t>
            </a:r>
            <a:r>
              <a:rPr lang="en-US" sz="1100" dirty="0" smtClean="0">
                <a:latin typeface="Arial" charset="0"/>
              </a:rPr>
              <a:t>knowledge and confidence gained </a:t>
            </a:r>
            <a:r>
              <a:rPr lang="en-US" sz="1100" dirty="0">
                <a:latin typeface="Arial" charset="0"/>
              </a:rPr>
              <a:t>by </a:t>
            </a:r>
            <a:r>
              <a:rPr lang="en-US" sz="1100" dirty="0" smtClean="0">
                <a:latin typeface="Arial" charset="0"/>
              </a:rPr>
              <a:t>RET </a:t>
            </a:r>
            <a:r>
              <a:rPr lang="en-US" sz="1100" dirty="0">
                <a:latin typeface="Arial" charset="0"/>
              </a:rPr>
              <a:t>participants will impact over 300 students in elementary, middle and high schools around Florida</a:t>
            </a:r>
            <a:r>
              <a:rPr lang="en-US" sz="1100" dirty="0" smtClean="0">
                <a:latin typeface="Arial" charset="0"/>
              </a:rPr>
              <a:t>.</a:t>
            </a:r>
          </a:p>
          <a:p>
            <a:pPr algn="just" defTabSz="461963">
              <a:tabLst>
                <a:tab pos="233363" algn="l"/>
              </a:tabLst>
            </a:pPr>
            <a:r>
              <a:rPr lang="en-US" sz="300" dirty="0">
                <a:latin typeface="Arial" charset="0"/>
              </a:rPr>
              <a:t> </a:t>
            </a:r>
            <a:r>
              <a:rPr lang="en-US" sz="300" dirty="0" smtClean="0">
                <a:latin typeface="Arial" charset="0"/>
              </a:rPr>
              <a:t> </a:t>
            </a:r>
            <a:endParaRPr lang="en-US" sz="300" dirty="0">
              <a:latin typeface="Arial" charset="0"/>
            </a:endParaRPr>
          </a:p>
          <a:p>
            <a:pPr algn="just" defTabSz="461963">
              <a:tabLst>
                <a:tab pos="233363" algn="l"/>
              </a:tabLst>
            </a:pPr>
            <a:r>
              <a:rPr lang="en-US" sz="1100" dirty="0" smtClean="0"/>
              <a:t>	In 2018, the RET program, directed by Jose Sanchez, hosted ten Florida teachers from as far as Broward County near Miami. The teachers worked side-by-side with MagLab researchers on a wide variety of projects including Condensed Matter Physics, Materials Science and Technology, Applied Superconductivity, and Nuclear Magnetic Resonance. </a:t>
            </a:r>
          </a:p>
          <a:p>
            <a:pPr algn="just" defTabSz="461963">
              <a:tabLst>
                <a:tab pos="233363" algn="l"/>
              </a:tabLst>
            </a:pPr>
            <a:r>
              <a:rPr lang="en-US" sz="300" dirty="0"/>
              <a:t> </a:t>
            </a:r>
            <a:endParaRPr lang="en-US" sz="300" dirty="0" smtClean="0"/>
          </a:p>
          <a:p>
            <a:pPr algn="just" defTabSz="461963">
              <a:tabLst>
                <a:tab pos="233363" algn="l"/>
              </a:tabLst>
            </a:pPr>
            <a:r>
              <a:rPr lang="en-US" sz="1100" dirty="0" smtClean="0"/>
              <a:t>	For the first time, Prof. Michael </a:t>
            </a:r>
            <a:r>
              <a:rPr lang="en-US" sz="1100" dirty="0" err="1" smtClean="0"/>
              <a:t>Shatruk</a:t>
            </a:r>
            <a:r>
              <a:rPr lang="en-US" sz="1100" dirty="0" smtClean="0"/>
              <a:t>, FSU Chemistry, joined the </a:t>
            </a:r>
            <a:r>
              <a:rPr lang="en-US" sz="1100" dirty="0" err="1" smtClean="0"/>
              <a:t>MagLab’s</a:t>
            </a:r>
            <a:r>
              <a:rPr lang="en-US" sz="1100" dirty="0" smtClean="0"/>
              <a:t> RET program, working with two teachers, Larousse </a:t>
            </a:r>
            <a:r>
              <a:rPr lang="en-US" sz="1100" dirty="0" err="1" smtClean="0"/>
              <a:t>Charlot</a:t>
            </a:r>
            <a:r>
              <a:rPr lang="en-US" sz="1100" dirty="0" smtClean="0"/>
              <a:t> from Maynard Evans High School in Orlando, FL and Don Norton from Millennium Middle School in Sanford, FL. Larousse and Don prepared samples and worked on testing the conductive properties of AlFeB</a:t>
            </a:r>
            <a:r>
              <a:rPr lang="en-US" sz="1100" baseline="-25000" dirty="0" smtClean="0"/>
              <a:t>2</a:t>
            </a:r>
            <a:r>
              <a:rPr lang="en-US" sz="1100" dirty="0" smtClean="0"/>
              <a:t> and several variants of the compound. Dr. </a:t>
            </a:r>
            <a:r>
              <a:rPr lang="en-US" sz="1100" dirty="0" err="1" smtClean="0"/>
              <a:t>Shatruk</a:t>
            </a:r>
            <a:r>
              <a:rPr lang="en-US" sz="1100" dirty="0" smtClean="0"/>
              <a:t> had such a positive experience working with the teachers that he has agreed to work with them again next summer.  </a:t>
            </a:r>
          </a:p>
          <a:p>
            <a:pPr algn="just" defTabSz="461963">
              <a:tabLst>
                <a:tab pos="233363" algn="l"/>
              </a:tabLst>
            </a:pPr>
            <a:r>
              <a:rPr lang="en-US" sz="300" dirty="0"/>
              <a:t> </a:t>
            </a:r>
            <a:r>
              <a:rPr lang="en-US" sz="300" dirty="0" smtClean="0"/>
              <a:t>  </a:t>
            </a:r>
          </a:p>
          <a:p>
            <a:pPr algn="just" defTabSz="461963">
              <a:tabLst>
                <a:tab pos="233363" algn="l"/>
              </a:tabLst>
            </a:pPr>
            <a:r>
              <a:rPr lang="en-US" sz="1100" dirty="0" smtClean="0"/>
              <a:t>	Dr. Wan </a:t>
            </a:r>
            <a:r>
              <a:rPr lang="en-US" sz="1100" dirty="0" err="1" smtClean="0"/>
              <a:t>Kyu</a:t>
            </a:r>
            <a:r>
              <a:rPr lang="en-US" sz="1100" dirty="0" smtClean="0"/>
              <a:t> Park, a recently-hired MagLab Research Faculty member, also mentored RETs </a:t>
            </a:r>
            <a:r>
              <a:rPr lang="en-US" sz="1100" dirty="0"/>
              <a:t>for his first </a:t>
            </a:r>
            <a:r>
              <a:rPr lang="en-US" sz="1100" dirty="0" smtClean="0"/>
              <a:t>time. Dr</a:t>
            </a:r>
            <a:r>
              <a:rPr lang="en-US" sz="1100" dirty="0"/>
              <a:t>. Park and his team worked with Melvin </a:t>
            </a:r>
            <a:r>
              <a:rPr lang="en-US" sz="1100" dirty="0" smtClean="0"/>
              <a:t>Figueroa, from </a:t>
            </a:r>
            <a:r>
              <a:rPr lang="en-US" sz="1100" dirty="0"/>
              <a:t>New River Middle School in Ft Lauderdale</a:t>
            </a:r>
            <a:r>
              <a:rPr lang="en-US" sz="1100" dirty="0" smtClean="0"/>
              <a:t>, </a:t>
            </a:r>
            <a:r>
              <a:rPr lang="en-US" sz="1100" dirty="0"/>
              <a:t>and Andy </a:t>
            </a:r>
            <a:r>
              <a:rPr lang="en-US" sz="1100" dirty="0" smtClean="0"/>
              <a:t>Bula, </a:t>
            </a:r>
            <a:r>
              <a:rPr lang="en-US" sz="1100" dirty="0"/>
              <a:t>from Astronaut High School in Titusville, FL. Both Melvin and Andy experienced a very steep learning </a:t>
            </a:r>
            <a:r>
              <a:rPr lang="en-US" sz="1100" dirty="0" smtClean="0"/>
              <a:t>curve, </a:t>
            </a:r>
            <a:r>
              <a:rPr lang="en-US" sz="1100" dirty="0"/>
              <a:t>but shortly after the start of the </a:t>
            </a:r>
            <a:r>
              <a:rPr lang="en-US" sz="1100" dirty="0" smtClean="0"/>
              <a:t>program, </a:t>
            </a:r>
            <a:r>
              <a:rPr lang="en-US" sz="1100" dirty="0"/>
              <a:t>they both felt right at home in Dr. Park’s lab. Melvin and Andy worked on measuring </a:t>
            </a:r>
            <a:r>
              <a:rPr lang="en-US" sz="1100" dirty="0" smtClean="0"/>
              <a:t>superconducting </a:t>
            </a:r>
            <a:r>
              <a:rPr lang="en-US" sz="1100" dirty="0"/>
              <a:t>properties of </a:t>
            </a:r>
            <a:r>
              <a:rPr lang="en-US" sz="1100" dirty="0" smtClean="0"/>
              <a:t>niobium </a:t>
            </a:r>
            <a:r>
              <a:rPr lang="en-US" sz="1100" dirty="0"/>
              <a:t>using a </a:t>
            </a:r>
            <a:r>
              <a:rPr lang="en-US" sz="1100" dirty="0" smtClean="0"/>
              <a:t>technique </a:t>
            </a:r>
            <a:r>
              <a:rPr lang="en-US" sz="1100" dirty="0"/>
              <a:t>developed by Dr. </a:t>
            </a:r>
            <a:r>
              <a:rPr lang="en-US" sz="1100" dirty="0" smtClean="0"/>
              <a:t>Park.</a:t>
            </a:r>
          </a:p>
        </p:txBody>
      </p:sp>
      <p:sp>
        <p:nvSpPr>
          <p:cNvPr id="1029" name="Line 42"/>
          <p:cNvSpPr>
            <a:spLocks noChangeShapeType="1"/>
          </p:cNvSpPr>
          <p:nvPr/>
        </p:nvSpPr>
        <p:spPr bwMode="auto">
          <a:xfrm>
            <a:off x="38100" y="1158125"/>
            <a:ext cx="9029700" cy="0"/>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26812" y="0"/>
            <a:ext cx="1017188" cy="1023315"/>
          </a:xfrm>
          <a:prstGeom prst="rect">
            <a:avLst/>
          </a:prstGeom>
        </p:spPr>
      </p:pic>
      <p:sp>
        <p:nvSpPr>
          <p:cNvPr id="13" name="Text Box 62"/>
          <p:cNvSpPr txBox="1">
            <a:spLocks noChangeArrowheads="1"/>
          </p:cNvSpPr>
          <p:nvPr/>
        </p:nvSpPr>
        <p:spPr bwMode="auto">
          <a:xfrm>
            <a:off x="638865" y="23305"/>
            <a:ext cx="8031001" cy="1077218"/>
          </a:xfrm>
          <a:prstGeom prst="rect">
            <a:avLst/>
          </a:prstGeom>
          <a:noFill/>
          <a:ln w="9525">
            <a:noFill/>
            <a:miter lim="800000"/>
            <a:headEnd/>
            <a:tailEnd/>
          </a:ln>
        </p:spPr>
        <p:txBody>
          <a:bodyPr wrap="square">
            <a:spAutoFit/>
          </a:bodyPr>
          <a:lstStyle/>
          <a:p>
            <a:pPr algn="ctr"/>
            <a:r>
              <a:rPr lang="en-US" sz="1600" b="1" dirty="0" smtClean="0"/>
              <a:t>MagLab Education and Outreach: </a:t>
            </a:r>
          </a:p>
          <a:p>
            <a:pPr algn="ctr"/>
            <a:r>
              <a:rPr lang="en-US" sz="1600" b="1" dirty="0"/>
              <a:t>t</a:t>
            </a:r>
            <a:r>
              <a:rPr lang="en-US" sz="1600" b="1" dirty="0" smtClean="0"/>
              <a:t>he Research Experiences for Teachers (RET) Program</a:t>
            </a:r>
          </a:p>
          <a:p>
            <a:pPr algn="ctr">
              <a:spcBef>
                <a:spcPts val="600"/>
              </a:spcBef>
            </a:pPr>
            <a:r>
              <a:rPr lang="en-US" sz="1100" b="1" kern="1200" dirty="0" smtClean="0">
                <a:solidFill>
                  <a:srgbClr val="0033CC"/>
                </a:solidFill>
              </a:rPr>
              <a:t>National High Magnetic Field Laboratory, Florida State University, Tallahassee FL </a:t>
            </a:r>
          </a:p>
          <a:p>
            <a:pPr algn="ctr">
              <a:spcBef>
                <a:spcPts val="600"/>
              </a:spcBef>
            </a:pPr>
            <a:r>
              <a:rPr lang="en-US" sz="1100" b="1" kern="1200" dirty="0" smtClean="0"/>
              <a:t>Funding Grants:</a:t>
            </a:r>
            <a:r>
              <a:rPr lang="en-US" sz="1100" kern="1200" dirty="0" smtClean="0"/>
              <a:t>  </a:t>
            </a:r>
            <a:r>
              <a:rPr lang="en-US" sz="1100" kern="1200" dirty="0"/>
              <a:t>G.S. Boebinger (NSF </a:t>
            </a:r>
            <a:r>
              <a:rPr lang="en-US" sz="1100" kern="1200" dirty="0" smtClean="0"/>
              <a:t>DMR-1644779)</a:t>
            </a:r>
            <a:endParaRPr lang="en-US" sz="1050" b="1" kern="1200" dirty="0">
              <a:solidFill>
                <a:srgbClr val="0033CC"/>
              </a:solidFill>
            </a:endParaRPr>
          </a:p>
        </p:txBody>
      </p:sp>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802" y="42335"/>
            <a:ext cx="792698" cy="944759"/>
          </a:xfrm>
          <a:prstGeom prst="rect">
            <a:avLst/>
          </a:prstGeom>
        </p:spPr>
      </p:pic>
      <p:sp>
        <p:nvSpPr>
          <p:cNvPr id="15" name="Text Box 28"/>
          <p:cNvSpPr txBox="1">
            <a:spLocks noChangeArrowheads="1"/>
          </p:cNvSpPr>
          <p:nvPr/>
        </p:nvSpPr>
        <p:spPr bwMode="auto">
          <a:xfrm>
            <a:off x="6167718" y="6227948"/>
            <a:ext cx="2900082" cy="600164"/>
          </a:xfrm>
          <a:prstGeom prst="rect">
            <a:avLst/>
          </a:prstGeom>
          <a:noFill/>
          <a:ln w="9525">
            <a:noFill/>
            <a:miter lim="800000"/>
            <a:headEnd/>
            <a:tailEnd/>
          </a:ln>
        </p:spPr>
        <p:txBody>
          <a:bodyPr wrap="square">
            <a:spAutoFit/>
          </a:bodyPr>
          <a:lstStyle/>
          <a:p>
            <a:r>
              <a:rPr lang="en-US" sz="1100" b="1" dirty="0" smtClean="0">
                <a:solidFill>
                  <a:srgbClr val="333399"/>
                </a:solidFill>
              </a:rPr>
              <a:t>Facilities:</a:t>
            </a:r>
            <a:r>
              <a:rPr lang="en-US" sz="1100" dirty="0" smtClean="0">
                <a:solidFill>
                  <a:srgbClr val="333399"/>
                </a:solidFill>
              </a:rPr>
              <a:t>  The </a:t>
            </a:r>
            <a:r>
              <a:rPr lang="en-US" sz="1100" dirty="0" err="1" smtClean="0">
                <a:solidFill>
                  <a:srgbClr val="333399"/>
                </a:solidFill>
              </a:rPr>
              <a:t>MagLab’s</a:t>
            </a:r>
            <a:r>
              <a:rPr lang="en-US" sz="1100" dirty="0" smtClean="0">
                <a:solidFill>
                  <a:srgbClr val="333399"/>
                </a:solidFill>
              </a:rPr>
              <a:t> Center for Integrating Research and Learning (CIRL) </a:t>
            </a:r>
          </a:p>
          <a:p>
            <a:r>
              <a:rPr lang="en-US" sz="1100" dirty="0" smtClean="0">
                <a:solidFill>
                  <a:srgbClr val="333399"/>
                </a:solidFill>
              </a:rPr>
              <a:t>and Public Affairs Department</a:t>
            </a:r>
            <a:endParaRPr lang="en-US" sz="1100" dirty="0">
              <a:solidFill>
                <a:srgbClr val="333399"/>
              </a:solidFill>
            </a:endParaRPr>
          </a:p>
        </p:txBody>
      </p:sp>
      <p:sp>
        <p:nvSpPr>
          <p:cNvPr id="3" name="TextBox 2"/>
          <p:cNvSpPr txBox="1"/>
          <p:nvPr/>
        </p:nvSpPr>
        <p:spPr>
          <a:xfrm>
            <a:off x="4654365" y="4342746"/>
            <a:ext cx="4413435" cy="276999"/>
          </a:xfrm>
          <a:prstGeom prst="rect">
            <a:avLst/>
          </a:prstGeom>
          <a:noFill/>
        </p:spPr>
        <p:txBody>
          <a:bodyPr wrap="square" rtlCol="0">
            <a:spAutoFit/>
          </a:bodyPr>
          <a:lstStyle/>
          <a:p>
            <a:endParaRPr lang="en-US" sz="1200" dirty="0"/>
          </a:p>
        </p:txBody>
      </p:sp>
      <p:pic>
        <p:nvPicPr>
          <p:cNvPr id="1026" name="Picture 2" descr="C:\Users\sanchez\Desktop\IMG-20180718-WA0009.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7564" t="10845" b="1474"/>
          <a:stretch/>
        </p:blipFill>
        <p:spPr bwMode="auto">
          <a:xfrm>
            <a:off x="6934269" y="1335682"/>
            <a:ext cx="2133531" cy="269837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C:\Users\sanchez\Desktop\20180720_092405.jp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16699" t="28699" r="27456" b="33213"/>
          <a:stretch/>
        </p:blipFill>
        <p:spPr bwMode="auto">
          <a:xfrm>
            <a:off x="4095396" y="1332274"/>
            <a:ext cx="2793736" cy="254048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Z:\RET-REU\RET 2018\Photo Album\Andy Bula\IMG-20180621-WA0005.jpg"/>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11257" t="13388" r="21429" b="3731"/>
          <a:stretch/>
        </p:blipFill>
        <p:spPr bwMode="auto">
          <a:xfrm>
            <a:off x="6055682" y="4121966"/>
            <a:ext cx="3012118" cy="208614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sanchez\Desktop\20180720_090523.jpg"/>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20601" t="30228" r="20114" b="1677"/>
          <a:stretch/>
        </p:blipFill>
        <p:spPr bwMode="auto">
          <a:xfrm>
            <a:off x="4113637" y="3957128"/>
            <a:ext cx="1870013" cy="286386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CDA8602EA2844990E3AC4B641739DA" ma:contentTypeVersion="1" ma:contentTypeDescription="Create a new document." ma:contentTypeScope="" ma:versionID="d0f62b7abb97624f0b932723b13cad42">
  <xsd:schema xmlns:xsd="http://www.w3.org/2001/XMLSchema" xmlns:xs="http://www.w3.org/2001/XMLSchema" xmlns:p="http://schemas.microsoft.com/office/2006/metadata/properties" xmlns:ns2="2ba5d019-e4dc-4c77-b441-444c3562fe17" targetNamespace="http://schemas.microsoft.com/office/2006/metadata/properties" ma:root="true" ma:fieldsID="ac93bb44624b61d7a3a70bc05672a6a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4632B04-88CC-4F2A-99DA-D0443939404F}"/>
</file>

<file path=customXml/itemProps2.xml><?xml version="1.0" encoding="utf-8"?>
<ds:datastoreItem xmlns:ds="http://schemas.openxmlformats.org/officeDocument/2006/customXml" ds:itemID="{E0D545D0-80DB-4920-A766-6C490D5A44CD}"/>
</file>

<file path=customXml/itemProps3.xml><?xml version="1.0" encoding="utf-8"?>
<ds:datastoreItem xmlns:ds="http://schemas.openxmlformats.org/officeDocument/2006/customXml" ds:itemID="{0A81A0DC-513A-4424-9497-B1F34132EFD3}"/>
</file>

<file path=docProps/app.xml><?xml version="1.0" encoding="utf-8"?>
<Properties xmlns="http://schemas.openxmlformats.org/officeDocument/2006/extended-properties" xmlns:vt="http://schemas.openxmlformats.org/officeDocument/2006/docPropsVTypes">
  <TotalTime>5332</TotalTime>
  <Words>54</Words>
  <Application>Microsoft Office PowerPoint</Application>
  <PresentationFormat>On-screen Show (4:3)</PresentationFormat>
  <Paragraphs>14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Anke Toth</cp:lastModifiedBy>
  <cp:revision>139</cp:revision>
  <cp:lastPrinted>2007-07-13T05:35:51Z</cp:lastPrinted>
  <dcterms:created xsi:type="dcterms:W3CDTF">2004-08-07T03:10:56Z</dcterms:created>
  <dcterms:modified xsi:type="dcterms:W3CDTF">2018-08-20T13:05:20Z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0x01010063CDA8602EA2844990E3AC4B641739DA</vt:lpwstr>
  </property>
</Properties>
</file>