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82674" autoAdjust="0"/>
  </p:normalViewPr>
  <p:slideViewPr>
    <p:cSldViewPr snapToGrid="0">
      <p:cViewPr>
        <p:scale>
          <a:sx n="57" d="100"/>
          <a:sy n="57" d="100"/>
        </p:scale>
        <p:origin x="-109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50514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smtClean="0">
                <a:solidFill>
                  <a:schemeClr val="tx1"/>
                </a:solidFill>
                <a:effectLst/>
                <a:latin typeface="Arial" charset="0"/>
                <a:ea typeface="+mn-ea"/>
                <a:cs typeface="+mn-cs"/>
              </a:rPr>
              <a:t>1. What is the finding?</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Here to be included a short description in layman language of the finding</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2. Why this finding is important?</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 short description of why the finding is important for scientific community, technology, society, </a:t>
            </a:r>
            <a:r>
              <a:rPr lang="en-US" sz="1200" kern="1200" dirty="0" err="1" smtClean="0">
                <a:solidFill>
                  <a:schemeClr val="tx1"/>
                </a:solidFill>
                <a:effectLst/>
                <a:latin typeface="Arial" charset="0"/>
                <a:ea typeface="+mn-ea"/>
                <a:cs typeface="+mn-cs"/>
              </a:rPr>
              <a:t>etc</a:t>
            </a:r>
            <a:r>
              <a:rPr lang="en-US" sz="1200" kern="1200" dirty="0" smtClean="0">
                <a:solidFill>
                  <a:schemeClr val="tx1"/>
                </a:solidFill>
                <a:effectLst/>
                <a:latin typeface="Arial" charset="0"/>
                <a:ea typeface="+mn-ea"/>
                <a:cs typeface="+mn-cs"/>
              </a:rPr>
              <a:t>…</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3. Why NHMFL? </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smtClean="0">
              <a:latin typeface="Arial" pitchFamily="34" charset="0"/>
            </a:endParaRPr>
          </a:p>
        </p:txBody>
      </p:sp>
    </p:spTree>
    <p:extLst>
      <p:ext uri="{BB962C8B-B14F-4D97-AF65-F5344CB8AC3E}">
        <p14:creationId xmlns:p14="http://schemas.microsoft.com/office/powerpoint/2010/main" val="1472113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notesSlide" Target="../notesSlides/notesSlide2.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4670" y="1635925"/>
            <a:ext cx="4491966" cy="4339650"/>
          </a:xfrm>
          <a:prstGeom prst="rect">
            <a:avLst/>
          </a:prstGeom>
          <a:noFill/>
          <a:ln w="9525">
            <a:noFill/>
            <a:miter lim="800000"/>
            <a:headEnd/>
            <a:tailEnd/>
          </a:ln>
        </p:spPr>
        <p:txBody>
          <a:bodyPr wrap="square">
            <a:spAutoFit/>
          </a:bodyPr>
          <a:lstStyle/>
          <a:p>
            <a:pPr algn="just"/>
            <a:r>
              <a:rPr lang="en-US" sz="1200" dirty="0" err="1">
                <a:latin typeface="+mn-lt"/>
              </a:rPr>
              <a:t>Oxoiron</a:t>
            </a:r>
            <a:r>
              <a:rPr lang="en-US" sz="1200" dirty="0">
                <a:latin typeface="+mn-lt"/>
              </a:rPr>
              <a:t>(IV) </a:t>
            </a:r>
            <a:r>
              <a:rPr lang="pl-PL" sz="1200" dirty="0" smtClean="0">
                <a:latin typeface="+mn-lt"/>
              </a:rPr>
              <a:t>complexes </a:t>
            </a:r>
            <a:r>
              <a:rPr lang="en-US" sz="1200" dirty="0" smtClean="0">
                <a:latin typeface="+mn-lt"/>
              </a:rPr>
              <a:t>are </a:t>
            </a:r>
            <a:r>
              <a:rPr lang="en-US" sz="1200" dirty="0">
                <a:latin typeface="+mn-lt"/>
              </a:rPr>
              <a:t>often </a:t>
            </a:r>
            <a:r>
              <a:rPr lang="en-US" sz="1200" dirty="0" smtClean="0">
                <a:latin typeface="+mn-lt"/>
              </a:rPr>
              <a:t>thought to be </a:t>
            </a:r>
            <a:r>
              <a:rPr lang="en-US" sz="1200" dirty="0">
                <a:latin typeface="+mn-lt"/>
              </a:rPr>
              <a:t>intermediates in mechanistic cycles of many </a:t>
            </a:r>
            <a:r>
              <a:rPr lang="pl-PL" sz="1200" dirty="0" smtClean="0">
                <a:latin typeface="+mn-lt"/>
              </a:rPr>
              <a:t>enzymes</a:t>
            </a:r>
            <a:r>
              <a:rPr lang="en-US" sz="1200" dirty="0" smtClean="0">
                <a:latin typeface="+mn-lt"/>
              </a:rPr>
              <a:t>, including the non-</a:t>
            </a:r>
            <a:r>
              <a:rPr lang="en-US" sz="1200" dirty="0" err="1" smtClean="0">
                <a:latin typeface="+mn-lt"/>
              </a:rPr>
              <a:t>heme</a:t>
            </a:r>
            <a:r>
              <a:rPr lang="en-US" sz="1200" dirty="0" smtClean="0">
                <a:latin typeface="+mn-lt"/>
              </a:rPr>
              <a:t> </a:t>
            </a:r>
            <a:r>
              <a:rPr lang="en-US" sz="1200" dirty="0">
                <a:latin typeface="+mn-lt"/>
              </a:rPr>
              <a:t>iron </a:t>
            </a:r>
            <a:r>
              <a:rPr lang="en-US" sz="1200" dirty="0" err="1" smtClean="0">
                <a:latin typeface="+mn-lt"/>
              </a:rPr>
              <a:t>oxygenases</a:t>
            </a:r>
            <a:r>
              <a:rPr lang="pl-PL" sz="1200" dirty="0" smtClean="0">
                <a:latin typeface="+mn-lt"/>
              </a:rPr>
              <a:t>. Their reactivity varies depending on the molecular geometry</a:t>
            </a:r>
            <a:r>
              <a:rPr lang="en-US" sz="1200" dirty="0">
                <a:latin typeface="+mn-lt"/>
              </a:rPr>
              <a:t> </a:t>
            </a:r>
            <a:r>
              <a:rPr lang="en-US" sz="1200" dirty="0" smtClean="0">
                <a:latin typeface="+mn-lt"/>
              </a:rPr>
              <a:t>which can be altered by substituting ligands attached to the core of the complex</a:t>
            </a:r>
            <a:r>
              <a:rPr lang="pl-PL" sz="1200" dirty="0" smtClean="0">
                <a:latin typeface="+mn-lt"/>
              </a:rPr>
              <a:t>. This </a:t>
            </a:r>
            <a:r>
              <a:rPr lang="en-US" sz="1200" dirty="0" smtClean="0">
                <a:latin typeface="+mn-lt"/>
              </a:rPr>
              <a:t>user collaboration</a:t>
            </a:r>
            <a:r>
              <a:rPr lang="pl-PL" sz="1200" dirty="0" smtClean="0">
                <a:latin typeface="+mn-lt"/>
              </a:rPr>
              <a:t> </a:t>
            </a:r>
            <a:r>
              <a:rPr lang="en-US" sz="1200" dirty="0" smtClean="0">
                <a:latin typeface="+mn-lt"/>
              </a:rPr>
              <a:t>explored</a:t>
            </a:r>
            <a:r>
              <a:rPr lang="pl-PL" sz="1200" dirty="0" smtClean="0">
                <a:latin typeface="+mn-lt"/>
              </a:rPr>
              <a:t> </a:t>
            </a:r>
            <a:r>
              <a:rPr lang="en-US" sz="1200" dirty="0" smtClean="0">
                <a:latin typeface="+mn-lt"/>
              </a:rPr>
              <a:t>chemical </a:t>
            </a:r>
            <a:r>
              <a:rPr lang="pl-PL" sz="1200" dirty="0" smtClean="0">
                <a:latin typeface="+mn-lt"/>
              </a:rPr>
              <a:t>properties of a series of oxoiron(IV) complexes differing by modifications </a:t>
            </a:r>
            <a:r>
              <a:rPr lang="en-US" sz="1200" dirty="0" smtClean="0">
                <a:latin typeface="+mn-lt"/>
              </a:rPr>
              <a:t>at the sites</a:t>
            </a:r>
            <a:r>
              <a:rPr lang="pl-PL" sz="1200" dirty="0" smtClean="0">
                <a:latin typeface="+mn-lt"/>
              </a:rPr>
              <a:t> shown in </a:t>
            </a:r>
            <a:r>
              <a:rPr lang="en-US" sz="1200" dirty="0" smtClean="0">
                <a:latin typeface="+mn-lt"/>
              </a:rPr>
              <a:t>magenta</a:t>
            </a:r>
            <a:r>
              <a:rPr lang="pl-PL" sz="1200" dirty="0" smtClean="0">
                <a:latin typeface="+mn-lt"/>
              </a:rPr>
              <a:t> in Fig. 1, some of which affect</a:t>
            </a:r>
            <a:r>
              <a:rPr lang="en-US" sz="1200" dirty="0" err="1" smtClean="0">
                <a:latin typeface="+mn-lt"/>
              </a:rPr>
              <a:t>ed</a:t>
            </a:r>
            <a:r>
              <a:rPr lang="pl-PL" sz="1200" dirty="0" smtClean="0">
                <a:latin typeface="+mn-lt"/>
              </a:rPr>
              <a:t> the angle of the ferryl unit </a:t>
            </a:r>
            <a:r>
              <a:rPr lang="en-US" sz="1200" dirty="0" smtClean="0">
                <a:latin typeface="+mn-lt"/>
              </a:rPr>
              <a:t>[</a:t>
            </a:r>
            <a:r>
              <a:rPr lang="pl-PL" sz="1200" dirty="0" smtClean="0">
                <a:latin typeface="+mn-lt"/>
              </a:rPr>
              <a:t>Fe=O</a:t>
            </a:r>
            <a:r>
              <a:rPr lang="en-US" sz="1200" dirty="0" smtClean="0">
                <a:latin typeface="+mn-lt"/>
              </a:rPr>
              <a:t>]</a:t>
            </a:r>
            <a:r>
              <a:rPr lang="en-US" sz="1200" baseline="30000" dirty="0" smtClean="0">
                <a:latin typeface="+mn-lt"/>
              </a:rPr>
              <a:t>2+</a:t>
            </a:r>
            <a:r>
              <a:rPr lang="en-US" sz="1200" dirty="0" smtClean="0">
                <a:latin typeface="+mn-lt"/>
              </a:rPr>
              <a:t>. </a:t>
            </a:r>
            <a:r>
              <a:rPr lang="en-US" sz="1200" i="1" u="sng" dirty="0" smtClean="0">
                <a:latin typeface="+mn-lt"/>
              </a:rPr>
              <a:t>This </a:t>
            </a:r>
            <a:r>
              <a:rPr lang="en-US" sz="1200" i="1" u="sng" dirty="0" err="1" smtClean="0">
                <a:latin typeface="+mn-lt"/>
              </a:rPr>
              <a:t>ferryl</a:t>
            </a:r>
            <a:r>
              <a:rPr lang="en-US" sz="1200" i="1" u="sng" dirty="0" smtClean="0">
                <a:latin typeface="+mn-lt"/>
              </a:rPr>
              <a:t> tilt changed the</a:t>
            </a:r>
            <a:r>
              <a:rPr lang="pl-PL" sz="1200" i="1" u="sng" dirty="0" smtClean="0">
                <a:latin typeface="+mn-lt"/>
              </a:rPr>
              <a:t> spectroscopic and magnetic properties</a:t>
            </a:r>
            <a:r>
              <a:rPr lang="en-US" sz="1200" i="1" u="sng" dirty="0" smtClean="0">
                <a:latin typeface="+mn-lt"/>
              </a:rPr>
              <a:t> of the complex</a:t>
            </a:r>
            <a:r>
              <a:rPr lang="pl-PL" sz="1200" i="1" u="sng" dirty="0" smtClean="0">
                <a:latin typeface="+mn-lt"/>
              </a:rPr>
              <a:t>, and most importantly, </a:t>
            </a:r>
            <a:r>
              <a:rPr lang="en-US" sz="1200" i="1" u="sng" dirty="0" smtClean="0">
                <a:latin typeface="+mn-lt"/>
              </a:rPr>
              <a:t>increased the</a:t>
            </a:r>
            <a:r>
              <a:rPr lang="pl-PL" sz="1200" i="1" u="sng" dirty="0" smtClean="0">
                <a:latin typeface="+mn-lt"/>
              </a:rPr>
              <a:t> chemical reactivity</a:t>
            </a:r>
            <a:r>
              <a:rPr lang="en-US" sz="1200" i="1" u="sng" dirty="0" smtClean="0">
                <a:latin typeface="+mn-lt"/>
              </a:rPr>
              <a:t> of the complex with oxygen</a:t>
            </a:r>
            <a:r>
              <a:rPr lang="pl-PL" sz="1200" i="1" u="sng" dirty="0" smtClean="0">
                <a:latin typeface="+mn-lt"/>
              </a:rPr>
              <a:t>.</a:t>
            </a:r>
          </a:p>
          <a:p>
            <a:pPr algn="just"/>
            <a:endParaRPr lang="en-US" sz="600" dirty="0"/>
          </a:p>
          <a:p>
            <a:pPr algn="just"/>
            <a:r>
              <a:rPr lang="en-US" sz="1200" dirty="0" smtClean="0"/>
              <a:t>Experiments </a:t>
            </a:r>
            <a:r>
              <a:rPr lang="pl-PL" sz="1200" dirty="0" smtClean="0"/>
              <a:t>at the MagLab involved High-Frequency and </a:t>
            </a:r>
            <a:r>
              <a:rPr lang="en-US" sz="1200" dirty="0" smtClean="0"/>
              <a:t>High</a:t>
            </a:r>
            <a:r>
              <a:rPr lang="pl-PL" sz="1200" dirty="0" smtClean="0"/>
              <a:t>-Field Electron Paramagnetic Resonance (HFEPR) </a:t>
            </a:r>
            <a:r>
              <a:rPr lang="en-US" sz="1200" dirty="0" smtClean="0"/>
              <a:t>as well as</a:t>
            </a:r>
            <a:r>
              <a:rPr lang="pl-PL" sz="1200" dirty="0" smtClean="0"/>
              <a:t> Far-InfraRed Magnetic Spectroscopy (FIRMS) (Fig. 2). These experiments </a:t>
            </a:r>
            <a:r>
              <a:rPr lang="en-US" sz="1200" dirty="0" smtClean="0"/>
              <a:t>measured</a:t>
            </a:r>
            <a:r>
              <a:rPr lang="pl-PL" sz="1200" dirty="0" smtClean="0"/>
              <a:t> parameters of the spin Hamiltonian describing the ground </a:t>
            </a:r>
            <a:r>
              <a:rPr lang="pl-PL" sz="1200" i="1" dirty="0" smtClean="0"/>
              <a:t>S</a:t>
            </a:r>
            <a:r>
              <a:rPr lang="pl-PL" sz="1200" dirty="0" smtClean="0"/>
              <a:t> = 1 spin state of the complexes.</a:t>
            </a:r>
            <a:endParaRPr lang="en-US" sz="1200" dirty="0" smtClean="0"/>
          </a:p>
          <a:p>
            <a:pPr algn="just"/>
            <a:endParaRPr lang="en-US" sz="600" dirty="0"/>
          </a:p>
          <a:p>
            <a:pPr algn="just"/>
            <a:r>
              <a:rPr lang="pl-PL" sz="1200" dirty="0" smtClean="0"/>
              <a:t>Magnetic properties of the reported series of oxoiron(IV) complexes were </a:t>
            </a:r>
            <a:r>
              <a:rPr lang="en-US" sz="1200" dirty="0" smtClean="0"/>
              <a:t>linked</a:t>
            </a:r>
            <a:r>
              <a:rPr lang="pl-PL" sz="1200" dirty="0" smtClean="0"/>
              <a:t> to their </a:t>
            </a:r>
            <a:r>
              <a:rPr lang="en-US" sz="1200" dirty="0" smtClean="0"/>
              <a:t>geometric and </a:t>
            </a:r>
            <a:r>
              <a:rPr lang="pl-PL" sz="1200" dirty="0" smtClean="0"/>
              <a:t>electronic</a:t>
            </a:r>
            <a:r>
              <a:rPr lang="en-US" sz="1200" dirty="0" smtClean="0"/>
              <a:t> </a:t>
            </a:r>
            <a:r>
              <a:rPr lang="pl-PL" sz="1200" dirty="0" smtClean="0"/>
              <a:t>structure, </a:t>
            </a:r>
            <a:r>
              <a:rPr lang="en-US" sz="1200" dirty="0" smtClean="0"/>
              <a:t>as well as their</a:t>
            </a:r>
            <a:r>
              <a:rPr lang="pl-PL" sz="1200" dirty="0" smtClean="0"/>
              <a:t> catalytic activity</a:t>
            </a:r>
            <a:r>
              <a:rPr lang="en-US" sz="1200" dirty="0" smtClean="0"/>
              <a:t> towards C-H bond activation</a:t>
            </a:r>
            <a:r>
              <a:rPr lang="pl-PL" sz="1200" dirty="0" smtClean="0"/>
              <a:t>. Such studies will allow </a:t>
            </a:r>
            <a:r>
              <a:rPr lang="en-US" sz="1200" dirty="0" smtClean="0"/>
              <a:t>a </a:t>
            </a:r>
            <a:r>
              <a:rPr lang="pl-PL" sz="1200" dirty="0" smtClean="0"/>
              <a:t>better understand</a:t>
            </a:r>
            <a:r>
              <a:rPr lang="en-US" sz="1200" dirty="0" err="1" smtClean="0"/>
              <a:t>ing</a:t>
            </a:r>
            <a:r>
              <a:rPr lang="en-US" sz="1200" dirty="0" smtClean="0"/>
              <a:t> of</a:t>
            </a:r>
            <a:r>
              <a:rPr lang="pl-PL" sz="1200" dirty="0" smtClean="0"/>
              <a:t> catalytic mechanisms of these complexes and potentially develop useful synthetic catalysts for many chemical reactions.</a:t>
            </a:r>
            <a:endParaRPr lang="en-US" sz="1200" dirty="0"/>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Line 42"/>
          <p:cNvSpPr>
            <a:spLocks noChangeShapeType="1"/>
          </p:cNvSpPr>
          <p:nvPr/>
        </p:nvSpPr>
        <p:spPr bwMode="auto">
          <a:xfrm>
            <a:off x="76200" y="1481259"/>
            <a:ext cx="9029700" cy="0"/>
          </a:xfrm>
          <a:prstGeom prst="line">
            <a:avLst/>
          </a:prstGeom>
          <a:noFill/>
          <a:ln w="82550" cmpd="thickThin">
            <a:solidFill>
              <a:schemeClr val="tx1"/>
            </a:solidFill>
            <a:round/>
            <a:headEnd/>
            <a:tailEnd/>
          </a:ln>
        </p:spPr>
        <p:txBody>
          <a:bodyPr/>
          <a:lstStyle/>
          <a:p>
            <a:endParaRPr lang="en-US"/>
          </a:p>
        </p:txBody>
      </p:sp>
      <p:sp>
        <p:nvSpPr>
          <p:cNvPr id="18" name="Text Box 62"/>
          <p:cNvSpPr txBox="1">
            <a:spLocks noChangeArrowheads="1"/>
          </p:cNvSpPr>
          <p:nvPr/>
        </p:nvSpPr>
        <p:spPr bwMode="auto">
          <a:xfrm>
            <a:off x="76200" y="23666"/>
            <a:ext cx="9006816" cy="1400383"/>
          </a:xfrm>
          <a:prstGeom prst="rect">
            <a:avLst/>
          </a:prstGeom>
          <a:noFill/>
          <a:ln w="9525">
            <a:noFill/>
            <a:miter lim="800000"/>
            <a:headEnd/>
            <a:tailEnd/>
          </a:ln>
        </p:spPr>
        <p:txBody>
          <a:bodyPr wrap="square">
            <a:spAutoFit/>
          </a:bodyPr>
          <a:lstStyle/>
          <a:p>
            <a:pPr algn="ctr"/>
            <a:r>
              <a:rPr lang="en-US" sz="1600" b="1" dirty="0" smtClean="0"/>
              <a:t>Manipulating the </a:t>
            </a:r>
            <a:r>
              <a:rPr lang="en-US" sz="1600" b="1" dirty="0" err="1" smtClean="0"/>
              <a:t>ferryl</a:t>
            </a:r>
            <a:r>
              <a:rPr lang="en-US" sz="1600" b="1" dirty="0" smtClean="0"/>
              <a:t> tilt </a:t>
            </a:r>
            <a:r>
              <a:rPr lang="en-US" sz="1600" b="1" dirty="0"/>
              <a:t>in a non-</a:t>
            </a:r>
            <a:r>
              <a:rPr lang="en-US" sz="1600" b="1" dirty="0" err="1"/>
              <a:t>heme</a:t>
            </a:r>
            <a:r>
              <a:rPr lang="en-US" sz="1600" b="1" dirty="0"/>
              <a:t> </a:t>
            </a:r>
            <a:r>
              <a:rPr lang="en-US" sz="1600" b="1" dirty="0" err="1"/>
              <a:t>oxoiron</a:t>
            </a:r>
            <a:r>
              <a:rPr lang="en-US" sz="1600" b="1" dirty="0"/>
              <a:t>(IV) complex </a:t>
            </a:r>
            <a:endParaRPr lang="en-US" sz="1600" b="1" dirty="0" smtClean="0"/>
          </a:p>
          <a:p>
            <a:pPr algn="ctr"/>
            <a:r>
              <a:rPr lang="en-US" sz="1600" b="1" dirty="0" smtClean="0"/>
              <a:t>that </a:t>
            </a:r>
            <a:r>
              <a:rPr lang="en-US" sz="1600" b="1" dirty="0"/>
              <a:t>makes </a:t>
            </a:r>
            <a:r>
              <a:rPr lang="en-US" sz="1600" b="1" dirty="0" smtClean="0"/>
              <a:t>the complex </a:t>
            </a:r>
            <a:r>
              <a:rPr lang="en-US" sz="1600" b="1" dirty="0"/>
              <a:t>a better </a:t>
            </a:r>
            <a:r>
              <a:rPr lang="en-US" sz="1600" b="1" dirty="0" smtClean="0"/>
              <a:t>oxidant</a:t>
            </a:r>
            <a:endParaRPr lang="pl-PL" sz="1600" b="1" dirty="0" smtClean="0"/>
          </a:p>
          <a:p>
            <a:pPr algn="ctr">
              <a:spcBef>
                <a:spcPts val="300"/>
              </a:spcBef>
            </a:pPr>
            <a:r>
              <a:rPr lang="en-GB" sz="1100" dirty="0" smtClean="0"/>
              <a:t>W</a:t>
            </a:r>
            <a:r>
              <a:rPr lang="pl-PL" sz="1100" dirty="0" smtClean="0"/>
              <a:t>.</a:t>
            </a:r>
            <a:r>
              <a:rPr lang="en-GB" sz="1100" dirty="0" smtClean="0"/>
              <a:t> Rasheed</a:t>
            </a:r>
            <a:r>
              <a:rPr lang="pl-PL" sz="1100" baseline="30000" dirty="0" smtClean="0"/>
              <a:t>1</a:t>
            </a:r>
            <a:r>
              <a:rPr lang="en-GB" sz="1100" dirty="0" smtClean="0"/>
              <a:t>,</a:t>
            </a:r>
            <a:r>
              <a:rPr lang="pl-PL" sz="1100" dirty="0" smtClean="0"/>
              <a:t> </a:t>
            </a:r>
            <a:r>
              <a:rPr lang="en-GB" sz="1100" dirty="0" smtClean="0"/>
              <a:t>A</a:t>
            </a:r>
            <a:r>
              <a:rPr lang="pl-PL" sz="1100" dirty="0" smtClean="0"/>
              <a:t>.</a:t>
            </a:r>
            <a:r>
              <a:rPr lang="en-GB" sz="1100" dirty="0" smtClean="0"/>
              <a:t> </a:t>
            </a:r>
            <a:r>
              <a:rPr lang="en-GB" sz="1100" dirty="0" err="1" smtClean="0"/>
              <a:t>Draksharapu</a:t>
            </a:r>
            <a:r>
              <a:rPr lang="pl-PL" sz="1100" baseline="30000" dirty="0" smtClean="0"/>
              <a:t>1</a:t>
            </a:r>
            <a:r>
              <a:rPr lang="en-GB" sz="1100" dirty="0"/>
              <a:t>,</a:t>
            </a:r>
            <a:r>
              <a:rPr lang="en-GB" sz="1100" dirty="0" smtClean="0"/>
              <a:t> S</a:t>
            </a:r>
            <a:r>
              <a:rPr lang="pl-PL" sz="1100" dirty="0" smtClean="0"/>
              <a:t>.</a:t>
            </a:r>
            <a:r>
              <a:rPr lang="en-GB" sz="1100" dirty="0" smtClean="0"/>
              <a:t> Banerjee</a:t>
            </a:r>
            <a:r>
              <a:rPr lang="pl-PL" sz="1100" baseline="30000" dirty="0" smtClean="0"/>
              <a:t>1</a:t>
            </a:r>
            <a:r>
              <a:rPr lang="en-GB" sz="1100" dirty="0"/>
              <a:t>,</a:t>
            </a:r>
            <a:r>
              <a:rPr lang="en-GB" sz="1100" dirty="0" smtClean="0"/>
              <a:t> V</a:t>
            </a:r>
            <a:r>
              <a:rPr lang="pl-PL" sz="1100" dirty="0" smtClean="0"/>
              <a:t>.</a:t>
            </a:r>
            <a:r>
              <a:rPr lang="en-GB" sz="1100" dirty="0" smtClean="0"/>
              <a:t>G</a:t>
            </a:r>
            <a:r>
              <a:rPr lang="en-GB" sz="1100" dirty="0"/>
              <a:t>. Young, Jr</a:t>
            </a:r>
            <a:r>
              <a:rPr lang="en-GB" sz="1100" dirty="0" smtClean="0"/>
              <a:t>. </a:t>
            </a:r>
            <a:r>
              <a:rPr lang="pl-PL" sz="1100" baseline="30000" dirty="0" smtClean="0"/>
              <a:t>1</a:t>
            </a:r>
            <a:r>
              <a:rPr lang="en-GB" sz="1100" dirty="0"/>
              <a:t>,</a:t>
            </a:r>
            <a:r>
              <a:rPr lang="en-GB" sz="1100" dirty="0" smtClean="0"/>
              <a:t> R</a:t>
            </a:r>
            <a:r>
              <a:rPr lang="pl-PL" sz="1100" dirty="0" smtClean="0"/>
              <a:t>.</a:t>
            </a:r>
            <a:r>
              <a:rPr lang="en-GB" sz="1100" dirty="0" smtClean="0"/>
              <a:t> Fan</a:t>
            </a:r>
            <a:r>
              <a:rPr lang="pl-PL" sz="1100" baseline="30000" dirty="0" smtClean="0"/>
              <a:t>2</a:t>
            </a:r>
            <a:r>
              <a:rPr lang="en-GB" sz="1100" dirty="0"/>
              <a:t>,</a:t>
            </a:r>
            <a:r>
              <a:rPr lang="en-GB" sz="1100" dirty="0" smtClean="0"/>
              <a:t> Y</a:t>
            </a:r>
            <a:r>
              <a:rPr lang="pl-PL" sz="1100" dirty="0" smtClean="0"/>
              <a:t>.</a:t>
            </a:r>
            <a:r>
              <a:rPr lang="en-GB" sz="1100" dirty="0" smtClean="0"/>
              <a:t> </a:t>
            </a:r>
            <a:r>
              <a:rPr lang="en-GB" sz="1100" dirty="0" err="1" smtClean="0"/>
              <a:t>Guo</a:t>
            </a:r>
            <a:r>
              <a:rPr lang="pl-PL" sz="1100" baseline="30000" dirty="0" smtClean="0"/>
              <a:t>2</a:t>
            </a:r>
            <a:r>
              <a:rPr lang="en-GB" sz="1100" dirty="0"/>
              <a:t>,</a:t>
            </a:r>
            <a:r>
              <a:rPr lang="en-GB" sz="1100" dirty="0" smtClean="0"/>
              <a:t> </a:t>
            </a:r>
          </a:p>
          <a:p>
            <a:pPr algn="ctr">
              <a:spcBef>
                <a:spcPts val="300"/>
              </a:spcBef>
            </a:pPr>
            <a:r>
              <a:rPr lang="en-GB" sz="1100" dirty="0" smtClean="0"/>
              <a:t>M</a:t>
            </a:r>
            <a:r>
              <a:rPr lang="pl-PL" sz="1100" dirty="0" smtClean="0"/>
              <a:t>.</a:t>
            </a:r>
            <a:r>
              <a:rPr lang="en-GB" sz="1100" dirty="0" smtClean="0"/>
              <a:t> </a:t>
            </a:r>
            <a:r>
              <a:rPr lang="en-GB" sz="1100" dirty="0" err="1" smtClean="0"/>
              <a:t>Ozerov</a:t>
            </a:r>
            <a:r>
              <a:rPr lang="pl-PL" sz="1100" baseline="30000" dirty="0" smtClean="0"/>
              <a:t>3</a:t>
            </a:r>
            <a:r>
              <a:rPr lang="en-GB" sz="1100" dirty="0" smtClean="0"/>
              <a:t>,</a:t>
            </a:r>
            <a:r>
              <a:rPr lang="pl-PL" sz="1100" dirty="0" smtClean="0"/>
              <a:t> </a:t>
            </a:r>
            <a:r>
              <a:rPr lang="en-GB" sz="1100" dirty="0" smtClean="0"/>
              <a:t>J</a:t>
            </a:r>
            <a:r>
              <a:rPr lang="pl-PL" sz="1100" dirty="0" smtClean="0"/>
              <a:t>.</a:t>
            </a:r>
            <a:r>
              <a:rPr lang="en-GB" sz="1100" dirty="0" smtClean="0"/>
              <a:t> </a:t>
            </a:r>
            <a:r>
              <a:rPr lang="en-GB" sz="1100" dirty="0" err="1" smtClean="0"/>
              <a:t>Nehrkorn</a:t>
            </a:r>
            <a:r>
              <a:rPr lang="pl-PL" sz="1100" baseline="30000" dirty="0" smtClean="0"/>
              <a:t>3</a:t>
            </a:r>
            <a:r>
              <a:rPr lang="en-GB" sz="1100" dirty="0" smtClean="0"/>
              <a:t>,</a:t>
            </a:r>
            <a:r>
              <a:rPr lang="pl-PL" sz="1100" dirty="0" smtClean="0"/>
              <a:t> </a:t>
            </a:r>
            <a:r>
              <a:rPr lang="en-GB" sz="1100" dirty="0" smtClean="0"/>
              <a:t>J</a:t>
            </a:r>
            <a:r>
              <a:rPr lang="en-GB" sz="1100" dirty="0"/>
              <a:t>. </a:t>
            </a:r>
            <a:r>
              <a:rPr lang="en-GB" sz="1100" dirty="0" smtClean="0"/>
              <a:t>Krzystek</a:t>
            </a:r>
            <a:r>
              <a:rPr lang="pl-PL" sz="1100" baseline="30000" dirty="0" smtClean="0"/>
              <a:t>3</a:t>
            </a:r>
            <a:r>
              <a:rPr lang="en-GB" sz="1100" dirty="0"/>
              <a:t>,</a:t>
            </a:r>
            <a:r>
              <a:rPr lang="en-GB" sz="1100" dirty="0" smtClean="0"/>
              <a:t> J</a:t>
            </a:r>
            <a:r>
              <a:rPr lang="pl-PL" sz="1100" dirty="0" smtClean="0"/>
              <a:t>.</a:t>
            </a:r>
            <a:r>
              <a:rPr lang="en-GB" sz="1100" dirty="0" smtClean="0"/>
              <a:t> </a:t>
            </a:r>
            <a:r>
              <a:rPr lang="en-GB" sz="1100" dirty="0" err="1" smtClean="0"/>
              <a:t>Telser</a:t>
            </a:r>
            <a:r>
              <a:rPr lang="pl-PL" sz="1100" baseline="30000" dirty="0" smtClean="0"/>
              <a:t>4</a:t>
            </a:r>
            <a:r>
              <a:rPr lang="pl-PL" sz="1100" dirty="0" smtClean="0"/>
              <a:t>, </a:t>
            </a:r>
            <a:r>
              <a:rPr lang="en-GB" sz="1100" dirty="0" smtClean="0"/>
              <a:t>L</a:t>
            </a:r>
            <a:r>
              <a:rPr lang="pl-PL" sz="1100" dirty="0" smtClean="0"/>
              <a:t>. </a:t>
            </a:r>
            <a:r>
              <a:rPr lang="en-GB" sz="1100" dirty="0" smtClean="0"/>
              <a:t>Que</a:t>
            </a:r>
            <a:r>
              <a:rPr lang="en-GB" sz="1100" dirty="0"/>
              <a:t>, </a:t>
            </a:r>
            <a:r>
              <a:rPr lang="en-GB" sz="1100" dirty="0" smtClean="0"/>
              <a:t>Jr.</a:t>
            </a:r>
            <a:r>
              <a:rPr lang="pl-PL" sz="1100" baseline="30000" dirty="0"/>
              <a:t>1</a:t>
            </a:r>
            <a:endParaRPr lang="pl-PL" sz="1100" baseline="30000" dirty="0" smtClean="0"/>
          </a:p>
          <a:p>
            <a:pPr algn="ctr">
              <a:spcBef>
                <a:spcPts val="300"/>
              </a:spcBef>
            </a:pPr>
            <a:r>
              <a:rPr lang="pl-PL" sz="1050" b="1" dirty="0" smtClean="0">
                <a:solidFill>
                  <a:schemeClr val="accent6"/>
                </a:solidFill>
              </a:rPr>
              <a:t>1. University of Minnesota; 2. Carnegie Mellon University; 3. NHMFL; 4. Roosevelt University</a:t>
            </a:r>
            <a:endParaRPr lang="pl-PL" sz="1050" b="1" kern="1200" baseline="30000" dirty="0">
              <a:solidFill>
                <a:schemeClr val="accent6"/>
              </a:solidFill>
            </a:endParaRPr>
          </a:p>
          <a:p>
            <a:pPr algn="ctr">
              <a:spcBef>
                <a:spcPts val="300"/>
              </a:spcBef>
            </a:pPr>
            <a:r>
              <a:rPr lang="en-US" sz="1050" b="1" dirty="0" smtClean="0">
                <a:solidFill>
                  <a:srgbClr val="333399"/>
                </a:solidFill>
              </a:rPr>
              <a:t>Funding </a:t>
            </a:r>
            <a:r>
              <a:rPr lang="en-US" sz="1050" b="1" dirty="0" smtClean="0"/>
              <a:t>:</a:t>
            </a:r>
            <a:r>
              <a:rPr lang="en-US" sz="1050" dirty="0" smtClean="0"/>
              <a:t>  </a:t>
            </a:r>
            <a:r>
              <a:rPr lang="en-US" sz="1050" dirty="0"/>
              <a:t>G.S. </a:t>
            </a:r>
            <a:r>
              <a:rPr lang="en-US" sz="1050" dirty="0" err="1"/>
              <a:t>Boebinger</a:t>
            </a:r>
            <a:r>
              <a:rPr lang="en-US" sz="1050" dirty="0"/>
              <a:t> (NSF DMR-1157490, NSF DMR-1644779); </a:t>
            </a:r>
            <a:r>
              <a:rPr lang="pl-PL" sz="1050" dirty="0" smtClean="0"/>
              <a:t>L. Que, Jr. </a:t>
            </a:r>
            <a:r>
              <a:rPr lang="de-DE" sz="1050" dirty="0" smtClean="0"/>
              <a:t>(</a:t>
            </a:r>
            <a:r>
              <a:rPr lang="pl-PL" sz="1050" dirty="0" smtClean="0"/>
              <a:t>NSF </a:t>
            </a:r>
            <a:r>
              <a:rPr lang="de-DE" sz="1050" dirty="0" smtClean="0"/>
              <a:t>CHE-1665391</a:t>
            </a:r>
            <a:r>
              <a:rPr lang="pl-PL" sz="1050" dirty="0" smtClean="0"/>
              <a:t>);</a:t>
            </a:r>
            <a:r>
              <a:rPr lang="de-DE" sz="1050" dirty="0" smtClean="0"/>
              <a:t> </a:t>
            </a:r>
            <a:r>
              <a:rPr lang="pl-PL" sz="1050" dirty="0" smtClean="0"/>
              <a:t>Y. Guo (NSF </a:t>
            </a:r>
            <a:r>
              <a:rPr lang="de-DE" sz="1050" dirty="0" smtClean="0"/>
              <a:t>CHE-1654060</a:t>
            </a:r>
            <a:r>
              <a:rPr lang="pl-PL" sz="1050" dirty="0" smtClean="0"/>
              <a:t>)</a:t>
            </a:r>
            <a:endParaRPr lang="en-US" sz="1050" b="1" kern="1200" dirty="0">
              <a:solidFill>
                <a:srgbClr val="0033CC"/>
              </a:solidFill>
            </a:endParaRPr>
          </a:p>
        </p:txBody>
      </p:sp>
      <p:pic>
        <p:nvPicPr>
          <p:cNvPr id="19" name="Picture 18"/>
          <p:cNvPicPr/>
          <p:nvPr/>
        </p:nvPicPr>
        <p:blipFill rotWithShape="1">
          <a:blip r:embed="rId6" cstate="print">
            <a:extLst>
              <a:ext uri="{28A0092B-C50C-407E-A947-70E740481C1C}">
                <a14:useLocalDpi xmlns:a14="http://schemas.microsoft.com/office/drawing/2010/main" val="0"/>
              </a:ext>
            </a:extLst>
          </a:blip>
          <a:srcRect l="5712" t="6073" r="6858"/>
          <a:stretch/>
        </p:blipFill>
        <p:spPr>
          <a:xfrm>
            <a:off x="4810927" y="2405293"/>
            <a:ext cx="4294973" cy="3056595"/>
          </a:xfrm>
          <a:prstGeom prst="rect">
            <a:avLst/>
          </a:prstGeom>
        </p:spPr>
      </p:pic>
      <p:sp>
        <p:nvSpPr>
          <p:cNvPr id="21" name="TextBox 20"/>
          <p:cNvSpPr txBox="1"/>
          <p:nvPr/>
        </p:nvSpPr>
        <p:spPr>
          <a:xfrm>
            <a:off x="6581670" y="1611536"/>
            <a:ext cx="2501346" cy="769441"/>
          </a:xfrm>
          <a:prstGeom prst="rect">
            <a:avLst/>
          </a:prstGeom>
          <a:noFill/>
        </p:spPr>
        <p:txBody>
          <a:bodyPr wrap="square" rtlCol="0">
            <a:spAutoFit/>
          </a:bodyPr>
          <a:lstStyle/>
          <a:p>
            <a:r>
              <a:rPr lang="pl-PL" sz="1100" dirty="0" smtClean="0"/>
              <a:t>Figure 1. The structure of one of the oxoiron(IV) complexes investigated </a:t>
            </a:r>
            <a:r>
              <a:rPr lang="en-US" sz="1100" dirty="0" smtClean="0"/>
              <a:t>in </a:t>
            </a:r>
            <a:r>
              <a:rPr lang="pl-PL" sz="1100" dirty="0" smtClean="0"/>
              <a:t>this study.</a:t>
            </a:r>
            <a:r>
              <a:rPr lang="en-US" sz="1100" dirty="0" smtClean="0"/>
              <a:t> The tunable ligand substituents are shown in magenta.</a:t>
            </a:r>
            <a:endParaRPr lang="en-US" sz="1100" dirty="0"/>
          </a:p>
        </p:txBody>
      </p:sp>
      <p:sp>
        <p:nvSpPr>
          <p:cNvPr id="23" name="Rectangle 22"/>
          <p:cNvSpPr/>
          <p:nvPr/>
        </p:nvSpPr>
        <p:spPr>
          <a:xfrm>
            <a:off x="4749943" y="2606566"/>
            <a:ext cx="1566774" cy="7462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Object 21"/>
          <p:cNvGraphicFramePr>
            <a:graphicFrameLocks noChangeAspect="1"/>
          </p:cNvGraphicFramePr>
          <p:nvPr>
            <p:extLst>
              <p:ext uri="{D42A27DB-BD31-4B8C-83A1-F6EECF244321}">
                <p14:modId xmlns:p14="http://schemas.microsoft.com/office/powerpoint/2010/main" val="2210229039"/>
              </p:ext>
            </p:extLst>
          </p:nvPr>
        </p:nvGraphicFramePr>
        <p:xfrm>
          <a:off x="4617734" y="1542955"/>
          <a:ext cx="2077818" cy="1892617"/>
        </p:xfrm>
        <a:graphic>
          <a:graphicData uri="http://schemas.openxmlformats.org/presentationml/2006/ole">
            <mc:AlternateContent xmlns:mc="http://schemas.openxmlformats.org/markup-compatibility/2006">
              <mc:Choice xmlns:v="urn:schemas-microsoft-com:vml" Requires="v">
                <p:oleObj spid="_x0000_s1039" name="CS ChemDraw Drawing" r:id="rId7" imgW="4495320" imgH="4094640" progId="ChemDraw.Document.6.0">
                  <p:embed/>
                </p:oleObj>
              </mc:Choice>
              <mc:Fallback>
                <p:oleObj name="CS ChemDraw Drawing" r:id="rId7" imgW="4495320" imgH="4094640" progId="ChemDraw.Document.6.0">
                  <p:embed/>
                  <p:pic>
                    <p:nvPicPr>
                      <p:cNvPr id="3" name="Object 2"/>
                      <p:cNvPicPr/>
                      <p:nvPr/>
                    </p:nvPicPr>
                    <p:blipFill>
                      <a:blip r:embed="rId8"/>
                      <a:stretch>
                        <a:fillRect/>
                      </a:stretch>
                    </p:blipFill>
                    <p:spPr>
                      <a:xfrm>
                        <a:off x="4617734" y="1542955"/>
                        <a:ext cx="2077818" cy="1892617"/>
                      </a:xfrm>
                      <a:prstGeom prst="rect">
                        <a:avLst/>
                      </a:prstGeom>
                    </p:spPr>
                  </p:pic>
                </p:oleObj>
              </mc:Fallback>
            </mc:AlternateContent>
          </a:graphicData>
        </a:graphic>
      </p:graphicFrame>
      <p:sp>
        <p:nvSpPr>
          <p:cNvPr id="24" name="Text Box 28"/>
          <p:cNvSpPr txBox="1">
            <a:spLocks noChangeArrowheads="1"/>
          </p:cNvSpPr>
          <p:nvPr/>
        </p:nvSpPr>
        <p:spPr bwMode="auto">
          <a:xfrm>
            <a:off x="38102" y="6038639"/>
            <a:ext cx="9105898" cy="830997"/>
          </a:xfrm>
          <a:prstGeom prst="rect">
            <a:avLst/>
          </a:prstGeom>
          <a:noFill/>
          <a:ln w="9525">
            <a:noFill/>
            <a:miter lim="800000"/>
            <a:headEnd/>
            <a:tailEnd/>
          </a:ln>
        </p:spPr>
        <p:txBody>
          <a:bodyPr wrap="square">
            <a:spAutoFit/>
          </a:bodyPr>
          <a:lstStyle/>
          <a:p>
            <a:r>
              <a:rPr lang="en-US" sz="1200" b="1" dirty="0" smtClean="0">
                <a:solidFill>
                  <a:srgbClr val="333399"/>
                </a:solidFill>
              </a:rPr>
              <a:t>Facilities/instrumentation:</a:t>
            </a:r>
            <a:r>
              <a:rPr lang="en-US" sz="1200" dirty="0" smtClean="0">
                <a:solidFill>
                  <a:srgbClr val="333399"/>
                </a:solidFill>
              </a:rPr>
              <a:t>  </a:t>
            </a:r>
            <a:r>
              <a:rPr lang="pl-PL" sz="1200" dirty="0" smtClean="0">
                <a:solidFill>
                  <a:srgbClr val="333399"/>
                </a:solidFill>
              </a:rPr>
              <a:t>EMR Facility (15/17T SC magnet and spectrometer) and DC Facility (SCM3 and FTIR spectrometer)</a:t>
            </a:r>
            <a:r>
              <a:rPr lang="en-US" sz="1200" dirty="0" smtClean="0">
                <a:solidFill>
                  <a:srgbClr val="333399"/>
                </a:solidFill>
              </a:rPr>
              <a:t> </a:t>
            </a:r>
            <a:r>
              <a:rPr lang="en-US" sz="1200" b="1" dirty="0" smtClean="0">
                <a:solidFill>
                  <a:srgbClr val="333399"/>
                </a:solidFill>
              </a:rPr>
              <a:t>Citation: </a:t>
            </a:r>
            <a:r>
              <a:rPr lang="en-US" sz="1200" dirty="0">
                <a:solidFill>
                  <a:srgbClr val="333399"/>
                </a:solidFill>
              </a:rPr>
              <a:t> </a:t>
            </a:r>
            <a:r>
              <a:rPr lang="en-US" sz="1200" dirty="0" smtClean="0">
                <a:solidFill>
                  <a:srgbClr val="333399"/>
                </a:solidFill>
              </a:rPr>
              <a:t>W. Rasheed; A. </a:t>
            </a:r>
            <a:r>
              <a:rPr lang="en-US" sz="1200" dirty="0" err="1" smtClean="0">
                <a:solidFill>
                  <a:srgbClr val="333399"/>
                </a:solidFill>
              </a:rPr>
              <a:t>Draksharapu</a:t>
            </a:r>
            <a:r>
              <a:rPr lang="en-US" sz="1200" dirty="0" smtClean="0">
                <a:solidFill>
                  <a:srgbClr val="333399"/>
                </a:solidFill>
              </a:rPr>
              <a:t>; S. Banerjee; V.G. Young; R. Fan; Y. </a:t>
            </a:r>
            <a:r>
              <a:rPr lang="en-US" sz="1200" dirty="0" err="1" smtClean="0">
                <a:solidFill>
                  <a:srgbClr val="333399"/>
                </a:solidFill>
              </a:rPr>
              <a:t>Guo</a:t>
            </a:r>
            <a:r>
              <a:rPr lang="en-US" sz="1200" dirty="0" smtClean="0">
                <a:solidFill>
                  <a:srgbClr val="333399"/>
                </a:solidFill>
              </a:rPr>
              <a:t>; M. </a:t>
            </a:r>
            <a:r>
              <a:rPr lang="en-US" sz="1200" dirty="0" err="1" smtClean="0">
                <a:solidFill>
                  <a:srgbClr val="333399"/>
                </a:solidFill>
              </a:rPr>
              <a:t>Ozerov</a:t>
            </a:r>
            <a:r>
              <a:rPr lang="en-US" sz="1200" dirty="0" smtClean="0">
                <a:solidFill>
                  <a:srgbClr val="333399"/>
                </a:solidFill>
              </a:rPr>
              <a:t>; J. </a:t>
            </a:r>
            <a:r>
              <a:rPr lang="en-US" sz="1200" dirty="0" err="1" smtClean="0">
                <a:solidFill>
                  <a:srgbClr val="333399"/>
                </a:solidFill>
              </a:rPr>
              <a:t>Nehrkorn</a:t>
            </a:r>
            <a:r>
              <a:rPr lang="en-US" sz="1200" dirty="0" smtClean="0">
                <a:solidFill>
                  <a:srgbClr val="333399"/>
                </a:solidFill>
              </a:rPr>
              <a:t>; J. </a:t>
            </a:r>
            <a:r>
              <a:rPr lang="en-US" sz="1200" dirty="0" err="1" smtClean="0">
                <a:solidFill>
                  <a:srgbClr val="333399"/>
                </a:solidFill>
              </a:rPr>
              <a:t>Krzystek</a:t>
            </a:r>
            <a:r>
              <a:rPr lang="en-US" sz="1200" dirty="0" smtClean="0">
                <a:solidFill>
                  <a:srgbClr val="333399"/>
                </a:solidFill>
              </a:rPr>
              <a:t>; J. </a:t>
            </a:r>
            <a:r>
              <a:rPr lang="en-US" sz="1200" dirty="0" err="1" smtClean="0">
                <a:solidFill>
                  <a:srgbClr val="333399"/>
                </a:solidFill>
              </a:rPr>
              <a:t>Telser</a:t>
            </a:r>
            <a:r>
              <a:rPr lang="en-US" sz="1200" dirty="0" smtClean="0">
                <a:solidFill>
                  <a:srgbClr val="333399"/>
                </a:solidFill>
              </a:rPr>
              <a:t>; L. Que Jr</a:t>
            </a:r>
            <a:r>
              <a:rPr lang="en-US" sz="1200" dirty="0">
                <a:solidFill>
                  <a:srgbClr val="333399"/>
                </a:solidFill>
              </a:rPr>
              <a:t>,</a:t>
            </a:r>
            <a:r>
              <a:rPr lang="en-US" sz="1200" dirty="0" smtClean="0">
                <a:solidFill>
                  <a:srgbClr val="333399"/>
                </a:solidFill>
              </a:rPr>
              <a:t> </a:t>
            </a:r>
            <a:r>
              <a:rPr lang="en-US" sz="1200" i="1" dirty="0">
                <a:solidFill>
                  <a:srgbClr val="333399"/>
                </a:solidFill>
              </a:rPr>
              <a:t>Crystallographic evidence for a sterically induced </a:t>
            </a:r>
            <a:r>
              <a:rPr lang="en-US" sz="1200" i="1" dirty="0" err="1">
                <a:solidFill>
                  <a:srgbClr val="333399"/>
                </a:solidFill>
              </a:rPr>
              <a:t>ferryl</a:t>
            </a:r>
            <a:r>
              <a:rPr lang="en-US" sz="1200" i="1" dirty="0">
                <a:solidFill>
                  <a:srgbClr val="333399"/>
                </a:solidFill>
              </a:rPr>
              <a:t> tilt in a non-</a:t>
            </a:r>
            <a:r>
              <a:rPr lang="en-US" sz="1200" i="1" dirty="0" err="1">
                <a:solidFill>
                  <a:srgbClr val="333399"/>
                </a:solidFill>
              </a:rPr>
              <a:t>heme</a:t>
            </a:r>
            <a:r>
              <a:rPr lang="en-US" sz="1200" i="1" dirty="0">
                <a:solidFill>
                  <a:srgbClr val="333399"/>
                </a:solidFill>
              </a:rPr>
              <a:t> </a:t>
            </a:r>
            <a:r>
              <a:rPr lang="en-US" sz="1200" i="1" dirty="0" err="1">
                <a:solidFill>
                  <a:srgbClr val="333399"/>
                </a:solidFill>
              </a:rPr>
              <a:t>oxoiron</a:t>
            </a:r>
            <a:r>
              <a:rPr lang="en-US" sz="1200" i="1" dirty="0">
                <a:solidFill>
                  <a:srgbClr val="333399"/>
                </a:solidFill>
              </a:rPr>
              <a:t>(IV) complex that makes it a better oxidant,</a:t>
            </a:r>
            <a:r>
              <a:rPr lang="en-US" sz="1200" dirty="0">
                <a:solidFill>
                  <a:srgbClr val="333399"/>
                </a:solidFill>
              </a:rPr>
              <a:t> </a:t>
            </a:r>
            <a:endParaRPr lang="en-US" sz="1200" dirty="0" smtClean="0">
              <a:solidFill>
                <a:srgbClr val="333399"/>
              </a:solidFill>
            </a:endParaRPr>
          </a:p>
          <a:p>
            <a:r>
              <a:rPr lang="en-US" sz="1200" b="1" dirty="0" err="1" smtClean="0">
                <a:solidFill>
                  <a:srgbClr val="333399"/>
                </a:solidFill>
              </a:rPr>
              <a:t>Angew</a:t>
            </a:r>
            <a:r>
              <a:rPr lang="en-US" sz="1200" b="1" dirty="0">
                <a:solidFill>
                  <a:srgbClr val="333399"/>
                </a:solidFill>
              </a:rPr>
              <a:t>. Chem. Int. Ed.</a:t>
            </a:r>
            <a:r>
              <a:rPr lang="en-US" sz="1200" dirty="0">
                <a:solidFill>
                  <a:srgbClr val="333399"/>
                </a:solidFill>
              </a:rPr>
              <a:t>, </a:t>
            </a:r>
            <a:r>
              <a:rPr lang="en-US" sz="1200" b="1" dirty="0">
                <a:solidFill>
                  <a:srgbClr val="333399"/>
                </a:solidFill>
              </a:rPr>
              <a:t>57</a:t>
            </a:r>
            <a:r>
              <a:rPr lang="en-US" sz="1200" dirty="0">
                <a:solidFill>
                  <a:srgbClr val="333399"/>
                </a:solidFill>
              </a:rPr>
              <a:t>, 9387-9391 (2018</a:t>
            </a:r>
            <a:r>
              <a:rPr lang="en-US" sz="1200" dirty="0" smtClean="0">
                <a:solidFill>
                  <a:srgbClr val="333399"/>
                </a:solidFill>
              </a:rPr>
              <a:t>) DOE: </a:t>
            </a:r>
            <a:r>
              <a:rPr lang="en-US" sz="1200" dirty="0">
                <a:solidFill>
                  <a:srgbClr val="333399"/>
                </a:solidFill>
              </a:rPr>
              <a:t>10.1002/anie.201804836</a:t>
            </a:r>
            <a:endParaRPr lang="pl-PL" sz="1200" u="sng" baseline="30000" dirty="0">
              <a:solidFill>
                <a:srgbClr val="333399"/>
              </a:solidFill>
            </a:endParaRPr>
          </a:p>
        </p:txBody>
      </p:sp>
      <p:sp>
        <p:nvSpPr>
          <p:cNvPr id="17" name="TextBox 16"/>
          <p:cNvSpPr txBox="1"/>
          <p:nvPr/>
        </p:nvSpPr>
        <p:spPr>
          <a:xfrm>
            <a:off x="5083415" y="5377808"/>
            <a:ext cx="3749995" cy="707886"/>
          </a:xfrm>
          <a:prstGeom prst="rect">
            <a:avLst/>
          </a:prstGeom>
          <a:noFill/>
        </p:spPr>
        <p:txBody>
          <a:bodyPr wrap="square" rtlCol="0">
            <a:spAutoFit/>
          </a:bodyPr>
          <a:lstStyle/>
          <a:p>
            <a:r>
              <a:rPr lang="pl-PL" sz="1000" dirty="0" smtClean="0"/>
              <a:t>Figure 2. A false-color (contour) map of the far-infrared magnetically-active transitions</a:t>
            </a:r>
            <a:r>
              <a:rPr lang="en-US" sz="1000" dirty="0" smtClean="0"/>
              <a:t> </a:t>
            </a:r>
            <a:r>
              <a:rPr lang="pl-PL" sz="1000" dirty="0" smtClean="0"/>
              <a:t>(FIRMS) in the same complex as in Fig. 1. The simulations (dashed lines) use spin Hamiltonian parameters: </a:t>
            </a:r>
            <a:r>
              <a:rPr lang="pl-PL" sz="1000" i="1" dirty="0" smtClean="0"/>
              <a:t>S </a:t>
            </a:r>
            <a:r>
              <a:rPr lang="pl-PL" sz="1000" dirty="0" smtClean="0"/>
              <a:t>= 1, </a:t>
            </a:r>
            <a:r>
              <a:rPr lang="pl-PL" sz="1000" i="1" dirty="0" smtClean="0"/>
              <a:t>D</a:t>
            </a:r>
            <a:r>
              <a:rPr lang="pl-PL" sz="1000" dirty="0" smtClean="0"/>
              <a:t> = 24.3 cm</a:t>
            </a:r>
            <a:r>
              <a:rPr lang="pl-PL" sz="1000" baseline="30000" dirty="0" smtClean="0"/>
              <a:t> –1</a:t>
            </a:r>
            <a:r>
              <a:rPr lang="pl-PL" sz="1000" dirty="0" smtClean="0"/>
              <a:t>, </a:t>
            </a:r>
            <a:r>
              <a:rPr lang="pl-PL" sz="1000" i="1" dirty="0" smtClean="0"/>
              <a:t>E</a:t>
            </a:r>
            <a:r>
              <a:rPr lang="pl-PL" sz="1000" dirty="0" smtClean="0"/>
              <a:t> = 0, </a:t>
            </a:r>
            <a:r>
              <a:rPr lang="en-US" sz="1000" i="1" dirty="0"/>
              <a:t>g</a:t>
            </a:r>
            <a:r>
              <a:rPr lang="en-US" sz="1000" baseline="-25000" dirty="0" smtClean="0">
                <a:sym typeface="Symbol"/>
              </a:rPr>
              <a:t></a:t>
            </a:r>
            <a:r>
              <a:rPr lang="pl-PL" sz="1000" dirty="0" smtClean="0">
                <a:sym typeface="Symbol"/>
              </a:rPr>
              <a:t> = 2.08, </a:t>
            </a:r>
            <a:r>
              <a:rPr lang="en-US" sz="1000" i="1" dirty="0"/>
              <a:t>g</a:t>
            </a:r>
            <a:r>
              <a:rPr lang="en-US" sz="1000" baseline="-25000" dirty="0" smtClean="0"/>
              <a:t>||</a:t>
            </a:r>
            <a:r>
              <a:rPr lang="pl-PL" sz="1000" dirty="0" smtClean="0"/>
              <a:t> = 2.00.</a:t>
            </a:r>
            <a:endParaRPr lang="en-US" sz="1000" dirty="0"/>
          </a:p>
        </p:txBody>
      </p:sp>
      <p:sp>
        <p:nvSpPr>
          <p:cNvPr id="26" name="Rectangle 49"/>
          <p:cNvSpPr>
            <a:spLocks noChangeArrowheads="1"/>
          </p:cNvSpPr>
          <p:nvPr/>
        </p:nvSpPr>
        <p:spPr bwMode="auto">
          <a:xfrm>
            <a:off x="4568166" y="1538469"/>
            <a:ext cx="4499633" cy="4547225"/>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3458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5755" y="1496885"/>
            <a:ext cx="4534230" cy="470898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smtClean="0">
                <a:solidFill>
                  <a:srgbClr val="000000"/>
                </a:solidFill>
              </a:rPr>
              <a:t>Chemists are actively working on synthesizing small molecules that replicate the reactions achieved in living systems by non-heme enzymes. An example of such a molecule is shown in Figure 1, for which </a:t>
            </a:r>
            <a:r>
              <a:rPr lang="en-US" sz="1200" i="1" u="sng" dirty="0" smtClean="0">
                <a:solidFill>
                  <a:srgbClr val="000000"/>
                </a:solidFill>
              </a:rPr>
              <a:t>the chemical reactivity was found to be tunable by modifying the ligands attached to the </a:t>
            </a:r>
            <a:r>
              <a:rPr lang="en-US" sz="1200" i="1" u="sng" dirty="0" err="1" smtClean="0">
                <a:solidFill>
                  <a:srgbClr val="000000"/>
                </a:solidFill>
              </a:rPr>
              <a:t>ferryl</a:t>
            </a:r>
            <a:r>
              <a:rPr lang="en-US" sz="1200" i="1" u="sng" dirty="0" smtClean="0">
                <a:solidFill>
                  <a:srgbClr val="000000"/>
                </a:solidFill>
              </a:rPr>
              <a:t> unit, the </a:t>
            </a:r>
            <a:r>
              <a:rPr lang="en-US" sz="1200" i="1" u="sng" dirty="0">
                <a:latin typeface="Arial" charset="0"/>
              </a:rPr>
              <a:t>[Fe=O]</a:t>
            </a:r>
            <a:r>
              <a:rPr lang="en-US" sz="1200" i="1" u="sng" baseline="30000" dirty="0">
                <a:latin typeface="Arial" charset="0"/>
              </a:rPr>
              <a:t>2+</a:t>
            </a:r>
            <a:r>
              <a:rPr lang="en-US" sz="1200" i="1" u="sng" dirty="0">
                <a:latin typeface="Arial" charset="0"/>
              </a:rPr>
              <a:t> </a:t>
            </a:r>
            <a:r>
              <a:rPr lang="en-US" sz="1200" i="1" u="sng" dirty="0" smtClean="0">
                <a:solidFill>
                  <a:srgbClr val="000000"/>
                </a:solidFill>
              </a:rPr>
              <a:t>core of the complex.</a:t>
            </a:r>
          </a:p>
          <a:p>
            <a:pPr algn="just"/>
            <a:endParaRPr lang="en-US" sz="400" dirty="0">
              <a:solidFill>
                <a:srgbClr val="000000"/>
              </a:solidFill>
            </a:endParaRPr>
          </a:p>
          <a:p>
            <a:pPr algn="just"/>
            <a:r>
              <a:rPr lang="en-US" sz="1200" b="1" dirty="0">
                <a:solidFill>
                  <a:srgbClr val="000000"/>
                </a:solidFill>
              </a:rPr>
              <a:t>Why is this important? </a:t>
            </a:r>
            <a:r>
              <a:rPr lang="en-US" sz="1200" dirty="0">
                <a:solidFill>
                  <a:srgbClr val="000000"/>
                </a:solidFill>
              </a:rPr>
              <a:t>Iron (Fe) is the most important metal in biology and takes many forms in living systems. Relatively well known are the </a:t>
            </a:r>
            <a:r>
              <a:rPr lang="en-US" sz="1200" dirty="0" err="1">
                <a:solidFill>
                  <a:srgbClr val="000000"/>
                </a:solidFill>
              </a:rPr>
              <a:t>heme</a:t>
            </a:r>
            <a:r>
              <a:rPr lang="en-US" sz="1200" dirty="0">
                <a:solidFill>
                  <a:srgbClr val="000000"/>
                </a:solidFill>
              </a:rPr>
              <a:t> proteins and enzymes, such as the oxygen transport protein hemoglobin and the liver enzyme cytochrome P540 that detoxifies chemicals that enter the bloodstream. Less well known are the non-</a:t>
            </a:r>
            <a:r>
              <a:rPr lang="en-US" sz="1200" dirty="0" err="1">
                <a:solidFill>
                  <a:srgbClr val="000000"/>
                </a:solidFill>
              </a:rPr>
              <a:t>heme</a:t>
            </a:r>
            <a:r>
              <a:rPr lang="en-US" sz="1200" dirty="0">
                <a:solidFill>
                  <a:srgbClr val="000000"/>
                </a:solidFill>
              </a:rPr>
              <a:t> enzymes that </a:t>
            </a:r>
            <a:r>
              <a:rPr lang="en-US" sz="1200" dirty="0" smtClean="0">
                <a:solidFill>
                  <a:srgbClr val="000000"/>
                </a:solidFill>
              </a:rPr>
              <a:t>also perform important </a:t>
            </a:r>
            <a:r>
              <a:rPr lang="en-US" sz="1200" dirty="0">
                <a:solidFill>
                  <a:srgbClr val="000000"/>
                </a:solidFill>
              </a:rPr>
              <a:t>biological </a:t>
            </a:r>
            <a:r>
              <a:rPr lang="en-US" sz="1200" dirty="0" smtClean="0">
                <a:solidFill>
                  <a:srgbClr val="000000"/>
                </a:solidFill>
              </a:rPr>
              <a:t>functions. </a:t>
            </a:r>
          </a:p>
          <a:p>
            <a:pPr algn="just">
              <a:tabLst>
                <a:tab pos="231775" algn="l"/>
              </a:tabLst>
            </a:pPr>
            <a:r>
              <a:rPr lang="en-US" sz="1200" dirty="0" smtClean="0">
                <a:solidFill>
                  <a:srgbClr val="000000"/>
                </a:solidFill>
              </a:rPr>
              <a:t>	</a:t>
            </a:r>
            <a:r>
              <a:rPr lang="en-US" sz="1200" i="1" u="sng" dirty="0" smtClean="0">
                <a:solidFill>
                  <a:srgbClr val="000000"/>
                </a:solidFill>
              </a:rPr>
              <a:t>Improving our understanding of non-heme enzymes will enable two advances: (1) the synthesizing of chemicals using “greener” technology (low temperature and water-based, as in Nature); and (2) the developing of antibiotics that specifically target these enzymes in pathogenic organisms</a:t>
            </a:r>
            <a:r>
              <a:rPr lang="en-US" sz="1200" dirty="0" smtClean="0">
                <a:solidFill>
                  <a:srgbClr val="000000"/>
                </a:solidFill>
              </a:rPr>
              <a:t>.</a:t>
            </a:r>
            <a:endParaRPr lang="en-US" sz="1200" dirty="0">
              <a:latin typeface="Arial" charset="0"/>
            </a:endParaRPr>
          </a:p>
          <a:p>
            <a:pPr algn="just"/>
            <a:endParaRPr lang="en-US" sz="4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The </a:t>
            </a:r>
            <a:r>
              <a:rPr lang="en-US" sz="1200" dirty="0" smtClean="0">
                <a:latin typeface="Arial" charset="0"/>
              </a:rPr>
              <a:t>ability to probe directly the [Fe=O]</a:t>
            </a:r>
            <a:r>
              <a:rPr lang="en-US" sz="1200" baseline="30000" dirty="0" smtClean="0">
                <a:latin typeface="Arial" charset="0"/>
              </a:rPr>
              <a:t>2+</a:t>
            </a:r>
            <a:r>
              <a:rPr lang="en-US" sz="1200" dirty="0" smtClean="0">
                <a:latin typeface="Arial" charset="0"/>
              </a:rPr>
              <a:t> active core of these complexes required the unique combination of photon energies and magnetic fields available at the MagLab. Data from these unique instruments enable comparisons among similar molecules to show subtle, but crucial, structural differences.</a:t>
            </a:r>
            <a:endParaRPr lang="en-US" sz="1200" dirty="0">
              <a:latin typeface="Arial" charset="0"/>
            </a:endParaRPr>
          </a:p>
        </p:txBody>
      </p:sp>
      <p:sp>
        <p:nvSpPr>
          <p:cNvPr id="1029" name="Line 42"/>
          <p:cNvSpPr>
            <a:spLocks noChangeShapeType="1"/>
          </p:cNvSpPr>
          <p:nvPr/>
        </p:nvSpPr>
        <p:spPr bwMode="auto">
          <a:xfrm>
            <a:off x="76200" y="1481259"/>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20" name="Picture 19"/>
          <p:cNvPicPr/>
          <p:nvPr/>
        </p:nvPicPr>
        <p:blipFill rotWithShape="1">
          <a:blip r:embed="rId6" cstate="print">
            <a:extLst>
              <a:ext uri="{28A0092B-C50C-407E-A947-70E740481C1C}">
                <a14:useLocalDpi xmlns:a14="http://schemas.microsoft.com/office/drawing/2010/main" val="0"/>
              </a:ext>
            </a:extLst>
          </a:blip>
          <a:srcRect l="5712" t="6073" r="6858"/>
          <a:stretch/>
        </p:blipFill>
        <p:spPr>
          <a:xfrm>
            <a:off x="4810927" y="2478863"/>
            <a:ext cx="4294973" cy="3056595"/>
          </a:xfrm>
          <a:prstGeom prst="rect">
            <a:avLst/>
          </a:prstGeom>
        </p:spPr>
      </p:pic>
      <p:sp>
        <p:nvSpPr>
          <p:cNvPr id="21" name="TextBox 20"/>
          <p:cNvSpPr txBox="1"/>
          <p:nvPr/>
        </p:nvSpPr>
        <p:spPr>
          <a:xfrm>
            <a:off x="4907911" y="5480003"/>
            <a:ext cx="4272089" cy="600164"/>
          </a:xfrm>
          <a:prstGeom prst="rect">
            <a:avLst/>
          </a:prstGeom>
          <a:noFill/>
        </p:spPr>
        <p:txBody>
          <a:bodyPr wrap="square" rtlCol="0">
            <a:spAutoFit/>
          </a:bodyPr>
          <a:lstStyle/>
          <a:p>
            <a:r>
              <a:rPr lang="pl-PL" sz="1100" dirty="0" smtClean="0"/>
              <a:t>Figure 2. A false-color (contour) map of the far-infrared magnetically-active transition</a:t>
            </a:r>
            <a:r>
              <a:rPr lang="en-US" sz="1100" dirty="0" smtClean="0"/>
              <a:t>s </a:t>
            </a:r>
            <a:r>
              <a:rPr lang="pl-PL" sz="1100" dirty="0" smtClean="0"/>
              <a:t>in the complex </a:t>
            </a:r>
            <a:r>
              <a:rPr lang="en-US" sz="1100" dirty="0" smtClean="0"/>
              <a:t>shown </a:t>
            </a:r>
            <a:r>
              <a:rPr lang="pl-PL" sz="1100" dirty="0" smtClean="0"/>
              <a:t>in Fig. 1. The</a:t>
            </a:r>
            <a:r>
              <a:rPr lang="en-US" sz="1100" dirty="0" smtClean="0"/>
              <a:t> data were obtained using facilities unique to the </a:t>
            </a:r>
            <a:r>
              <a:rPr lang="en-US" sz="1100" dirty="0" err="1" smtClean="0"/>
              <a:t>MagLab</a:t>
            </a:r>
            <a:r>
              <a:rPr lang="en-US" sz="1100" dirty="0" smtClean="0"/>
              <a:t>.</a:t>
            </a:r>
            <a:endParaRPr lang="en-US" sz="1100" dirty="0"/>
          </a:p>
        </p:txBody>
      </p:sp>
      <p:sp>
        <p:nvSpPr>
          <p:cNvPr id="15" name="Text Box 28"/>
          <p:cNvSpPr txBox="1">
            <a:spLocks noChangeArrowheads="1"/>
          </p:cNvSpPr>
          <p:nvPr/>
        </p:nvSpPr>
        <p:spPr bwMode="auto">
          <a:xfrm>
            <a:off x="38102" y="6038639"/>
            <a:ext cx="9105898" cy="830997"/>
          </a:xfrm>
          <a:prstGeom prst="rect">
            <a:avLst/>
          </a:prstGeom>
          <a:noFill/>
          <a:ln w="9525">
            <a:noFill/>
            <a:miter lim="800000"/>
            <a:headEnd/>
            <a:tailEnd/>
          </a:ln>
        </p:spPr>
        <p:txBody>
          <a:bodyPr wrap="square">
            <a:spAutoFit/>
          </a:bodyPr>
          <a:lstStyle/>
          <a:p>
            <a:r>
              <a:rPr lang="en-US" sz="1200" b="1" dirty="0" smtClean="0">
                <a:solidFill>
                  <a:srgbClr val="333399"/>
                </a:solidFill>
              </a:rPr>
              <a:t>Facilities/instrumentation:</a:t>
            </a:r>
            <a:r>
              <a:rPr lang="en-US" sz="1200" dirty="0" smtClean="0">
                <a:solidFill>
                  <a:srgbClr val="333399"/>
                </a:solidFill>
              </a:rPr>
              <a:t>  </a:t>
            </a:r>
            <a:r>
              <a:rPr lang="pl-PL" sz="1200" dirty="0" smtClean="0">
                <a:solidFill>
                  <a:srgbClr val="333399"/>
                </a:solidFill>
              </a:rPr>
              <a:t>EMR Facility (15/17T SC magnet and spectrometer) and DC Facility (SCM3 and FTIR spectrometer)</a:t>
            </a:r>
            <a:r>
              <a:rPr lang="en-US" sz="1200" dirty="0" smtClean="0">
                <a:solidFill>
                  <a:srgbClr val="333399"/>
                </a:solidFill>
              </a:rPr>
              <a:t> </a:t>
            </a:r>
            <a:r>
              <a:rPr lang="en-US" sz="1200" b="1" dirty="0" smtClean="0">
                <a:solidFill>
                  <a:srgbClr val="333399"/>
                </a:solidFill>
              </a:rPr>
              <a:t>Citation: </a:t>
            </a:r>
            <a:r>
              <a:rPr lang="en-US" sz="1200" dirty="0">
                <a:solidFill>
                  <a:srgbClr val="333399"/>
                </a:solidFill>
              </a:rPr>
              <a:t> </a:t>
            </a:r>
            <a:r>
              <a:rPr lang="en-US" sz="1200" dirty="0" smtClean="0">
                <a:solidFill>
                  <a:srgbClr val="333399"/>
                </a:solidFill>
              </a:rPr>
              <a:t>W. Rasheed; A. </a:t>
            </a:r>
            <a:r>
              <a:rPr lang="en-US" sz="1200" dirty="0" err="1" smtClean="0">
                <a:solidFill>
                  <a:srgbClr val="333399"/>
                </a:solidFill>
              </a:rPr>
              <a:t>Draksharapu</a:t>
            </a:r>
            <a:r>
              <a:rPr lang="en-US" sz="1200" dirty="0" smtClean="0">
                <a:solidFill>
                  <a:srgbClr val="333399"/>
                </a:solidFill>
              </a:rPr>
              <a:t>; S. Banerjee; V.G. Young; R. Fan; Y. </a:t>
            </a:r>
            <a:r>
              <a:rPr lang="en-US" sz="1200" dirty="0" err="1" smtClean="0">
                <a:solidFill>
                  <a:srgbClr val="333399"/>
                </a:solidFill>
              </a:rPr>
              <a:t>Guo</a:t>
            </a:r>
            <a:r>
              <a:rPr lang="en-US" sz="1200" dirty="0" smtClean="0">
                <a:solidFill>
                  <a:srgbClr val="333399"/>
                </a:solidFill>
              </a:rPr>
              <a:t>; M. </a:t>
            </a:r>
            <a:r>
              <a:rPr lang="en-US" sz="1200" dirty="0" err="1" smtClean="0">
                <a:solidFill>
                  <a:srgbClr val="333399"/>
                </a:solidFill>
              </a:rPr>
              <a:t>Ozerov</a:t>
            </a:r>
            <a:r>
              <a:rPr lang="en-US" sz="1200" dirty="0" smtClean="0">
                <a:solidFill>
                  <a:srgbClr val="333399"/>
                </a:solidFill>
              </a:rPr>
              <a:t>; J. </a:t>
            </a:r>
            <a:r>
              <a:rPr lang="en-US" sz="1200" dirty="0" err="1" smtClean="0">
                <a:solidFill>
                  <a:srgbClr val="333399"/>
                </a:solidFill>
              </a:rPr>
              <a:t>Nehrkorn</a:t>
            </a:r>
            <a:r>
              <a:rPr lang="en-US" sz="1200" dirty="0" smtClean="0">
                <a:solidFill>
                  <a:srgbClr val="333399"/>
                </a:solidFill>
              </a:rPr>
              <a:t>; J. </a:t>
            </a:r>
            <a:r>
              <a:rPr lang="en-US" sz="1200" dirty="0" err="1" smtClean="0">
                <a:solidFill>
                  <a:srgbClr val="333399"/>
                </a:solidFill>
              </a:rPr>
              <a:t>Krzystek</a:t>
            </a:r>
            <a:r>
              <a:rPr lang="en-US" sz="1200" dirty="0" smtClean="0">
                <a:solidFill>
                  <a:srgbClr val="333399"/>
                </a:solidFill>
              </a:rPr>
              <a:t>; J. </a:t>
            </a:r>
            <a:r>
              <a:rPr lang="en-US" sz="1200" dirty="0" err="1" smtClean="0">
                <a:solidFill>
                  <a:srgbClr val="333399"/>
                </a:solidFill>
              </a:rPr>
              <a:t>Telser</a:t>
            </a:r>
            <a:r>
              <a:rPr lang="en-US" sz="1200" dirty="0" smtClean="0">
                <a:solidFill>
                  <a:srgbClr val="333399"/>
                </a:solidFill>
              </a:rPr>
              <a:t>; L. Que Jr</a:t>
            </a:r>
            <a:r>
              <a:rPr lang="en-US" sz="1200" dirty="0">
                <a:solidFill>
                  <a:srgbClr val="333399"/>
                </a:solidFill>
              </a:rPr>
              <a:t>,</a:t>
            </a:r>
            <a:r>
              <a:rPr lang="en-US" sz="1200" dirty="0" smtClean="0">
                <a:solidFill>
                  <a:srgbClr val="333399"/>
                </a:solidFill>
              </a:rPr>
              <a:t> </a:t>
            </a:r>
            <a:r>
              <a:rPr lang="en-US" sz="1200" i="1" dirty="0">
                <a:solidFill>
                  <a:srgbClr val="333399"/>
                </a:solidFill>
              </a:rPr>
              <a:t>Crystallographic evidence for a sterically induced </a:t>
            </a:r>
            <a:r>
              <a:rPr lang="en-US" sz="1200" i="1" dirty="0" err="1">
                <a:solidFill>
                  <a:srgbClr val="333399"/>
                </a:solidFill>
              </a:rPr>
              <a:t>ferryl</a:t>
            </a:r>
            <a:r>
              <a:rPr lang="en-US" sz="1200" i="1" dirty="0">
                <a:solidFill>
                  <a:srgbClr val="333399"/>
                </a:solidFill>
              </a:rPr>
              <a:t> tilt in a non-</a:t>
            </a:r>
            <a:r>
              <a:rPr lang="en-US" sz="1200" i="1" dirty="0" err="1">
                <a:solidFill>
                  <a:srgbClr val="333399"/>
                </a:solidFill>
              </a:rPr>
              <a:t>heme</a:t>
            </a:r>
            <a:r>
              <a:rPr lang="en-US" sz="1200" i="1" dirty="0">
                <a:solidFill>
                  <a:srgbClr val="333399"/>
                </a:solidFill>
              </a:rPr>
              <a:t> </a:t>
            </a:r>
            <a:r>
              <a:rPr lang="en-US" sz="1200" i="1" dirty="0" err="1">
                <a:solidFill>
                  <a:srgbClr val="333399"/>
                </a:solidFill>
              </a:rPr>
              <a:t>oxoiron</a:t>
            </a:r>
            <a:r>
              <a:rPr lang="en-US" sz="1200" i="1" dirty="0">
                <a:solidFill>
                  <a:srgbClr val="333399"/>
                </a:solidFill>
              </a:rPr>
              <a:t>(IV) complex that makes it a better oxidant,</a:t>
            </a:r>
            <a:r>
              <a:rPr lang="en-US" sz="1200" dirty="0">
                <a:solidFill>
                  <a:srgbClr val="333399"/>
                </a:solidFill>
              </a:rPr>
              <a:t> </a:t>
            </a:r>
            <a:endParaRPr lang="en-US" sz="1200" dirty="0" smtClean="0">
              <a:solidFill>
                <a:srgbClr val="333399"/>
              </a:solidFill>
            </a:endParaRPr>
          </a:p>
          <a:p>
            <a:r>
              <a:rPr lang="en-US" sz="1200" b="1" dirty="0" err="1" smtClean="0">
                <a:solidFill>
                  <a:srgbClr val="333399"/>
                </a:solidFill>
              </a:rPr>
              <a:t>Angew</a:t>
            </a:r>
            <a:r>
              <a:rPr lang="en-US" sz="1200" b="1" dirty="0">
                <a:solidFill>
                  <a:srgbClr val="333399"/>
                </a:solidFill>
              </a:rPr>
              <a:t>. Chem. Int. Ed.</a:t>
            </a:r>
            <a:r>
              <a:rPr lang="en-US" sz="1200" dirty="0">
                <a:solidFill>
                  <a:srgbClr val="333399"/>
                </a:solidFill>
              </a:rPr>
              <a:t>, </a:t>
            </a:r>
            <a:r>
              <a:rPr lang="en-US" sz="1200" b="1" dirty="0">
                <a:solidFill>
                  <a:srgbClr val="333399"/>
                </a:solidFill>
              </a:rPr>
              <a:t>57</a:t>
            </a:r>
            <a:r>
              <a:rPr lang="en-US" sz="1200" dirty="0">
                <a:solidFill>
                  <a:srgbClr val="333399"/>
                </a:solidFill>
              </a:rPr>
              <a:t>, 9387-9391 (2018</a:t>
            </a:r>
            <a:r>
              <a:rPr lang="en-US" sz="1200" dirty="0" smtClean="0">
                <a:solidFill>
                  <a:srgbClr val="333399"/>
                </a:solidFill>
              </a:rPr>
              <a:t>) DOE: </a:t>
            </a:r>
            <a:r>
              <a:rPr lang="en-US" sz="1200" dirty="0">
                <a:solidFill>
                  <a:srgbClr val="333399"/>
                </a:solidFill>
              </a:rPr>
              <a:t>10.1002/anie.201804836</a:t>
            </a:r>
            <a:endParaRPr lang="pl-PL" sz="1200" u="sng" baseline="30000" dirty="0">
              <a:solidFill>
                <a:srgbClr val="333399"/>
              </a:solidFill>
            </a:endParaRPr>
          </a:p>
        </p:txBody>
      </p:sp>
      <p:sp>
        <p:nvSpPr>
          <p:cNvPr id="3" name="Rectangle 2"/>
          <p:cNvSpPr/>
          <p:nvPr/>
        </p:nvSpPr>
        <p:spPr>
          <a:xfrm>
            <a:off x="4749943" y="2606566"/>
            <a:ext cx="1566774" cy="7462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49"/>
          <p:cNvSpPr>
            <a:spLocks noChangeArrowheads="1"/>
          </p:cNvSpPr>
          <p:nvPr/>
        </p:nvSpPr>
        <p:spPr bwMode="auto">
          <a:xfrm>
            <a:off x="4568166" y="1538469"/>
            <a:ext cx="4499633" cy="4547225"/>
          </a:xfrm>
          <a:prstGeom prst="rect">
            <a:avLst/>
          </a:prstGeom>
          <a:noFill/>
          <a:ln w="19050">
            <a:solidFill>
              <a:srgbClr val="0033CC"/>
            </a:solidFill>
            <a:miter lim="800000"/>
            <a:headEnd/>
            <a:tailEnd/>
          </a:ln>
        </p:spPr>
        <p:txBody>
          <a:bodyPr wrap="none" anchor="ctr"/>
          <a:lstStyle/>
          <a:p>
            <a:endParaRPr lang="en-US"/>
          </a:p>
        </p:txBody>
      </p:sp>
      <p:sp>
        <p:nvSpPr>
          <p:cNvPr id="17" name="Text Box 62"/>
          <p:cNvSpPr txBox="1">
            <a:spLocks noChangeArrowheads="1"/>
          </p:cNvSpPr>
          <p:nvPr/>
        </p:nvSpPr>
        <p:spPr bwMode="auto">
          <a:xfrm>
            <a:off x="76200" y="23666"/>
            <a:ext cx="9006816" cy="1400383"/>
          </a:xfrm>
          <a:prstGeom prst="rect">
            <a:avLst/>
          </a:prstGeom>
          <a:noFill/>
          <a:ln w="9525">
            <a:noFill/>
            <a:miter lim="800000"/>
            <a:headEnd/>
            <a:tailEnd/>
          </a:ln>
        </p:spPr>
        <p:txBody>
          <a:bodyPr wrap="square">
            <a:spAutoFit/>
          </a:bodyPr>
          <a:lstStyle/>
          <a:p>
            <a:pPr algn="ctr"/>
            <a:r>
              <a:rPr lang="en-US" sz="1600" b="1" dirty="0" smtClean="0"/>
              <a:t>Manipulating the </a:t>
            </a:r>
            <a:r>
              <a:rPr lang="en-US" sz="1600" b="1" dirty="0" err="1" smtClean="0"/>
              <a:t>ferryl</a:t>
            </a:r>
            <a:r>
              <a:rPr lang="en-US" sz="1600" b="1" dirty="0" smtClean="0"/>
              <a:t> tilt </a:t>
            </a:r>
            <a:r>
              <a:rPr lang="en-US" sz="1600" b="1" dirty="0"/>
              <a:t>in a non-</a:t>
            </a:r>
            <a:r>
              <a:rPr lang="en-US" sz="1600" b="1" dirty="0" err="1"/>
              <a:t>heme</a:t>
            </a:r>
            <a:r>
              <a:rPr lang="en-US" sz="1600" b="1" dirty="0"/>
              <a:t> </a:t>
            </a:r>
            <a:r>
              <a:rPr lang="en-US" sz="1600" b="1" dirty="0" err="1"/>
              <a:t>oxoiron</a:t>
            </a:r>
            <a:r>
              <a:rPr lang="en-US" sz="1600" b="1" dirty="0"/>
              <a:t>(IV) complex </a:t>
            </a:r>
            <a:endParaRPr lang="en-US" sz="1600" b="1" dirty="0" smtClean="0"/>
          </a:p>
          <a:p>
            <a:pPr algn="ctr"/>
            <a:r>
              <a:rPr lang="en-US" sz="1600" b="1" dirty="0" smtClean="0"/>
              <a:t>that </a:t>
            </a:r>
            <a:r>
              <a:rPr lang="en-US" sz="1600" b="1" dirty="0"/>
              <a:t>makes </a:t>
            </a:r>
            <a:r>
              <a:rPr lang="en-US" sz="1600" b="1" dirty="0" smtClean="0"/>
              <a:t>the complex </a:t>
            </a:r>
            <a:r>
              <a:rPr lang="en-US" sz="1600" b="1" dirty="0"/>
              <a:t>a better </a:t>
            </a:r>
            <a:r>
              <a:rPr lang="en-US" sz="1600" b="1" dirty="0" smtClean="0"/>
              <a:t>oxidant</a:t>
            </a:r>
            <a:endParaRPr lang="pl-PL" sz="1600" b="1" dirty="0" smtClean="0"/>
          </a:p>
          <a:p>
            <a:pPr algn="ctr">
              <a:spcBef>
                <a:spcPts val="300"/>
              </a:spcBef>
            </a:pPr>
            <a:r>
              <a:rPr lang="en-GB" sz="1100" dirty="0" smtClean="0"/>
              <a:t>W</a:t>
            </a:r>
            <a:r>
              <a:rPr lang="pl-PL" sz="1100" dirty="0" smtClean="0"/>
              <a:t>.</a:t>
            </a:r>
            <a:r>
              <a:rPr lang="en-GB" sz="1100" dirty="0" smtClean="0"/>
              <a:t> Rasheed</a:t>
            </a:r>
            <a:r>
              <a:rPr lang="pl-PL" sz="1100" baseline="30000" dirty="0" smtClean="0"/>
              <a:t>1</a:t>
            </a:r>
            <a:r>
              <a:rPr lang="en-GB" sz="1100" dirty="0" smtClean="0"/>
              <a:t>,</a:t>
            </a:r>
            <a:r>
              <a:rPr lang="pl-PL" sz="1100" dirty="0" smtClean="0"/>
              <a:t> </a:t>
            </a:r>
            <a:r>
              <a:rPr lang="en-GB" sz="1100" dirty="0" smtClean="0"/>
              <a:t>A</a:t>
            </a:r>
            <a:r>
              <a:rPr lang="pl-PL" sz="1100" dirty="0" smtClean="0"/>
              <a:t>.</a:t>
            </a:r>
            <a:r>
              <a:rPr lang="en-GB" sz="1100" dirty="0" smtClean="0"/>
              <a:t> </a:t>
            </a:r>
            <a:r>
              <a:rPr lang="en-GB" sz="1100" dirty="0" err="1" smtClean="0"/>
              <a:t>Draksharapu</a:t>
            </a:r>
            <a:r>
              <a:rPr lang="pl-PL" sz="1100" baseline="30000" dirty="0" smtClean="0"/>
              <a:t>1</a:t>
            </a:r>
            <a:r>
              <a:rPr lang="en-GB" sz="1100" dirty="0"/>
              <a:t>,</a:t>
            </a:r>
            <a:r>
              <a:rPr lang="en-GB" sz="1100" dirty="0" smtClean="0"/>
              <a:t> S</a:t>
            </a:r>
            <a:r>
              <a:rPr lang="pl-PL" sz="1100" dirty="0" smtClean="0"/>
              <a:t>.</a:t>
            </a:r>
            <a:r>
              <a:rPr lang="en-GB" sz="1100" dirty="0" smtClean="0"/>
              <a:t> Banerjee</a:t>
            </a:r>
            <a:r>
              <a:rPr lang="pl-PL" sz="1100" baseline="30000" dirty="0" smtClean="0"/>
              <a:t>1</a:t>
            </a:r>
            <a:r>
              <a:rPr lang="en-GB" sz="1100" dirty="0"/>
              <a:t>,</a:t>
            </a:r>
            <a:r>
              <a:rPr lang="en-GB" sz="1100" dirty="0" smtClean="0"/>
              <a:t> V</a:t>
            </a:r>
            <a:r>
              <a:rPr lang="pl-PL" sz="1100" dirty="0" smtClean="0"/>
              <a:t>.</a:t>
            </a:r>
            <a:r>
              <a:rPr lang="en-GB" sz="1100" dirty="0" smtClean="0"/>
              <a:t>G</a:t>
            </a:r>
            <a:r>
              <a:rPr lang="en-GB" sz="1100" dirty="0"/>
              <a:t>. Young, Jr</a:t>
            </a:r>
            <a:r>
              <a:rPr lang="en-GB" sz="1100" dirty="0" smtClean="0"/>
              <a:t>. </a:t>
            </a:r>
            <a:r>
              <a:rPr lang="pl-PL" sz="1100" baseline="30000" dirty="0" smtClean="0"/>
              <a:t>1</a:t>
            </a:r>
            <a:r>
              <a:rPr lang="en-GB" sz="1100" dirty="0"/>
              <a:t>,</a:t>
            </a:r>
            <a:r>
              <a:rPr lang="en-GB" sz="1100" dirty="0" smtClean="0"/>
              <a:t> R</a:t>
            </a:r>
            <a:r>
              <a:rPr lang="pl-PL" sz="1100" dirty="0" smtClean="0"/>
              <a:t>.</a:t>
            </a:r>
            <a:r>
              <a:rPr lang="en-GB" sz="1100" dirty="0" smtClean="0"/>
              <a:t> Fan</a:t>
            </a:r>
            <a:r>
              <a:rPr lang="pl-PL" sz="1100" baseline="30000" dirty="0" smtClean="0"/>
              <a:t>2</a:t>
            </a:r>
            <a:r>
              <a:rPr lang="en-GB" sz="1100" dirty="0"/>
              <a:t>,</a:t>
            </a:r>
            <a:r>
              <a:rPr lang="en-GB" sz="1100" dirty="0" smtClean="0"/>
              <a:t> Y</a:t>
            </a:r>
            <a:r>
              <a:rPr lang="pl-PL" sz="1100" dirty="0" smtClean="0"/>
              <a:t>.</a:t>
            </a:r>
            <a:r>
              <a:rPr lang="en-GB" sz="1100" dirty="0" smtClean="0"/>
              <a:t> </a:t>
            </a:r>
            <a:r>
              <a:rPr lang="en-GB" sz="1100" dirty="0" err="1" smtClean="0"/>
              <a:t>Guo</a:t>
            </a:r>
            <a:r>
              <a:rPr lang="pl-PL" sz="1100" baseline="30000" dirty="0" smtClean="0"/>
              <a:t>2</a:t>
            </a:r>
            <a:r>
              <a:rPr lang="en-GB" sz="1100" dirty="0"/>
              <a:t>,</a:t>
            </a:r>
            <a:r>
              <a:rPr lang="en-GB" sz="1100" dirty="0" smtClean="0"/>
              <a:t> </a:t>
            </a:r>
          </a:p>
          <a:p>
            <a:pPr algn="ctr">
              <a:spcBef>
                <a:spcPts val="300"/>
              </a:spcBef>
            </a:pPr>
            <a:r>
              <a:rPr lang="en-GB" sz="1100" dirty="0" smtClean="0"/>
              <a:t>M</a:t>
            </a:r>
            <a:r>
              <a:rPr lang="pl-PL" sz="1100" dirty="0" smtClean="0"/>
              <a:t>.</a:t>
            </a:r>
            <a:r>
              <a:rPr lang="en-GB" sz="1100" dirty="0" smtClean="0"/>
              <a:t> </a:t>
            </a:r>
            <a:r>
              <a:rPr lang="en-GB" sz="1100" dirty="0" err="1" smtClean="0"/>
              <a:t>Ozerov</a:t>
            </a:r>
            <a:r>
              <a:rPr lang="pl-PL" sz="1100" baseline="30000" dirty="0" smtClean="0"/>
              <a:t>3</a:t>
            </a:r>
            <a:r>
              <a:rPr lang="en-GB" sz="1100" dirty="0" smtClean="0"/>
              <a:t>,</a:t>
            </a:r>
            <a:r>
              <a:rPr lang="pl-PL" sz="1100" dirty="0" smtClean="0"/>
              <a:t> </a:t>
            </a:r>
            <a:r>
              <a:rPr lang="en-GB" sz="1100" dirty="0" smtClean="0"/>
              <a:t>J</a:t>
            </a:r>
            <a:r>
              <a:rPr lang="pl-PL" sz="1100" dirty="0" smtClean="0"/>
              <a:t>.</a:t>
            </a:r>
            <a:r>
              <a:rPr lang="en-GB" sz="1100" dirty="0" smtClean="0"/>
              <a:t> </a:t>
            </a:r>
            <a:r>
              <a:rPr lang="en-GB" sz="1100" dirty="0" err="1" smtClean="0"/>
              <a:t>Nehrkorn</a:t>
            </a:r>
            <a:r>
              <a:rPr lang="pl-PL" sz="1100" baseline="30000" dirty="0" smtClean="0"/>
              <a:t>3</a:t>
            </a:r>
            <a:r>
              <a:rPr lang="en-GB" sz="1100" dirty="0" smtClean="0"/>
              <a:t>,</a:t>
            </a:r>
            <a:r>
              <a:rPr lang="pl-PL" sz="1100" dirty="0" smtClean="0"/>
              <a:t> </a:t>
            </a:r>
            <a:r>
              <a:rPr lang="en-GB" sz="1100" dirty="0" smtClean="0"/>
              <a:t>J</a:t>
            </a:r>
            <a:r>
              <a:rPr lang="en-GB" sz="1100" dirty="0"/>
              <a:t>. </a:t>
            </a:r>
            <a:r>
              <a:rPr lang="en-GB" sz="1100" dirty="0" smtClean="0"/>
              <a:t>Krzystek</a:t>
            </a:r>
            <a:r>
              <a:rPr lang="pl-PL" sz="1100" baseline="30000" dirty="0" smtClean="0"/>
              <a:t>3</a:t>
            </a:r>
            <a:r>
              <a:rPr lang="en-GB" sz="1100" dirty="0"/>
              <a:t>,</a:t>
            </a:r>
            <a:r>
              <a:rPr lang="en-GB" sz="1100" dirty="0" smtClean="0"/>
              <a:t> J</a:t>
            </a:r>
            <a:r>
              <a:rPr lang="pl-PL" sz="1100" dirty="0" smtClean="0"/>
              <a:t>.</a:t>
            </a:r>
            <a:r>
              <a:rPr lang="en-GB" sz="1100" dirty="0" smtClean="0"/>
              <a:t> </a:t>
            </a:r>
            <a:r>
              <a:rPr lang="en-GB" sz="1100" dirty="0" err="1" smtClean="0"/>
              <a:t>Telser</a:t>
            </a:r>
            <a:r>
              <a:rPr lang="pl-PL" sz="1100" baseline="30000" dirty="0" smtClean="0"/>
              <a:t>4</a:t>
            </a:r>
            <a:r>
              <a:rPr lang="pl-PL" sz="1100" dirty="0" smtClean="0"/>
              <a:t>, </a:t>
            </a:r>
            <a:r>
              <a:rPr lang="en-GB" sz="1100" dirty="0" smtClean="0"/>
              <a:t>L</a:t>
            </a:r>
            <a:r>
              <a:rPr lang="pl-PL" sz="1100" dirty="0" smtClean="0"/>
              <a:t>. </a:t>
            </a:r>
            <a:r>
              <a:rPr lang="en-GB" sz="1100" dirty="0" smtClean="0"/>
              <a:t>Que</a:t>
            </a:r>
            <a:r>
              <a:rPr lang="en-GB" sz="1100" dirty="0"/>
              <a:t>, </a:t>
            </a:r>
            <a:r>
              <a:rPr lang="en-GB" sz="1100" dirty="0" smtClean="0"/>
              <a:t>Jr.</a:t>
            </a:r>
            <a:r>
              <a:rPr lang="pl-PL" sz="1100" baseline="30000" dirty="0"/>
              <a:t>1</a:t>
            </a:r>
            <a:endParaRPr lang="pl-PL" sz="1100" baseline="30000" dirty="0" smtClean="0"/>
          </a:p>
          <a:p>
            <a:pPr algn="ctr">
              <a:spcBef>
                <a:spcPts val="300"/>
              </a:spcBef>
            </a:pPr>
            <a:r>
              <a:rPr lang="pl-PL" sz="1050" b="1" dirty="0" smtClean="0">
                <a:solidFill>
                  <a:schemeClr val="accent6"/>
                </a:solidFill>
              </a:rPr>
              <a:t>1. University of Minnesota; 2. Carnegie Mellon University; 3. NHMFL; 4. Roosevelt University</a:t>
            </a:r>
            <a:endParaRPr lang="pl-PL" sz="1050" b="1" kern="1200" baseline="30000" dirty="0">
              <a:solidFill>
                <a:schemeClr val="accent6"/>
              </a:solidFill>
            </a:endParaRPr>
          </a:p>
          <a:p>
            <a:pPr algn="ctr">
              <a:spcBef>
                <a:spcPts val="300"/>
              </a:spcBef>
            </a:pPr>
            <a:r>
              <a:rPr lang="en-US" sz="1050" b="1" dirty="0" smtClean="0">
                <a:solidFill>
                  <a:srgbClr val="333399"/>
                </a:solidFill>
              </a:rPr>
              <a:t>Funding </a:t>
            </a:r>
            <a:r>
              <a:rPr lang="en-US" sz="1050" b="1" dirty="0" smtClean="0"/>
              <a:t>:</a:t>
            </a:r>
            <a:r>
              <a:rPr lang="en-US" sz="1050" dirty="0" smtClean="0"/>
              <a:t>  </a:t>
            </a:r>
            <a:r>
              <a:rPr lang="en-US" sz="1050" dirty="0"/>
              <a:t>G.S. </a:t>
            </a:r>
            <a:r>
              <a:rPr lang="en-US" sz="1050" dirty="0" err="1"/>
              <a:t>Boebinger</a:t>
            </a:r>
            <a:r>
              <a:rPr lang="en-US" sz="1050" dirty="0"/>
              <a:t> (NSF DMR-1157490, NSF DMR-1644779); </a:t>
            </a:r>
            <a:r>
              <a:rPr lang="pl-PL" sz="1050" dirty="0" smtClean="0"/>
              <a:t>L. Que, Jr. </a:t>
            </a:r>
            <a:r>
              <a:rPr lang="de-DE" sz="1050" dirty="0" smtClean="0"/>
              <a:t>(</a:t>
            </a:r>
            <a:r>
              <a:rPr lang="pl-PL" sz="1050" dirty="0" smtClean="0"/>
              <a:t>NSF </a:t>
            </a:r>
            <a:r>
              <a:rPr lang="de-DE" sz="1050" dirty="0" smtClean="0"/>
              <a:t>CHE-1665391</a:t>
            </a:r>
            <a:r>
              <a:rPr lang="pl-PL" sz="1050" dirty="0" smtClean="0"/>
              <a:t>);</a:t>
            </a:r>
            <a:r>
              <a:rPr lang="de-DE" sz="1050" dirty="0" smtClean="0"/>
              <a:t> </a:t>
            </a:r>
            <a:r>
              <a:rPr lang="pl-PL" sz="1050" dirty="0" smtClean="0"/>
              <a:t>Y. Guo (NSF </a:t>
            </a:r>
            <a:r>
              <a:rPr lang="de-DE" sz="1050" dirty="0" smtClean="0"/>
              <a:t>CHE-1654060</a:t>
            </a:r>
            <a:r>
              <a:rPr lang="pl-PL" sz="1050" dirty="0" smtClean="0"/>
              <a:t>)</a:t>
            </a:r>
            <a:endParaRPr lang="en-US" sz="1050" b="1" kern="1200" dirty="0">
              <a:solidFill>
                <a:srgbClr val="0033CC"/>
              </a:solidFill>
            </a:endParaRPr>
          </a:p>
        </p:txBody>
      </p:sp>
      <p:sp>
        <p:nvSpPr>
          <p:cNvPr id="22" name="TextBox 21"/>
          <p:cNvSpPr txBox="1"/>
          <p:nvPr/>
        </p:nvSpPr>
        <p:spPr>
          <a:xfrm>
            <a:off x="6581670" y="1611536"/>
            <a:ext cx="2501346" cy="769441"/>
          </a:xfrm>
          <a:prstGeom prst="rect">
            <a:avLst/>
          </a:prstGeom>
          <a:noFill/>
        </p:spPr>
        <p:txBody>
          <a:bodyPr wrap="square" rtlCol="0">
            <a:spAutoFit/>
          </a:bodyPr>
          <a:lstStyle/>
          <a:p>
            <a:r>
              <a:rPr lang="pl-PL" sz="1100" dirty="0" smtClean="0"/>
              <a:t>Figure 1. The structure of one of the oxoiron(IV) complexes investigated </a:t>
            </a:r>
            <a:r>
              <a:rPr lang="en-US" sz="1100" dirty="0" smtClean="0"/>
              <a:t>in </a:t>
            </a:r>
            <a:r>
              <a:rPr lang="pl-PL" sz="1100" dirty="0" smtClean="0"/>
              <a:t>this study.</a:t>
            </a:r>
            <a:r>
              <a:rPr lang="en-US" sz="1100" dirty="0" smtClean="0"/>
              <a:t> The tunable ligand substituents are shown in magenta.</a:t>
            </a:r>
            <a:endParaRPr lang="en-US" sz="1100" dirty="0"/>
          </a:p>
        </p:txBody>
      </p:sp>
      <p:graphicFrame>
        <p:nvGraphicFramePr>
          <p:cNvPr id="23" name="Object 22"/>
          <p:cNvGraphicFramePr>
            <a:graphicFrameLocks noChangeAspect="1"/>
          </p:cNvGraphicFramePr>
          <p:nvPr>
            <p:extLst>
              <p:ext uri="{D42A27DB-BD31-4B8C-83A1-F6EECF244321}">
                <p14:modId xmlns:p14="http://schemas.microsoft.com/office/powerpoint/2010/main" val="3364763087"/>
              </p:ext>
            </p:extLst>
          </p:nvPr>
        </p:nvGraphicFramePr>
        <p:xfrm>
          <a:off x="4617734" y="1542955"/>
          <a:ext cx="2077818" cy="1892617"/>
        </p:xfrm>
        <a:graphic>
          <a:graphicData uri="http://schemas.openxmlformats.org/presentationml/2006/ole">
            <mc:AlternateContent xmlns:mc="http://schemas.openxmlformats.org/markup-compatibility/2006">
              <mc:Choice xmlns:v="urn:schemas-microsoft-com:vml" Requires="v">
                <p:oleObj spid="_x0000_s2064" name="CS ChemDraw Drawing" r:id="rId7" imgW="4495320" imgH="4094640" progId="ChemDraw.Document.6.0">
                  <p:embed/>
                </p:oleObj>
              </mc:Choice>
              <mc:Fallback>
                <p:oleObj name="CS ChemDraw Drawing" r:id="rId7" imgW="4495320" imgH="4094640" progId="ChemDraw.Document.6.0">
                  <p:embed/>
                  <p:pic>
                    <p:nvPicPr>
                      <p:cNvPr id="22" name="Object 21"/>
                      <p:cNvPicPr/>
                      <p:nvPr/>
                    </p:nvPicPr>
                    <p:blipFill>
                      <a:blip r:embed="rId8"/>
                      <a:stretch>
                        <a:fillRect/>
                      </a:stretch>
                    </p:blipFill>
                    <p:spPr>
                      <a:xfrm>
                        <a:off x="4617734" y="1542955"/>
                        <a:ext cx="2077818" cy="189261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0A9395-5AF7-49BB-9FC1-B2D62B6419EE}"/>
</file>

<file path=customXml/itemProps2.xml><?xml version="1.0" encoding="utf-8"?>
<ds:datastoreItem xmlns:ds="http://schemas.openxmlformats.org/officeDocument/2006/customXml" ds:itemID="{89A43DA0-C375-4F1D-BEE7-CCAEB0A3F1E9}"/>
</file>

<file path=customXml/itemProps3.xml><?xml version="1.0" encoding="utf-8"?>
<ds:datastoreItem xmlns:ds="http://schemas.openxmlformats.org/officeDocument/2006/customXml" ds:itemID="{BD9A7DBF-DED9-4399-8A97-177DA9D975FC}"/>
</file>

<file path=docProps/app.xml><?xml version="1.0" encoding="utf-8"?>
<Properties xmlns="http://schemas.openxmlformats.org/officeDocument/2006/extended-properties" xmlns:vt="http://schemas.openxmlformats.org/officeDocument/2006/docPropsVTypes">
  <TotalTime>5840</TotalTime>
  <Words>980</Words>
  <Application>Microsoft Office PowerPoint</Application>
  <PresentationFormat>On-screen Show (4:3)</PresentationFormat>
  <Paragraphs>41</Paragraphs>
  <Slides>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4" baseType="lpstr">
      <vt:lpstr>Default Design</vt:lpstr>
      <vt:lpstr>CS ChemDraw Drawing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Anke Toth</cp:lastModifiedBy>
  <cp:revision>136</cp:revision>
  <cp:lastPrinted>2007-07-13T05:35:51Z</cp:lastPrinted>
  <dcterms:created xsi:type="dcterms:W3CDTF">2004-08-07T03:10:56Z</dcterms:created>
  <dcterms:modified xsi:type="dcterms:W3CDTF">2018-08-20T13:04:53Z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