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7279" autoAdjust="0"/>
  </p:normalViewPr>
  <p:slideViewPr>
    <p:cSldViewPr snapToGrid="0">
      <p:cViewPr>
        <p:scale>
          <a:sx n="69" d="100"/>
          <a:sy n="69" d="100"/>
        </p:scale>
        <p:origin x="-739" y="-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tiff"/><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2411" y="1431179"/>
            <a:ext cx="4594412" cy="4716676"/>
          </a:xfrm>
          <a:prstGeom prst="rect">
            <a:avLst/>
          </a:prstGeom>
          <a:noFill/>
          <a:ln w="9525">
            <a:noFill/>
            <a:miter lim="800000"/>
            <a:headEnd/>
            <a:tailEnd/>
          </a:ln>
        </p:spPr>
        <p:txBody>
          <a:bodyPr wrap="square">
            <a:spAutoFit/>
          </a:bodyPr>
          <a:lstStyle/>
          <a:p>
            <a:pPr algn="just">
              <a:tabLst>
                <a:tab pos="233363" algn="l"/>
              </a:tabLst>
            </a:pPr>
            <a:r>
              <a:rPr lang="en-US" sz="1200" dirty="0"/>
              <a:t>	</a:t>
            </a:r>
            <a:r>
              <a:rPr lang="en-US" sz="1200" dirty="0" smtClean="0"/>
              <a:t>P</a:t>
            </a:r>
            <a:r>
              <a:rPr lang="en-US" sz="1150" dirty="0" smtClean="0"/>
              <a:t>orphyrins are the molecular fossils of chlorophylls. </a:t>
            </a:r>
            <a:r>
              <a:rPr lang="en-US" sz="1150" i="1" u="sng" dirty="0" smtClean="0"/>
              <a:t>Our recent discovery of porphyrins from 1.1 billion-year-old marine black shales of the </a:t>
            </a:r>
            <a:r>
              <a:rPr lang="en-US" sz="1150" i="1" u="sng" dirty="0" err="1" smtClean="0"/>
              <a:t>Taoudeni</a:t>
            </a:r>
            <a:r>
              <a:rPr lang="en-US" sz="1150" i="1" u="sng" dirty="0" smtClean="0"/>
              <a:t> Basin in Mauritania pushes back the geological record for photosynthesis by 600 million years.</a:t>
            </a:r>
            <a:r>
              <a:rPr lang="en-US" sz="1150" dirty="0" smtClean="0"/>
              <a:t> These porphyrins </a:t>
            </a:r>
            <a:r>
              <a:rPr lang="en-US" sz="1150" dirty="0"/>
              <a:t>are </a:t>
            </a:r>
            <a:r>
              <a:rPr lang="en-US" sz="1150" dirty="0" smtClean="0"/>
              <a:t>nitrogen-containing molecules preserved from </a:t>
            </a:r>
            <a:r>
              <a:rPr lang="en-US" sz="1150" dirty="0" err="1" smtClean="0"/>
              <a:t>bacterio</a:t>
            </a:r>
            <a:r>
              <a:rPr lang="en-US" sz="1150" dirty="0" smtClean="0"/>
              <a:t>-chlorophylls</a:t>
            </a:r>
            <a:r>
              <a:rPr lang="en-US" sz="1150" dirty="0"/>
              <a:t>, </a:t>
            </a:r>
            <a:r>
              <a:rPr lang="en-US" sz="1150" dirty="0" smtClean="0"/>
              <a:t>and measurements of </a:t>
            </a:r>
            <a:r>
              <a:rPr lang="en-US" sz="1150" dirty="0"/>
              <a:t>their nitrogen </a:t>
            </a:r>
            <a:r>
              <a:rPr lang="en-US" sz="1150" dirty="0" smtClean="0"/>
              <a:t>isotopic composition </a:t>
            </a:r>
            <a:r>
              <a:rPr lang="en-US" sz="1150" dirty="0"/>
              <a:t>provides quantitative information about </a:t>
            </a:r>
            <a:r>
              <a:rPr lang="en-US" sz="1150" dirty="0" smtClean="0"/>
              <a:t>the type of </a:t>
            </a:r>
            <a:r>
              <a:rPr lang="en-US" sz="1200" dirty="0" smtClean="0"/>
              <a:t>organisms in past ecosystems that utilized sunlight energy to </a:t>
            </a:r>
            <a:r>
              <a:rPr lang="en-US" sz="1200" dirty="0"/>
              <a:t>synthesize organic compounds for </a:t>
            </a:r>
            <a:r>
              <a:rPr lang="en-US" sz="1200" dirty="0" smtClean="0"/>
              <a:t>nutrition. </a:t>
            </a:r>
          </a:p>
          <a:p>
            <a:pPr algn="just">
              <a:spcBef>
                <a:spcPts val="300"/>
              </a:spcBef>
              <a:tabLst>
                <a:tab pos="233363" algn="l"/>
              </a:tabLst>
            </a:pPr>
            <a:r>
              <a:rPr lang="en-US" sz="1150" dirty="0"/>
              <a:t>	</a:t>
            </a:r>
            <a:r>
              <a:rPr lang="en-US" sz="1150" dirty="0" smtClean="0"/>
              <a:t>Fourier Transform </a:t>
            </a:r>
            <a:r>
              <a:rPr lang="en-US" sz="1150" dirty="0"/>
              <a:t>I</a:t>
            </a:r>
            <a:r>
              <a:rPr lang="en-US" sz="1150" dirty="0" smtClean="0"/>
              <a:t>on </a:t>
            </a:r>
            <a:r>
              <a:rPr lang="en-US" sz="1150" dirty="0"/>
              <a:t>C</a:t>
            </a:r>
            <a:r>
              <a:rPr lang="en-US" sz="1150" dirty="0" smtClean="0"/>
              <a:t>yclotron Resonance (FT-ICR) mass spectrometry resolved </a:t>
            </a:r>
            <a:r>
              <a:rPr lang="en-US" sz="1150" dirty="0"/>
              <a:t>and </a:t>
            </a:r>
            <a:r>
              <a:rPr lang="en-US" sz="1150" dirty="0" smtClean="0"/>
              <a:t>identified </a:t>
            </a:r>
            <a:r>
              <a:rPr lang="en-US" sz="1150" dirty="0"/>
              <a:t>porphyrins from the tens of thousands of other </a:t>
            </a:r>
            <a:r>
              <a:rPr lang="en-US" sz="1150" dirty="0" smtClean="0"/>
              <a:t>organic compounds </a:t>
            </a:r>
            <a:r>
              <a:rPr lang="en-US" sz="1150" dirty="0"/>
              <a:t>in </a:t>
            </a:r>
            <a:r>
              <a:rPr lang="en-US" sz="1150" dirty="0" smtClean="0"/>
              <a:t>this highly-preserved shale. Indeed, FT-ICR MS was able to identify the elemental composition and structure for many nickel and </a:t>
            </a:r>
            <a:r>
              <a:rPr lang="en-US" sz="1150" dirty="0" err="1" smtClean="0"/>
              <a:t>vanadyl</a:t>
            </a:r>
            <a:r>
              <a:rPr lang="en-US" sz="1150" dirty="0" smtClean="0"/>
              <a:t> porphyrins. </a:t>
            </a:r>
          </a:p>
          <a:p>
            <a:pPr algn="just">
              <a:spcBef>
                <a:spcPts val="300"/>
              </a:spcBef>
              <a:tabLst>
                <a:tab pos="233363" algn="l"/>
              </a:tabLst>
            </a:pPr>
            <a:r>
              <a:rPr lang="en-US" sz="1150" dirty="0"/>
              <a:t>	</a:t>
            </a:r>
            <a:r>
              <a:rPr lang="en-US" sz="1150" dirty="0" smtClean="0"/>
              <a:t>The porphyrin nitrogen isotope ratio is different in this shale than in younger sediment. </a:t>
            </a:r>
            <a:r>
              <a:rPr lang="en-US" sz="1150" i="1" u="sng" dirty="0" smtClean="0"/>
              <a:t>The isotopic offset between sediment nitrogen and the porphyrin nitrogen measured in this experiment indicates cyanobacteria were the dominant photosynthesizing organisms 1.1 billion years ago in the </a:t>
            </a:r>
            <a:r>
              <a:rPr lang="en-US" sz="1150" i="1" u="sng" dirty="0" err="1" smtClean="0"/>
              <a:t>Taoudeni</a:t>
            </a:r>
            <a:r>
              <a:rPr lang="en-US" sz="1150" i="1" u="sng" dirty="0" smtClean="0"/>
              <a:t> Basin.</a:t>
            </a:r>
            <a:r>
              <a:rPr lang="en-US" sz="1150" i="1" dirty="0" smtClean="0"/>
              <a:t> </a:t>
            </a:r>
            <a:r>
              <a:rPr lang="en-US" sz="1150" dirty="0" smtClean="0"/>
              <a:t>The data indicate that purple </a:t>
            </a:r>
            <a:r>
              <a:rPr lang="en-US" sz="1150" dirty="0" err="1" smtClean="0"/>
              <a:t>sulphur</a:t>
            </a:r>
            <a:r>
              <a:rPr lang="en-US" sz="1150" dirty="0" smtClean="0"/>
              <a:t> bacteria and green sulfur bacteria also thrived, while larger planktonic algae were scarce.</a:t>
            </a:r>
          </a:p>
          <a:p>
            <a:pPr algn="just">
              <a:spcBef>
                <a:spcPts val="300"/>
              </a:spcBef>
              <a:tabLst>
                <a:tab pos="233363" algn="l"/>
              </a:tabLst>
            </a:pPr>
            <a:r>
              <a:rPr lang="en-US" sz="1150" dirty="0"/>
              <a:t>	</a:t>
            </a:r>
            <a:r>
              <a:rPr lang="en-US" sz="1150" dirty="0" smtClean="0"/>
              <a:t>The populations of bacteria through the mid-Proterozoic (1.8 to 0.8 </a:t>
            </a:r>
            <a:r>
              <a:rPr lang="en-US" sz="1150" dirty="0"/>
              <a:t>b</a:t>
            </a:r>
            <a:r>
              <a:rPr lang="en-US" sz="1150" dirty="0" smtClean="0"/>
              <a:t>illion years ago) and the perceived later transition to a more eukaryotic world - filled with large, active organisms - is one of the most intriguing yet unresolved phenomena of Precambrian biology. </a:t>
            </a:r>
            <a:endParaRPr lang="en-US" sz="1150" dirty="0"/>
          </a:p>
        </p:txBody>
      </p:sp>
      <p:sp>
        <p:nvSpPr>
          <p:cNvPr id="1029" name="Line 42"/>
          <p:cNvSpPr>
            <a:spLocks noChangeShapeType="1"/>
          </p:cNvSpPr>
          <p:nvPr/>
        </p:nvSpPr>
        <p:spPr bwMode="auto">
          <a:xfrm>
            <a:off x="0" y="1431696"/>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609634" y="1431234"/>
            <a:ext cx="4458165" cy="5364013"/>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19051" y="6003718"/>
            <a:ext cx="4552950" cy="861774"/>
          </a:xfrm>
          <a:prstGeom prst="rect">
            <a:avLst/>
          </a:prstGeom>
          <a:noFill/>
          <a:ln w="9525">
            <a:noFill/>
            <a:miter lim="800000"/>
            <a:headEnd/>
            <a:tailEnd/>
          </a:ln>
        </p:spPr>
        <p:txBody>
          <a:bodyPr wrap="square">
            <a:spAutoFit/>
          </a:bodyPr>
          <a:lstStyle/>
          <a:p>
            <a:pPr algn="just"/>
            <a:r>
              <a:rPr lang="en-US" sz="1000" b="1" dirty="0" smtClean="0">
                <a:solidFill>
                  <a:srgbClr val="333399"/>
                </a:solidFill>
              </a:rPr>
              <a:t>Facility: </a:t>
            </a:r>
            <a:r>
              <a:rPr lang="en-US" sz="1000" dirty="0" smtClean="0">
                <a:solidFill>
                  <a:srgbClr val="333399"/>
                </a:solidFill>
              </a:rPr>
              <a:t>9.4T FT-ICR </a:t>
            </a:r>
            <a:r>
              <a:rPr lang="en-US" sz="1000" dirty="0">
                <a:solidFill>
                  <a:srgbClr val="333399"/>
                </a:solidFill>
              </a:rPr>
              <a:t>mass spectrometer</a:t>
            </a:r>
            <a:r>
              <a:rPr lang="en-US" sz="1000" dirty="0" smtClean="0">
                <a:solidFill>
                  <a:srgbClr val="333399"/>
                </a:solidFill>
              </a:rPr>
              <a:t>, </a:t>
            </a:r>
            <a:r>
              <a:rPr lang="en-US" sz="1000" dirty="0" err="1" smtClean="0">
                <a:solidFill>
                  <a:srgbClr val="333399"/>
                </a:solidFill>
              </a:rPr>
              <a:t>MagLab’s</a:t>
            </a:r>
            <a:r>
              <a:rPr lang="en-US" sz="1000" dirty="0" smtClean="0">
                <a:solidFill>
                  <a:srgbClr val="333399"/>
                </a:solidFill>
              </a:rPr>
              <a:t> ICR Facility</a:t>
            </a:r>
            <a:endParaRPr lang="en-US" sz="1000" dirty="0">
              <a:solidFill>
                <a:srgbClr val="333399"/>
              </a:solidFill>
            </a:endParaRPr>
          </a:p>
          <a:p>
            <a:pPr algn="just"/>
            <a:r>
              <a:rPr lang="en-US" sz="1000" b="1" dirty="0" smtClean="0">
                <a:solidFill>
                  <a:srgbClr val="333399"/>
                </a:solidFill>
              </a:rPr>
              <a:t>Citation: </a:t>
            </a:r>
            <a:r>
              <a:rPr lang="en-US" sz="1000" dirty="0">
                <a:solidFill>
                  <a:srgbClr val="333399"/>
                </a:solidFill>
              </a:rPr>
              <a:t> </a:t>
            </a:r>
            <a:r>
              <a:rPr lang="en-US" sz="1000" dirty="0" smtClean="0">
                <a:solidFill>
                  <a:srgbClr val="333399"/>
                </a:solidFill>
              </a:rPr>
              <a:t>N. </a:t>
            </a:r>
            <a:r>
              <a:rPr lang="en-US" sz="1000" dirty="0" err="1" smtClean="0">
                <a:solidFill>
                  <a:srgbClr val="333399"/>
                </a:solidFill>
              </a:rPr>
              <a:t>Guineli</a:t>
            </a:r>
            <a:r>
              <a:rPr lang="en-US" sz="1000" dirty="0" smtClean="0">
                <a:solidFill>
                  <a:srgbClr val="333399"/>
                </a:solidFill>
              </a:rPr>
              <a:t>; A.M. McKenna; N. </a:t>
            </a:r>
            <a:r>
              <a:rPr lang="en-US" sz="1000" dirty="0" err="1" smtClean="0">
                <a:solidFill>
                  <a:srgbClr val="333399"/>
                </a:solidFill>
              </a:rPr>
              <a:t>Ohkouchi</a:t>
            </a:r>
            <a:r>
              <a:rPr lang="en-US" sz="1000" dirty="0" smtClean="0">
                <a:solidFill>
                  <a:srgbClr val="333399"/>
                </a:solidFill>
              </a:rPr>
              <a:t>; C.J. </a:t>
            </a:r>
            <a:r>
              <a:rPr lang="en-US" sz="1000" dirty="0" err="1" smtClean="0">
                <a:solidFill>
                  <a:srgbClr val="333399"/>
                </a:solidFill>
              </a:rPr>
              <a:t>Boreham</a:t>
            </a:r>
            <a:r>
              <a:rPr lang="en-US" sz="1000" dirty="0" smtClean="0">
                <a:solidFill>
                  <a:srgbClr val="333399"/>
                </a:solidFill>
              </a:rPr>
              <a:t>; J. </a:t>
            </a:r>
            <a:r>
              <a:rPr lang="en-US" sz="1000" dirty="0" err="1" smtClean="0">
                <a:solidFill>
                  <a:srgbClr val="333399"/>
                </a:solidFill>
              </a:rPr>
              <a:t>Beghin</a:t>
            </a:r>
            <a:r>
              <a:rPr lang="en-US" sz="1000" dirty="0" smtClean="0">
                <a:solidFill>
                  <a:srgbClr val="333399"/>
                </a:solidFill>
              </a:rPr>
              <a:t>; E.J. </a:t>
            </a:r>
            <a:r>
              <a:rPr lang="en-US" sz="1000" dirty="0" err="1" smtClean="0">
                <a:solidFill>
                  <a:srgbClr val="333399"/>
                </a:solidFill>
              </a:rPr>
              <a:t>Javaux</a:t>
            </a:r>
            <a:r>
              <a:rPr lang="en-US" sz="1000" dirty="0" smtClean="0">
                <a:solidFill>
                  <a:srgbClr val="333399"/>
                </a:solidFill>
              </a:rPr>
              <a:t>; J.J. Brocks,</a:t>
            </a:r>
            <a:r>
              <a:rPr lang="en-US" sz="1000" i="1" dirty="0" smtClean="0">
                <a:solidFill>
                  <a:srgbClr val="333399"/>
                </a:solidFill>
              </a:rPr>
              <a:t>1.1 </a:t>
            </a:r>
            <a:r>
              <a:rPr lang="en-US" sz="1000" i="1" dirty="0">
                <a:solidFill>
                  <a:srgbClr val="333399"/>
                </a:solidFill>
              </a:rPr>
              <a:t>Billion Years Old Porphyrins Establish a Marine Ecosystem Dominated by Bacterial Primary Producers,</a:t>
            </a:r>
            <a:r>
              <a:rPr lang="en-US" sz="1000" dirty="0">
                <a:solidFill>
                  <a:srgbClr val="333399"/>
                </a:solidFill>
              </a:rPr>
              <a:t> </a:t>
            </a:r>
            <a:endParaRPr lang="en-US" sz="1000" dirty="0" smtClean="0">
              <a:solidFill>
                <a:srgbClr val="333399"/>
              </a:solidFill>
            </a:endParaRPr>
          </a:p>
          <a:p>
            <a:pPr algn="just"/>
            <a:r>
              <a:rPr lang="en-US" sz="1000" b="1" dirty="0" smtClean="0">
                <a:solidFill>
                  <a:srgbClr val="333399"/>
                </a:solidFill>
              </a:rPr>
              <a:t>Proc. </a:t>
            </a:r>
            <a:r>
              <a:rPr lang="en-US" sz="1000" b="1" dirty="0">
                <a:solidFill>
                  <a:srgbClr val="333399"/>
                </a:solidFill>
              </a:rPr>
              <a:t>Natl. Acad. Sci</a:t>
            </a:r>
            <a:r>
              <a:rPr lang="en-US" sz="1000" b="1" dirty="0" smtClean="0">
                <a:solidFill>
                  <a:srgbClr val="333399"/>
                </a:solidFill>
              </a:rPr>
              <a:t>.</a:t>
            </a:r>
            <a:r>
              <a:rPr lang="en-US" sz="1000" dirty="0" smtClean="0">
                <a:solidFill>
                  <a:srgbClr val="333399"/>
                </a:solidFill>
              </a:rPr>
              <a:t>, </a:t>
            </a:r>
            <a:r>
              <a:rPr lang="en-US" sz="1000" b="1" dirty="0">
                <a:solidFill>
                  <a:srgbClr val="333399"/>
                </a:solidFill>
              </a:rPr>
              <a:t>115</a:t>
            </a:r>
            <a:r>
              <a:rPr lang="en-US" sz="1000" dirty="0">
                <a:solidFill>
                  <a:srgbClr val="333399"/>
                </a:solidFill>
              </a:rPr>
              <a:t>, 1-9 (2018</a:t>
            </a:r>
            <a:r>
              <a:rPr lang="en-US" sz="1000" dirty="0" smtClean="0">
                <a:solidFill>
                  <a:srgbClr val="333399"/>
                </a:solidFill>
              </a:rPr>
              <a:t>)    DOI: </a:t>
            </a:r>
            <a:r>
              <a:rPr lang="en-US" sz="1000" dirty="0">
                <a:solidFill>
                  <a:srgbClr val="333399"/>
                </a:solidFill>
              </a:rPr>
              <a:t>10.1073/pnas.1803866115</a:t>
            </a: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556501" y="-8359"/>
            <a:ext cx="8031001" cy="1438855"/>
          </a:xfrm>
          <a:prstGeom prst="rect">
            <a:avLst/>
          </a:prstGeom>
          <a:noFill/>
          <a:ln w="9525">
            <a:noFill/>
            <a:miter lim="800000"/>
            <a:headEnd/>
            <a:tailEnd/>
          </a:ln>
        </p:spPr>
        <p:txBody>
          <a:bodyPr wrap="square">
            <a:spAutoFit/>
          </a:bodyPr>
          <a:lstStyle/>
          <a:p>
            <a:pPr algn="ctr">
              <a:spcBef>
                <a:spcPts val="0"/>
              </a:spcBef>
            </a:pPr>
            <a:r>
              <a:rPr lang="en-US" sz="1600" b="1" kern="1200" dirty="0" smtClean="0"/>
              <a:t>1.1 billion-year-old porphyrins evidence photosynthesis</a:t>
            </a:r>
          </a:p>
          <a:p>
            <a:pPr algn="ctr">
              <a:spcBef>
                <a:spcPts val="0"/>
              </a:spcBef>
            </a:pPr>
            <a:r>
              <a:rPr lang="en-US" sz="1600" b="1" kern="1200" dirty="0" smtClean="0"/>
              <a:t>600 million years earlier than previously established</a:t>
            </a:r>
          </a:p>
          <a:p>
            <a:pPr algn="ctr">
              <a:spcBef>
                <a:spcPts val="300"/>
              </a:spcBef>
            </a:pPr>
            <a:r>
              <a:rPr lang="en-US" sz="1100" dirty="0" smtClean="0"/>
              <a:t>N. Gueneli</a:t>
            </a:r>
            <a:r>
              <a:rPr lang="en-US" sz="1100" kern="1200" baseline="30000" dirty="0" smtClean="0"/>
              <a:t>1*</a:t>
            </a:r>
            <a:r>
              <a:rPr lang="en-US" sz="1100" kern="1200" dirty="0" smtClean="0"/>
              <a:t>, </a:t>
            </a:r>
            <a:r>
              <a:rPr lang="en-US" sz="1100" dirty="0" smtClean="0"/>
              <a:t>A.M. McKenna</a:t>
            </a:r>
            <a:r>
              <a:rPr lang="en-US" sz="1100" baseline="30000" dirty="0"/>
              <a:t>2</a:t>
            </a:r>
            <a:r>
              <a:rPr lang="en-US" sz="1100" kern="1200" dirty="0" smtClean="0"/>
              <a:t>, </a:t>
            </a:r>
            <a:r>
              <a:rPr lang="en-US" sz="1100" dirty="0" smtClean="0"/>
              <a:t>N. Ohkouchi</a:t>
            </a:r>
            <a:r>
              <a:rPr lang="en-US" sz="1100" baseline="30000" dirty="0"/>
              <a:t>3</a:t>
            </a:r>
            <a:r>
              <a:rPr lang="en-US" sz="1100" kern="1200" dirty="0" smtClean="0"/>
              <a:t>, C.J. Boreham</a:t>
            </a:r>
            <a:r>
              <a:rPr lang="en-US" sz="1100" baseline="30000" dirty="0"/>
              <a:t>4</a:t>
            </a:r>
            <a:r>
              <a:rPr lang="en-US" sz="1100" kern="1200" dirty="0" smtClean="0"/>
              <a:t>, J. Beghin</a:t>
            </a:r>
            <a:r>
              <a:rPr lang="en-US" sz="1100" kern="1200" baseline="30000" dirty="0" smtClean="0"/>
              <a:t>5</a:t>
            </a:r>
            <a:r>
              <a:rPr lang="en-US" sz="1100" kern="1200" dirty="0" smtClean="0"/>
              <a:t>, E.J. Javaux</a:t>
            </a:r>
            <a:r>
              <a:rPr lang="en-US" sz="1100" kern="1200" baseline="30000" dirty="0" smtClean="0"/>
              <a:t>5</a:t>
            </a:r>
            <a:r>
              <a:rPr lang="en-US" sz="1100" kern="1200" dirty="0" smtClean="0"/>
              <a:t>, J.J. Brocks</a:t>
            </a:r>
            <a:r>
              <a:rPr lang="en-US" sz="1100" kern="1200" baseline="30000" dirty="0" smtClean="0"/>
              <a:t>1</a:t>
            </a:r>
            <a:r>
              <a:rPr lang="en-US" sz="1100" baseline="30000" dirty="0" smtClean="0"/>
              <a:t>*</a:t>
            </a:r>
            <a:endParaRPr lang="en-US" sz="1100" kern="1200" dirty="0"/>
          </a:p>
          <a:p>
            <a:pPr algn="ctr">
              <a:spcBef>
                <a:spcPts val="0"/>
              </a:spcBef>
            </a:pPr>
            <a:r>
              <a:rPr lang="en-US" sz="1050" b="1" kern="1200" dirty="0" smtClean="0">
                <a:solidFill>
                  <a:srgbClr val="0033CC"/>
                </a:solidFill>
              </a:rPr>
              <a:t>1. The Australian National University; 2. Ion Cyclotron Resonance Facility, NHMFL; </a:t>
            </a:r>
          </a:p>
          <a:p>
            <a:pPr algn="ctr">
              <a:spcBef>
                <a:spcPts val="0"/>
              </a:spcBef>
            </a:pPr>
            <a:r>
              <a:rPr lang="en-US" sz="1050" b="1" kern="1200" dirty="0" smtClean="0">
                <a:solidFill>
                  <a:srgbClr val="0033CC"/>
                </a:solidFill>
              </a:rPr>
              <a:t>3. </a:t>
            </a:r>
            <a:r>
              <a:rPr lang="en-US" sz="1050" b="1" dirty="0">
                <a:solidFill>
                  <a:srgbClr val="0033CC"/>
                </a:solidFill>
              </a:rPr>
              <a:t>Japan Agency </a:t>
            </a:r>
            <a:r>
              <a:rPr lang="en-US" sz="1050" b="1" dirty="0" smtClean="0">
                <a:solidFill>
                  <a:srgbClr val="0033CC"/>
                </a:solidFill>
              </a:rPr>
              <a:t>for </a:t>
            </a:r>
            <a:r>
              <a:rPr lang="en-US" sz="1050" b="1" dirty="0">
                <a:solidFill>
                  <a:srgbClr val="0033CC"/>
                </a:solidFill>
              </a:rPr>
              <a:t>Marine-Earth Science and </a:t>
            </a:r>
            <a:r>
              <a:rPr lang="en-US" sz="1050" b="1" dirty="0" smtClean="0">
                <a:solidFill>
                  <a:srgbClr val="0033CC"/>
                </a:solidFill>
              </a:rPr>
              <a:t>Technology</a:t>
            </a:r>
            <a:r>
              <a:rPr lang="en-US" sz="1050" b="1" kern="1200" dirty="0" smtClean="0">
                <a:solidFill>
                  <a:srgbClr val="0033CC"/>
                </a:solidFill>
              </a:rPr>
              <a:t>; 4. Geoscience Australia; 5</a:t>
            </a:r>
            <a:r>
              <a:rPr lang="en-US" sz="1050" b="1" dirty="0">
                <a:solidFill>
                  <a:srgbClr val="0033CC"/>
                </a:solidFill>
              </a:rPr>
              <a:t>. University of </a:t>
            </a:r>
            <a:r>
              <a:rPr lang="en-US" sz="1050" b="1" dirty="0" smtClean="0">
                <a:solidFill>
                  <a:srgbClr val="0033CC"/>
                </a:solidFill>
              </a:rPr>
              <a:t>Liège, Belgium</a:t>
            </a:r>
            <a:endParaRPr lang="en-US" sz="1050" b="1" kern="1200" dirty="0" smtClean="0">
              <a:solidFill>
                <a:srgbClr val="0033CC"/>
              </a:solidFill>
            </a:endParaRPr>
          </a:p>
          <a:p>
            <a:pPr algn="ctr">
              <a:spcBef>
                <a:spcPts val="0"/>
              </a:spcBef>
            </a:pPr>
            <a:r>
              <a:rPr lang="en-US" sz="1050" b="1" kern="1200" dirty="0" smtClean="0">
                <a:solidFill>
                  <a:srgbClr val="0033CC"/>
                </a:solidFill>
              </a:rPr>
              <a:t> </a:t>
            </a:r>
            <a:r>
              <a:rPr lang="en-US" sz="1050" b="1" kern="1200" dirty="0" smtClean="0"/>
              <a:t>Funding Grants:</a:t>
            </a:r>
            <a:r>
              <a:rPr lang="en-US" sz="1050" kern="1200" dirty="0" smtClean="0"/>
              <a:t>  </a:t>
            </a:r>
            <a:r>
              <a:rPr lang="en-US" sz="1050" kern="1200" dirty="0"/>
              <a:t>G.S. Boebinger (NSF </a:t>
            </a:r>
            <a:r>
              <a:rPr lang="en-US" sz="1050" kern="1200" dirty="0" smtClean="0"/>
              <a:t>DMR-1157490); J.J. Brocks, Australian Research Council (DP1095247, DP160100607); E.J. </a:t>
            </a:r>
            <a:r>
              <a:rPr lang="en-US" sz="1050" kern="1200" dirty="0" err="1" smtClean="0"/>
              <a:t>Javaux</a:t>
            </a:r>
            <a:r>
              <a:rPr lang="en-US" sz="1050" dirty="0" smtClean="0"/>
              <a:t>, </a:t>
            </a:r>
            <a:r>
              <a:rPr lang="en-US" sz="1050" kern="1200" dirty="0" smtClean="0"/>
              <a:t>European Research Council (</a:t>
            </a:r>
            <a:r>
              <a:rPr lang="en-US" sz="1050" kern="1200" dirty="0" err="1" smtClean="0"/>
              <a:t>ELiTE</a:t>
            </a:r>
            <a:r>
              <a:rPr lang="en-US" sz="1050" kern="1200" dirty="0" smtClean="0"/>
              <a:t> FP7/308047)</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4" name="TextBox 3"/>
          <p:cNvSpPr txBox="1"/>
          <p:nvPr/>
        </p:nvSpPr>
        <p:spPr>
          <a:xfrm>
            <a:off x="7053663" y="3573513"/>
            <a:ext cx="2008560" cy="3139321"/>
          </a:xfrm>
          <a:prstGeom prst="rect">
            <a:avLst/>
          </a:prstGeom>
          <a:noFill/>
        </p:spPr>
        <p:txBody>
          <a:bodyPr wrap="square" rtlCol="0">
            <a:spAutoFit/>
          </a:bodyPr>
          <a:lstStyle/>
          <a:p>
            <a:r>
              <a:rPr lang="en-US" sz="1100" b="1" dirty="0" smtClean="0"/>
              <a:t>Top: </a:t>
            </a:r>
            <a:r>
              <a:rPr lang="en-US" sz="1100" dirty="0"/>
              <a:t>Identification of </a:t>
            </a:r>
            <a:r>
              <a:rPr lang="en-US" sz="1100" dirty="0" smtClean="0"/>
              <a:t>two classes of Ni- </a:t>
            </a:r>
            <a:r>
              <a:rPr lang="en-US" sz="1100" dirty="0"/>
              <a:t>and VO-porphyrins by FT-ICR </a:t>
            </a:r>
            <a:r>
              <a:rPr lang="en-US" sz="1100" dirty="0" smtClean="0"/>
              <a:t>MS, plotting relative abundance versus double-bond </a:t>
            </a:r>
            <a:r>
              <a:rPr lang="en-US" sz="1100" dirty="0"/>
              <a:t>equivalents (DBEs) </a:t>
            </a:r>
            <a:r>
              <a:rPr lang="en-US" sz="1100" dirty="0" smtClean="0"/>
              <a:t>and </a:t>
            </a:r>
            <a:r>
              <a:rPr lang="en-US" sz="1100" dirty="0"/>
              <a:t>carbon </a:t>
            </a:r>
            <a:r>
              <a:rPr lang="en-US" sz="1100" dirty="0" smtClean="0"/>
              <a:t>number. </a:t>
            </a:r>
            <a:r>
              <a:rPr lang="en-US" sz="1100" b="1" dirty="0" smtClean="0"/>
              <a:t>Left: </a:t>
            </a:r>
            <a:r>
              <a:rPr lang="en-US" sz="1100" dirty="0" smtClean="0"/>
              <a:t>The structure of </a:t>
            </a:r>
            <a:r>
              <a:rPr lang="en-US" sz="1100" dirty="0"/>
              <a:t>C</a:t>
            </a:r>
            <a:r>
              <a:rPr lang="en-US" sz="1100" baseline="-25000" dirty="0"/>
              <a:t>30</a:t>
            </a:r>
            <a:r>
              <a:rPr lang="en-US" sz="1100" dirty="0"/>
              <a:t> to C</a:t>
            </a:r>
            <a:r>
              <a:rPr lang="en-US" sz="1100" baseline="-25000" dirty="0"/>
              <a:t>32</a:t>
            </a:r>
            <a:r>
              <a:rPr lang="en-US" sz="1100" dirty="0"/>
              <a:t> </a:t>
            </a:r>
            <a:r>
              <a:rPr lang="en-US" sz="1100" dirty="0" smtClean="0"/>
              <a:t>DPEP, one of the many porphyrin structures identified, supports phototrophs as dominant photosynthesizing organisms on Earth 1.1 billion years ago. Identified </a:t>
            </a:r>
            <a:r>
              <a:rPr lang="en-US" sz="1100" dirty="0"/>
              <a:t>porphyrins likely derived from oxygenic phototrophs and </a:t>
            </a:r>
            <a:r>
              <a:rPr lang="en-US" sz="1100" dirty="0" err="1"/>
              <a:t>anoxygenic</a:t>
            </a:r>
            <a:r>
              <a:rPr lang="en-US" sz="1100" dirty="0"/>
              <a:t> phototrophic bacteria. </a:t>
            </a:r>
          </a:p>
          <a:p>
            <a:pPr algn="just"/>
            <a:endParaRPr lang="en-US" sz="1100" dirty="0"/>
          </a:p>
        </p:txBody>
      </p:sp>
      <p:pic>
        <p:nvPicPr>
          <p:cNvPr id="16" name="Picture 15"/>
          <p:cNvPicPr>
            <a:picLocks noChangeAspect="1"/>
          </p:cNvPicPr>
          <p:nvPr/>
        </p:nvPicPr>
        <p:blipFill rotWithShape="1">
          <a:blip r:embed="rId5"/>
          <a:srcRect l="23020" r="47576" b="40274"/>
          <a:stretch/>
        </p:blipFill>
        <p:spPr>
          <a:xfrm>
            <a:off x="4642654" y="3559577"/>
            <a:ext cx="2427737" cy="3151386"/>
          </a:xfrm>
          <a:prstGeom prst="rect">
            <a:avLst/>
          </a:prstGeom>
        </p:spPr>
      </p:pic>
      <p:grpSp>
        <p:nvGrpSpPr>
          <p:cNvPr id="2" name="Group 1"/>
          <p:cNvGrpSpPr/>
          <p:nvPr/>
        </p:nvGrpSpPr>
        <p:grpSpPr>
          <a:xfrm>
            <a:off x="4928536" y="1476004"/>
            <a:ext cx="3758263" cy="2096308"/>
            <a:chOff x="4769224" y="1559860"/>
            <a:chExt cx="3606053" cy="1884678"/>
          </a:xfrm>
        </p:grpSpPr>
        <p:pic>
          <p:nvPicPr>
            <p:cNvPr id="15" name="Picture 14"/>
            <p:cNvPicPr/>
            <p:nvPr/>
          </p:nvPicPr>
          <p:blipFill rotWithShape="1">
            <a:blip r:embed="rId6" cstate="print">
              <a:extLst>
                <a:ext uri="{28A0092B-C50C-407E-A947-70E740481C1C}">
                  <a14:useLocalDpi xmlns:a14="http://schemas.microsoft.com/office/drawing/2010/main" val="0"/>
                </a:ext>
              </a:extLst>
            </a:blip>
            <a:srcRect l="2327" t="8829" r="93735" b="81246"/>
            <a:stretch/>
          </p:blipFill>
          <p:spPr>
            <a:xfrm>
              <a:off x="4769224" y="1900517"/>
              <a:ext cx="206188" cy="600635"/>
            </a:xfrm>
            <a:prstGeom prst="rect">
              <a:avLst/>
            </a:prstGeom>
          </p:spPr>
        </p:pic>
        <p:pic>
          <p:nvPicPr>
            <p:cNvPr id="17" name="Picture 16"/>
            <p:cNvPicPr/>
            <p:nvPr/>
          </p:nvPicPr>
          <p:blipFill rotWithShape="1">
            <a:blip r:embed="rId6" cstate="print">
              <a:extLst>
                <a:ext uri="{28A0092B-C50C-407E-A947-70E740481C1C}">
                  <a14:useLocalDpi xmlns:a14="http://schemas.microsoft.com/office/drawing/2010/main" val="0"/>
                </a:ext>
              </a:extLst>
            </a:blip>
            <a:srcRect l="37355" t="763" b="62409"/>
            <a:stretch/>
          </p:blipFill>
          <p:spPr>
            <a:xfrm>
              <a:off x="4975412" y="1559860"/>
              <a:ext cx="3399865" cy="1884678"/>
            </a:xfrm>
            <a:prstGeom prst="rect">
              <a:avLst/>
            </a:prstGeom>
          </p:spPr>
        </p:pic>
      </p:gr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4" name="TextBox 3"/>
          <p:cNvSpPr txBox="1"/>
          <p:nvPr/>
        </p:nvSpPr>
        <p:spPr>
          <a:xfrm>
            <a:off x="4141693" y="5174108"/>
            <a:ext cx="4916023" cy="938719"/>
          </a:xfrm>
          <a:prstGeom prst="rect">
            <a:avLst/>
          </a:prstGeom>
          <a:noFill/>
        </p:spPr>
        <p:txBody>
          <a:bodyPr wrap="square" rtlCol="0">
            <a:spAutoFit/>
          </a:bodyPr>
          <a:lstStyle/>
          <a:p>
            <a:pPr algn="just"/>
            <a:r>
              <a:rPr lang="en-US" sz="1100" b="1" dirty="0" smtClean="0"/>
              <a:t>Figure: </a:t>
            </a:r>
            <a:r>
              <a:rPr lang="en-US" sz="1100" dirty="0" smtClean="0"/>
              <a:t>Some structures of the nickel and </a:t>
            </a:r>
            <a:r>
              <a:rPr lang="en-US" sz="1100" dirty="0" err="1" smtClean="0"/>
              <a:t>vanadyl</a:t>
            </a:r>
            <a:r>
              <a:rPr lang="en-US" sz="1100" dirty="0" smtClean="0"/>
              <a:t> </a:t>
            </a:r>
            <a:r>
              <a:rPr lang="en-US" sz="1100" dirty="0"/>
              <a:t>porphyrins identified by FT-ICR MS </a:t>
            </a:r>
            <a:r>
              <a:rPr lang="en-US" sz="1100" dirty="0" smtClean="0"/>
              <a:t>that extended </a:t>
            </a:r>
            <a:r>
              <a:rPr lang="en-US" sz="1100" dirty="0"/>
              <a:t>the </a:t>
            </a:r>
            <a:r>
              <a:rPr lang="en-US" sz="1100" dirty="0" smtClean="0"/>
              <a:t>geological record of photosynthesis on Earth by </a:t>
            </a:r>
            <a:r>
              <a:rPr lang="en-US" sz="1100" dirty="0"/>
              <a:t>600 million years. </a:t>
            </a:r>
            <a:r>
              <a:rPr lang="en-US" sz="1100" dirty="0" smtClean="0"/>
              <a:t> The structures are arranged by the number of double-bond equivalents (DBE</a:t>
            </a:r>
            <a:r>
              <a:rPr lang="en-US" sz="1100" dirty="0"/>
              <a:t>), defined </a:t>
            </a:r>
            <a:r>
              <a:rPr lang="en-US" sz="1100" dirty="0" smtClean="0"/>
              <a:t>as the number of </a:t>
            </a:r>
            <a:r>
              <a:rPr lang="en-US" sz="1100" dirty="0"/>
              <a:t>aromatic rings plus the number of double chemical bonds in each </a:t>
            </a:r>
            <a:r>
              <a:rPr lang="en-US" sz="1100" dirty="0" smtClean="0"/>
              <a:t>molecule.</a:t>
            </a:r>
            <a:endParaRPr lang="en-US" sz="1100" dirty="0"/>
          </a:p>
        </p:txBody>
      </p:sp>
      <p:sp>
        <p:nvSpPr>
          <p:cNvPr id="16" name="Text Box 28"/>
          <p:cNvSpPr txBox="1">
            <a:spLocks noChangeArrowheads="1"/>
          </p:cNvSpPr>
          <p:nvPr/>
        </p:nvSpPr>
        <p:spPr bwMode="auto">
          <a:xfrm>
            <a:off x="36760" y="1498749"/>
            <a:ext cx="4085883" cy="4770537"/>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finding? </a:t>
            </a:r>
            <a:r>
              <a:rPr lang="en-US" sz="1200" dirty="0">
                <a:latin typeface="Arial" charset="0"/>
              </a:rPr>
              <a:t>R</a:t>
            </a:r>
            <a:r>
              <a:rPr lang="en-US" sz="1200" dirty="0" smtClean="0">
                <a:latin typeface="Arial" charset="0"/>
              </a:rPr>
              <a:t>esearchers discovered intact porphyrin molecules in ocean rock that was measured to be 1.1 billion years old, which indicates that bacteria dominated life in the ocean at that time.</a:t>
            </a:r>
            <a:endParaRPr lang="en-US" sz="1200" dirty="0">
              <a:latin typeface="Arial" charset="0"/>
            </a:endParaRPr>
          </a:p>
          <a:p>
            <a:pPr algn="just"/>
            <a:endParaRPr lang="en-US" sz="400" dirty="0">
              <a:solidFill>
                <a:srgbClr val="000000"/>
              </a:solidFill>
            </a:endParaRPr>
          </a:p>
          <a:p>
            <a:pPr algn="just"/>
            <a:r>
              <a:rPr lang="en-US" sz="1200" b="1" dirty="0">
                <a:solidFill>
                  <a:srgbClr val="000000"/>
                </a:solidFill>
              </a:rPr>
              <a:t>Why is this important? </a:t>
            </a:r>
            <a:r>
              <a:rPr lang="en-US" sz="1200" dirty="0" smtClean="0"/>
              <a:t>The </a:t>
            </a:r>
            <a:r>
              <a:rPr lang="en-US" sz="1200" dirty="0"/>
              <a:t>oceans of Earth’s middle age, 1.8–0.8 billion years </a:t>
            </a:r>
            <a:r>
              <a:rPr lang="en-US" sz="1200" dirty="0" smtClean="0"/>
              <a:t>ago, were </a:t>
            </a:r>
            <a:r>
              <a:rPr lang="en-US" sz="1200" dirty="0"/>
              <a:t>devoid of animal-like life. </a:t>
            </a:r>
            <a:r>
              <a:rPr lang="en-US" sz="1200" dirty="0" smtClean="0"/>
              <a:t>One hypothesis is that the </a:t>
            </a:r>
            <a:r>
              <a:rPr lang="en-US" sz="1200" dirty="0"/>
              <a:t>emergence of large, active organisms was restrained by </a:t>
            </a:r>
            <a:r>
              <a:rPr lang="en-US" sz="1200" dirty="0" smtClean="0"/>
              <a:t>the limited </a:t>
            </a:r>
            <a:r>
              <a:rPr lang="en-US" sz="1200" dirty="0"/>
              <a:t>supply of large food </a:t>
            </a:r>
            <a:r>
              <a:rPr lang="en-US" sz="1200" dirty="0" smtClean="0"/>
              <a:t>particles, </a:t>
            </a:r>
            <a:r>
              <a:rPr lang="en-US" sz="1200" dirty="0"/>
              <a:t>such as </a:t>
            </a:r>
            <a:r>
              <a:rPr lang="en-US" sz="1200" dirty="0" smtClean="0"/>
              <a:t>algae</a:t>
            </a:r>
            <a:r>
              <a:rPr lang="en-US" sz="1200" i="1" u="sng" dirty="0"/>
              <a:t> Researchers measured the nitrogen ratios in these porphyrins, the molecular fossils of chlorophyll, and determined that the oceans were dominated by cyanobacteria, while larger planktonic algae were scarce. This potentially retarded the emergence of large and complex life. </a:t>
            </a:r>
            <a:r>
              <a:rPr lang="en-US" sz="1200" dirty="0" smtClean="0"/>
              <a:t>like higher-order plants and animals. </a:t>
            </a:r>
            <a:r>
              <a:rPr lang="en-US" sz="1200" dirty="0" smtClean="0">
                <a:solidFill>
                  <a:srgbClr val="000000"/>
                </a:solidFill>
              </a:rPr>
              <a:t>Understanding the </a:t>
            </a:r>
            <a:r>
              <a:rPr lang="en-US" sz="1200" dirty="0">
                <a:solidFill>
                  <a:srgbClr val="000000"/>
                </a:solidFill>
              </a:rPr>
              <a:t>evolution of life on Earth </a:t>
            </a:r>
            <a:r>
              <a:rPr lang="en-US" sz="1200" dirty="0" smtClean="0">
                <a:solidFill>
                  <a:srgbClr val="000000"/>
                </a:solidFill>
              </a:rPr>
              <a:t>helps </a:t>
            </a:r>
            <a:r>
              <a:rPr lang="en-US" sz="1200" dirty="0">
                <a:solidFill>
                  <a:srgbClr val="000000"/>
                </a:solidFill>
              </a:rPr>
              <a:t>us to understand and predict the impact of natural and </a:t>
            </a:r>
            <a:r>
              <a:rPr lang="en-US" sz="1200" dirty="0" smtClean="0">
                <a:solidFill>
                  <a:srgbClr val="000000"/>
                </a:solidFill>
              </a:rPr>
              <a:t>human-generated changes </a:t>
            </a:r>
            <a:r>
              <a:rPr lang="en-US" sz="1200" dirty="0">
                <a:solidFill>
                  <a:srgbClr val="000000"/>
                </a:solidFill>
              </a:rPr>
              <a:t>to our ocean ecosystems</a:t>
            </a:r>
            <a:r>
              <a:rPr lang="en-US" sz="1200" dirty="0" smtClean="0">
                <a:solidFill>
                  <a:srgbClr val="000000"/>
                </a:solidFill>
              </a:rPr>
              <a:t>.</a:t>
            </a:r>
          </a:p>
          <a:p>
            <a:pPr algn="just"/>
            <a:endParaRPr lang="en-US" sz="400" dirty="0">
              <a:latin typeface="Arial" charset="0"/>
            </a:endParaRPr>
          </a:p>
          <a:p>
            <a:pPr algn="just"/>
            <a:r>
              <a:rPr lang="en-US" sz="1200" b="1" dirty="0" smtClean="0">
                <a:solidFill>
                  <a:srgbClr val="000000"/>
                </a:solidFill>
              </a:rPr>
              <a:t>Why </a:t>
            </a:r>
            <a:r>
              <a:rPr lang="en-US" sz="1200" b="1" dirty="0">
                <a:solidFill>
                  <a:srgbClr val="000000"/>
                </a:solidFill>
              </a:rPr>
              <a:t>did this research need the MagLab</a:t>
            </a:r>
            <a:r>
              <a:rPr lang="en-US" sz="1200" b="1" dirty="0" smtClean="0">
                <a:solidFill>
                  <a:srgbClr val="000000"/>
                </a:solidFill>
              </a:rPr>
              <a:t>?</a:t>
            </a:r>
            <a:r>
              <a:rPr lang="en-US" sz="1200" b="1" dirty="0">
                <a:latin typeface="Arial" charset="0"/>
              </a:rPr>
              <a:t> </a:t>
            </a:r>
            <a:r>
              <a:rPr lang="en-US" sz="1200" dirty="0">
                <a:latin typeface="Arial" charset="0"/>
              </a:rPr>
              <a:t> </a:t>
            </a:r>
            <a:r>
              <a:rPr lang="en-US" sz="1200" dirty="0" smtClean="0">
                <a:latin typeface="Arial" charset="0"/>
              </a:rPr>
              <a:t>The research required the ultrahigh mass resolving power and mass measurement accuracy of the </a:t>
            </a:r>
            <a:r>
              <a:rPr lang="en-US" sz="1200" dirty="0" err="1" smtClean="0">
                <a:latin typeface="Arial" charset="0"/>
              </a:rPr>
              <a:t>MagLab’s</a:t>
            </a:r>
            <a:r>
              <a:rPr lang="en-US" sz="1200" dirty="0" smtClean="0">
                <a:latin typeface="Arial" charset="0"/>
              </a:rPr>
              <a:t> Fourier Transform </a:t>
            </a:r>
            <a:r>
              <a:rPr lang="en-US" sz="1200" dirty="0">
                <a:latin typeface="Arial" charset="0"/>
              </a:rPr>
              <a:t>I</a:t>
            </a:r>
            <a:r>
              <a:rPr lang="en-US" sz="1200" dirty="0" smtClean="0">
                <a:latin typeface="Arial" charset="0"/>
              </a:rPr>
              <a:t>on </a:t>
            </a:r>
            <a:r>
              <a:rPr lang="en-US" sz="1200" dirty="0">
                <a:latin typeface="Arial" charset="0"/>
              </a:rPr>
              <a:t>C</a:t>
            </a:r>
            <a:r>
              <a:rPr lang="en-US" sz="1200" dirty="0" smtClean="0">
                <a:latin typeface="Arial" charset="0"/>
              </a:rPr>
              <a:t>yclotron Resonance mass spectrometer to identify porphyrins, the key molecules in the study, in a mixture of tens of thousands of other compounds present in the ancient ocean rock. </a:t>
            </a:r>
            <a:endParaRPr lang="en-US" sz="1200" dirty="0">
              <a:latin typeface="Arial" charset="0"/>
            </a:endParaRPr>
          </a:p>
        </p:txBody>
      </p:sp>
      <p:pic>
        <p:nvPicPr>
          <p:cNvPr id="3" name="Picture 2"/>
          <p:cNvPicPr>
            <a:picLocks noChangeAspect="1"/>
          </p:cNvPicPr>
          <p:nvPr/>
        </p:nvPicPr>
        <p:blipFill rotWithShape="1">
          <a:blip r:embed="rId5"/>
          <a:srcRect l="23020"/>
          <a:stretch/>
        </p:blipFill>
        <p:spPr>
          <a:xfrm>
            <a:off x="4338917" y="1519683"/>
            <a:ext cx="4600015" cy="3684644"/>
          </a:xfrm>
          <a:prstGeom prst="rect">
            <a:avLst/>
          </a:prstGeom>
        </p:spPr>
      </p:pic>
      <p:sp>
        <p:nvSpPr>
          <p:cNvPr id="17" name="Line 42"/>
          <p:cNvSpPr>
            <a:spLocks noChangeShapeType="1"/>
          </p:cNvSpPr>
          <p:nvPr/>
        </p:nvSpPr>
        <p:spPr bwMode="auto">
          <a:xfrm>
            <a:off x="0" y="1431696"/>
            <a:ext cx="9029700" cy="0"/>
          </a:xfrm>
          <a:prstGeom prst="line">
            <a:avLst/>
          </a:prstGeom>
          <a:noFill/>
          <a:ln w="82550" cmpd="thickThin">
            <a:solidFill>
              <a:schemeClr val="tx1"/>
            </a:solidFill>
            <a:round/>
            <a:headEnd/>
            <a:tailEnd/>
          </a:ln>
        </p:spPr>
        <p:txBody>
          <a:bodyPr/>
          <a:lstStyle/>
          <a:p>
            <a:endParaRPr lang="en-US"/>
          </a:p>
        </p:txBody>
      </p:sp>
      <p:sp>
        <p:nvSpPr>
          <p:cNvPr id="18" name="Text Box 28"/>
          <p:cNvSpPr txBox="1">
            <a:spLocks noChangeArrowheads="1"/>
          </p:cNvSpPr>
          <p:nvPr/>
        </p:nvSpPr>
        <p:spPr bwMode="auto">
          <a:xfrm>
            <a:off x="50802" y="6073170"/>
            <a:ext cx="6807198" cy="784830"/>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Facility: </a:t>
            </a:r>
            <a:r>
              <a:rPr lang="en-US" sz="1100" dirty="0" smtClean="0">
                <a:solidFill>
                  <a:srgbClr val="333399"/>
                </a:solidFill>
              </a:rPr>
              <a:t>9.4T FT-ICR </a:t>
            </a:r>
            <a:r>
              <a:rPr lang="en-US" sz="1100" dirty="0">
                <a:solidFill>
                  <a:srgbClr val="333399"/>
                </a:solidFill>
              </a:rPr>
              <a:t>mass spectrometer</a:t>
            </a:r>
            <a:r>
              <a:rPr lang="en-US" sz="1100" dirty="0" smtClean="0">
                <a:solidFill>
                  <a:srgbClr val="333399"/>
                </a:solidFill>
              </a:rPr>
              <a:t>, </a:t>
            </a:r>
            <a:r>
              <a:rPr lang="en-US" sz="1100" dirty="0" err="1" smtClean="0">
                <a:solidFill>
                  <a:srgbClr val="333399"/>
                </a:solidFill>
              </a:rPr>
              <a:t>MagLab’s</a:t>
            </a:r>
            <a:r>
              <a:rPr lang="en-US" sz="1100" dirty="0" smtClean="0">
                <a:solidFill>
                  <a:srgbClr val="333399"/>
                </a:solidFill>
              </a:rPr>
              <a:t> ICR Facility</a:t>
            </a:r>
            <a:endParaRPr lang="en-US" sz="1100" dirty="0">
              <a:solidFill>
                <a:srgbClr val="333399"/>
              </a:solidFill>
            </a:endParaRPr>
          </a:p>
          <a:p>
            <a:pPr algn="just"/>
            <a:r>
              <a:rPr lang="en-US" sz="1100" b="1" dirty="0" smtClean="0">
                <a:solidFill>
                  <a:srgbClr val="333399"/>
                </a:solidFill>
              </a:rPr>
              <a:t>Citation: </a:t>
            </a:r>
            <a:r>
              <a:rPr lang="en-US" sz="1100" dirty="0">
                <a:solidFill>
                  <a:srgbClr val="333399"/>
                </a:solidFill>
              </a:rPr>
              <a:t> </a:t>
            </a:r>
            <a:r>
              <a:rPr lang="en-US" sz="1100" dirty="0" smtClean="0">
                <a:solidFill>
                  <a:srgbClr val="333399"/>
                </a:solidFill>
              </a:rPr>
              <a:t>N. </a:t>
            </a:r>
            <a:r>
              <a:rPr lang="en-US" sz="1100" dirty="0" err="1" smtClean="0">
                <a:solidFill>
                  <a:srgbClr val="333399"/>
                </a:solidFill>
              </a:rPr>
              <a:t>Guineli</a:t>
            </a:r>
            <a:r>
              <a:rPr lang="en-US" sz="1100" dirty="0" smtClean="0">
                <a:solidFill>
                  <a:srgbClr val="333399"/>
                </a:solidFill>
              </a:rPr>
              <a:t>; A.M. McKenna; N. </a:t>
            </a:r>
            <a:r>
              <a:rPr lang="en-US" sz="1100" dirty="0" err="1" smtClean="0">
                <a:solidFill>
                  <a:srgbClr val="333399"/>
                </a:solidFill>
              </a:rPr>
              <a:t>Ohkouchi</a:t>
            </a:r>
            <a:r>
              <a:rPr lang="en-US" sz="1100" dirty="0" smtClean="0">
                <a:solidFill>
                  <a:srgbClr val="333399"/>
                </a:solidFill>
              </a:rPr>
              <a:t>; C.J. </a:t>
            </a:r>
            <a:r>
              <a:rPr lang="en-US" sz="1100" dirty="0" err="1" smtClean="0">
                <a:solidFill>
                  <a:srgbClr val="333399"/>
                </a:solidFill>
              </a:rPr>
              <a:t>Boreham</a:t>
            </a:r>
            <a:r>
              <a:rPr lang="en-US" sz="1100" dirty="0" smtClean="0">
                <a:solidFill>
                  <a:srgbClr val="333399"/>
                </a:solidFill>
              </a:rPr>
              <a:t>; J. </a:t>
            </a:r>
            <a:r>
              <a:rPr lang="en-US" sz="1100" dirty="0" err="1" smtClean="0">
                <a:solidFill>
                  <a:srgbClr val="333399"/>
                </a:solidFill>
              </a:rPr>
              <a:t>Beghin</a:t>
            </a:r>
            <a:r>
              <a:rPr lang="en-US" sz="1100" dirty="0" smtClean="0">
                <a:solidFill>
                  <a:srgbClr val="333399"/>
                </a:solidFill>
              </a:rPr>
              <a:t>; E.J. </a:t>
            </a:r>
            <a:r>
              <a:rPr lang="en-US" sz="1100" dirty="0" err="1" smtClean="0">
                <a:solidFill>
                  <a:srgbClr val="333399"/>
                </a:solidFill>
              </a:rPr>
              <a:t>Javaux</a:t>
            </a:r>
            <a:r>
              <a:rPr lang="en-US" sz="1100" dirty="0" smtClean="0">
                <a:solidFill>
                  <a:srgbClr val="333399"/>
                </a:solidFill>
              </a:rPr>
              <a:t>; J.J. Brocks,</a:t>
            </a:r>
          </a:p>
          <a:p>
            <a:pPr algn="just"/>
            <a:r>
              <a:rPr lang="en-US" sz="1100" i="1" dirty="0" smtClean="0">
                <a:solidFill>
                  <a:srgbClr val="333399"/>
                </a:solidFill>
              </a:rPr>
              <a:t>1.1 </a:t>
            </a:r>
            <a:r>
              <a:rPr lang="en-US" sz="1100" i="1" dirty="0">
                <a:solidFill>
                  <a:srgbClr val="333399"/>
                </a:solidFill>
              </a:rPr>
              <a:t>Billion Years Old Porphyrins Establish a Marine Ecosystem Dominated by Bacterial Primary </a:t>
            </a:r>
            <a:r>
              <a:rPr lang="en-US" sz="1100" i="1" dirty="0" smtClean="0">
                <a:solidFill>
                  <a:srgbClr val="333399"/>
                </a:solidFill>
              </a:rPr>
              <a:t>Producers,</a:t>
            </a:r>
            <a:r>
              <a:rPr lang="en-US" sz="1100" dirty="0">
                <a:solidFill>
                  <a:srgbClr val="333399"/>
                </a:solidFill>
              </a:rPr>
              <a:t> </a:t>
            </a:r>
            <a:endParaRPr lang="en-US" sz="1100" dirty="0" smtClean="0">
              <a:solidFill>
                <a:srgbClr val="333399"/>
              </a:solidFill>
            </a:endParaRPr>
          </a:p>
          <a:p>
            <a:pPr algn="just"/>
            <a:r>
              <a:rPr lang="en-US" sz="1100" b="1" dirty="0" smtClean="0">
                <a:solidFill>
                  <a:srgbClr val="333399"/>
                </a:solidFill>
              </a:rPr>
              <a:t>Proc. </a:t>
            </a:r>
            <a:r>
              <a:rPr lang="en-US" sz="1100" b="1" dirty="0">
                <a:solidFill>
                  <a:srgbClr val="333399"/>
                </a:solidFill>
              </a:rPr>
              <a:t>Natl. Acad. Sci. </a:t>
            </a:r>
            <a:r>
              <a:rPr lang="en-US" sz="1100" b="1" dirty="0" smtClean="0">
                <a:solidFill>
                  <a:srgbClr val="333399"/>
                </a:solidFill>
              </a:rPr>
              <a:t>USA</a:t>
            </a:r>
            <a:r>
              <a:rPr lang="en-US" sz="1100" dirty="0" smtClean="0">
                <a:solidFill>
                  <a:srgbClr val="333399"/>
                </a:solidFill>
              </a:rPr>
              <a:t>, </a:t>
            </a:r>
            <a:r>
              <a:rPr lang="en-US" sz="1100" b="1" dirty="0">
                <a:solidFill>
                  <a:srgbClr val="333399"/>
                </a:solidFill>
              </a:rPr>
              <a:t>115</a:t>
            </a:r>
            <a:r>
              <a:rPr lang="en-US" sz="1100" dirty="0">
                <a:solidFill>
                  <a:srgbClr val="333399"/>
                </a:solidFill>
              </a:rPr>
              <a:t>, 1-9 (2018</a:t>
            </a:r>
            <a:r>
              <a:rPr lang="en-US" sz="1100" dirty="0" smtClean="0">
                <a:solidFill>
                  <a:srgbClr val="333399"/>
                </a:solidFill>
              </a:rPr>
              <a:t>)    DOI: </a:t>
            </a:r>
            <a:r>
              <a:rPr lang="en-US" sz="1200" dirty="0">
                <a:solidFill>
                  <a:srgbClr val="333399"/>
                </a:solidFill>
              </a:rPr>
              <a:t>10.1073/pnas.1803866115</a:t>
            </a:r>
          </a:p>
        </p:txBody>
      </p:sp>
      <p:sp>
        <p:nvSpPr>
          <p:cNvPr id="19" name="Text Box 62"/>
          <p:cNvSpPr txBox="1">
            <a:spLocks noChangeArrowheads="1"/>
          </p:cNvSpPr>
          <p:nvPr/>
        </p:nvSpPr>
        <p:spPr bwMode="auto">
          <a:xfrm>
            <a:off x="556501" y="-8359"/>
            <a:ext cx="8031001" cy="1438855"/>
          </a:xfrm>
          <a:prstGeom prst="rect">
            <a:avLst/>
          </a:prstGeom>
          <a:noFill/>
          <a:ln w="9525">
            <a:noFill/>
            <a:miter lim="800000"/>
            <a:headEnd/>
            <a:tailEnd/>
          </a:ln>
        </p:spPr>
        <p:txBody>
          <a:bodyPr wrap="square">
            <a:spAutoFit/>
          </a:bodyPr>
          <a:lstStyle/>
          <a:p>
            <a:pPr algn="ctr">
              <a:spcBef>
                <a:spcPts val="0"/>
              </a:spcBef>
            </a:pPr>
            <a:r>
              <a:rPr lang="en-US" sz="1600" b="1" kern="1200" dirty="0" smtClean="0"/>
              <a:t>1.1 billion-year-old porphyrins evidence photosynthesis</a:t>
            </a:r>
          </a:p>
          <a:p>
            <a:pPr algn="ctr">
              <a:spcBef>
                <a:spcPts val="0"/>
              </a:spcBef>
            </a:pPr>
            <a:r>
              <a:rPr lang="en-US" sz="1600" b="1" kern="1200" dirty="0" smtClean="0"/>
              <a:t>600 million years earlier than previously established</a:t>
            </a:r>
          </a:p>
          <a:p>
            <a:pPr algn="ctr">
              <a:spcBef>
                <a:spcPts val="300"/>
              </a:spcBef>
            </a:pPr>
            <a:r>
              <a:rPr lang="en-US" sz="1100" dirty="0" smtClean="0"/>
              <a:t>N. Gueneli</a:t>
            </a:r>
            <a:r>
              <a:rPr lang="en-US" sz="1100" kern="1200" baseline="30000" dirty="0" smtClean="0"/>
              <a:t>1*</a:t>
            </a:r>
            <a:r>
              <a:rPr lang="en-US" sz="1100" kern="1200" dirty="0" smtClean="0"/>
              <a:t>, </a:t>
            </a:r>
            <a:r>
              <a:rPr lang="en-US" sz="1100" dirty="0" smtClean="0"/>
              <a:t>A.M. McKenna</a:t>
            </a:r>
            <a:r>
              <a:rPr lang="en-US" sz="1100" baseline="30000" dirty="0"/>
              <a:t>2</a:t>
            </a:r>
            <a:r>
              <a:rPr lang="en-US" sz="1100" kern="1200" dirty="0" smtClean="0"/>
              <a:t>, </a:t>
            </a:r>
            <a:r>
              <a:rPr lang="en-US" sz="1100" dirty="0" smtClean="0"/>
              <a:t>N. Ohkouchi</a:t>
            </a:r>
            <a:r>
              <a:rPr lang="en-US" sz="1100" baseline="30000" dirty="0"/>
              <a:t>3</a:t>
            </a:r>
            <a:r>
              <a:rPr lang="en-US" sz="1100" kern="1200" dirty="0" smtClean="0"/>
              <a:t>, C.J. Boreham</a:t>
            </a:r>
            <a:r>
              <a:rPr lang="en-US" sz="1100" baseline="30000" dirty="0"/>
              <a:t>4</a:t>
            </a:r>
            <a:r>
              <a:rPr lang="en-US" sz="1100" kern="1200" dirty="0" smtClean="0"/>
              <a:t>, J. Beghin</a:t>
            </a:r>
            <a:r>
              <a:rPr lang="en-US" sz="1100" kern="1200" baseline="30000" dirty="0" smtClean="0"/>
              <a:t>5</a:t>
            </a:r>
            <a:r>
              <a:rPr lang="en-US" sz="1100" kern="1200" dirty="0" smtClean="0"/>
              <a:t>, E.J. Javaux</a:t>
            </a:r>
            <a:r>
              <a:rPr lang="en-US" sz="1100" kern="1200" baseline="30000" dirty="0" smtClean="0"/>
              <a:t>5</a:t>
            </a:r>
            <a:r>
              <a:rPr lang="en-US" sz="1100" kern="1200" dirty="0" smtClean="0"/>
              <a:t>, J.J. Brocks</a:t>
            </a:r>
            <a:r>
              <a:rPr lang="en-US" sz="1100" kern="1200" baseline="30000" dirty="0" smtClean="0"/>
              <a:t>1</a:t>
            </a:r>
            <a:r>
              <a:rPr lang="en-US" sz="1100" baseline="30000" dirty="0" smtClean="0"/>
              <a:t>*</a:t>
            </a:r>
            <a:endParaRPr lang="en-US" sz="1100" kern="1200" dirty="0"/>
          </a:p>
          <a:p>
            <a:pPr algn="ctr">
              <a:spcBef>
                <a:spcPts val="0"/>
              </a:spcBef>
            </a:pPr>
            <a:r>
              <a:rPr lang="en-US" sz="1050" b="1" kern="1200" dirty="0" smtClean="0">
                <a:solidFill>
                  <a:srgbClr val="0033CC"/>
                </a:solidFill>
              </a:rPr>
              <a:t>1. The Australian National University; 2. Ion Cyclotron Resonance Facility, NHMFL; </a:t>
            </a:r>
          </a:p>
          <a:p>
            <a:pPr algn="ctr">
              <a:spcBef>
                <a:spcPts val="0"/>
              </a:spcBef>
            </a:pPr>
            <a:r>
              <a:rPr lang="en-US" sz="1050" b="1" kern="1200" dirty="0" smtClean="0">
                <a:solidFill>
                  <a:srgbClr val="0033CC"/>
                </a:solidFill>
              </a:rPr>
              <a:t>3. </a:t>
            </a:r>
            <a:r>
              <a:rPr lang="en-US" sz="1050" b="1" dirty="0">
                <a:solidFill>
                  <a:srgbClr val="0033CC"/>
                </a:solidFill>
              </a:rPr>
              <a:t>Japan Agency </a:t>
            </a:r>
            <a:r>
              <a:rPr lang="en-US" sz="1050" b="1" dirty="0" smtClean="0">
                <a:solidFill>
                  <a:srgbClr val="0033CC"/>
                </a:solidFill>
              </a:rPr>
              <a:t>for </a:t>
            </a:r>
            <a:r>
              <a:rPr lang="en-US" sz="1050" b="1" dirty="0">
                <a:solidFill>
                  <a:srgbClr val="0033CC"/>
                </a:solidFill>
              </a:rPr>
              <a:t>Marine-Earth Science and </a:t>
            </a:r>
            <a:r>
              <a:rPr lang="en-US" sz="1050" b="1" dirty="0" smtClean="0">
                <a:solidFill>
                  <a:srgbClr val="0033CC"/>
                </a:solidFill>
              </a:rPr>
              <a:t>Technology</a:t>
            </a:r>
            <a:r>
              <a:rPr lang="en-US" sz="1050" b="1" kern="1200" dirty="0" smtClean="0">
                <a:solidFill>
                  <a:srgbClr val="0033CC"/>
                </a:solidFill>
              </a:rPr>
              <a:t>; 4. Geoscience Australia; 5</a:t>
            </a:r>
            <a:r>
              <a:rPr lang="en-US" sz="1050" b="1" dirty="0">
                <a:solidFill>
                  <a:srgbClr val="0033CC"/>
                </a:solidFill>
              </a:rPr>
              <a:t>. University of </a:t>
            </a:r>
            <a:r>
              <a:rPr lang="en-US" sz="1050" b="1" dirty="0" smtClean="0">
                <a:solidFill>
                  <a:srgbClr val="0033CC"/>
                </a:solidFill>
              </a:rPr>
              <a:t>Liège, Belgium</a:t>
            </a:r>
            <a:endParaRPr lang="en-US" sz="1050" b="1" kern="1200" dirty="0" smtClean="0">
              <a:solidFill>
                <a:srgbClr val="0033CC"/>
              </a:solidFill>
            </a:endParaRPr>
          </a:p>
          <a:p>
            <a:pPr algn="ctr">
              <a:spcBef>
                <a:spcPts val="0"/>
              </a:spcBef>
            </a:pPr>
            <a:r>
              <a:rPr lang="en-US" sz="1050" b="1" kern="1200" dirty="0" smtClean="0">
                <a:solidFill>
                  <a:srgbClr val="0033CC"/>
                </a:solidFill>
              </a:rPr>
              <a:t> </a:t>
            </a:r>
            <a:r>
              <a:rPr lang="en-US" sz="1050" b="1" kern="1200" dirty="0" smtClean="0"/>
              <a:t>Funding Grants:</a:t>
            </a:r>
            <a:r>
              <a:rPr lang="en-US" sz="1050" kern="1200" dirty="0" smtClean="0"/>
              <a:t>  </a:t>
            </a:r>
            <a:r>
              <a:rPr lang="en-US" sz="1050" kern="1200" dirty="0"/>
              <a:t>G.S. Boebinger (NSF </a:t>
            </a:r>
            <a:r>
              <a:rPr lang="en-US" sz="1050" kern="1200" dirty="0" smtClean="0"/>
              <a:t>DMR-1157490); J.J. Brocks, Australian Research Council (DP1095247, DP160100607); E.J. </a:t>
            </a:r>
            <a:r>
              <a:rPr lang="en-US" sz="1050" kern="1200" dirty="0" err="1" smtClean="0"/>
              <a:t>Javaux</a:t>
            </a:r>
            <a:r>
              <a:rPr lang="en-US" sz="1050" dirty="0" smtClean="0"/>
              <a:t>, </a:t>
            </a:r>
            <a:r>
              <a:rPr lang="en-US" sz="1050" kern="1200" dirty="0" smtClean="0"/>
              <a:t>European Research Council (</a:t>
            </a:r>
            <a:r>
              <a:rPr lang="en-US" sz="1050" kern="1200" dirty="0" err="1" smtClean="0"/>
              <a:t>ELiTE</a:t>
            </a:r>
            <a:r>
              <a:rPr lang="en-US" sz="1050" kern="1200" dirty="0" smtClean="0"/>
              <a:t> FP7/308047)</a:t>
            </a:r>
            <a:endParaRPr lang="en-US" sz="1050" b="1" kern="1200" dirty="0">
              <a:solidFill>
                <a:srgbClr val="0033CC"/>
              </a:solidFill>
            </a:endParaRPr>
          </a:p>
        </p:txBody>
      </p:sp>
      <p:sp>
        <p:nvSpPr>
          <p:cNvPr id="1034" name="Rectangle 49"/>
          <p:cNvSpPr>
            <a:spLocks noChangeArrowheads="1"/>
          </p:cNvSpPr>
          <p:nvPr/>
        </p:nvSpPr>
        <p:spPr bwMode="auto">
          <a:xfrm>
            <a:off x="4132729" y="1520884"/>
            <a:ext cx="4935072" cy="4565722"/>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6572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45A744-C1A1-41F6-BD8C-DA4D98A201C7}"/>
</file>

<file path=customXml/itemProps2.xml><?xml version="1.0" encoding="utf-8"?>
<ds:datastoreItem xmlns:ds="http://schemas.openxmlformats.org/officeDocument/2006/customXml" ds:itemID="{15039EB2-54B5-480D-9139-41A0D41244CF}"/>
</file>

<file path=customXml/itemProps3.xml><?xml version="1.0" encoding="utf-8"?>
<ds:datastoreItem xmlns:ds="http://schemas.openxmlformats.org/officeDocument/2006/customXml" ds:itemID="{1046A825-BE66-4FFE-A836-4ED140E281D8}"/>
</file>

<file path=docProps/app.xml><?xml version="1.0" encoding="utf-8"?>
<Properties xmlns="http://schemas.openxmlformats.org/officeDocument/2006/extended-properties" xmlns:vt="http://schemas.openxmlformats.org/officeDocument/2006/docPropsVTypes">
  <TotalTime>5195</TotalTime>
  <Words>545</Words>
  <Application>Microsoft Office PowerPoint</Application>
  <PresentationFormat>On-screen Show (4:3)</PresentationFormat>
  <Paragraphs>32</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147</cp:revision>
  <cp:lastPrinted>2007-07-13T05:35:51Z</cp:lastPrinted>
  <dcterms:created xsi:type="dcterms:W3CDTF">2004-08-07T03:10:56Z</dcterms:created>
  <dcterms:modified xsi:type="dcterms:W3CDTF">2018-08-20T13:04:41Z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