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1"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9" autoAdjust="0"/>
    <p:restoredTop sz="96231" autoAdjust="0"/>
  </p:normalViewPr>
  <p:slideViewPr>
    <p:cSldViewPr snapToGrid="0">
      <p:cViewPr>
        <p:scale>
          <a:sx n="68" d="100"/>
          <a:sy n="68" d="100"/>
        </p:scale>
        <p:origin x="-763" y="-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331914"/>
            <a:ext cx="4584928" cy="5262979"/>
          </a:xfrm>
          <a:prstGeom prst="rect">
            <a:avLst/>
          </a:prstGeom>
          <a:noFill/>
          <a:ln w="9525">
            <a:noFill/>
            <a:miter lim="800000"/>
            <a:headEnd/>
            <a:tailEnd/>
          </a:ln>
        </p:spPr>
        <p:txBody>
          <a:bodyPr wrap="square">
            <a:spAutoFit/>
          </a:bodyPr>
          <a:lstStyle/>
          <a:p>
            <a:pPr algn="just"/>
            <a:r>
              <a:rPr lang="en-US" sz="1200" dirty="0"/>
              <a:t>High Reliability Organizations (HROs) function in </a:t>
            </a:r>
            <a:r>
              <a:rPr lang="en-US" sz="1200" dirty="0" smtClean="0"/>
              <a:t>difficult and/or </a:t>
            </a:r>
            <a:r>
              <a:rPr lang="en-US" sz="1200" dirty="0"/>
              <a:t>hazardous </a:t>
            </a:r>
            <a:r>
              <a:rPr lang="en-US" sz="1200" dirty="0" smtClean="0"/>
              <a:t>settings, yet are </a:t>
            </a:r>
            <a:r>
              <a:rPr lang="en-US" sz="1200" dirty="0"/>
              <a:t>able to keep error rates low and </a:t>
            </a:r>
            <a:r>
              <a:rPr lang="en-US" sz="1200" dirty="0" smtClean="0"/>
              <a:t>operating time </a:t>
            </a:r>
            <a:r>
              <a:rPr lang="en-US" sz="1200" dirty="0"/>
              <a:t>high due to </a:t>
            </a:r>
            <a:r>
              <a:rPr lang="en-US" sz="1200" dirty="0" smtClean="0"/>
              <a:t>internal </a:t>
            </a:r>
            <a:r>
              <a:rPr lang="en-US" sz="1200" dirty="0"/>
              <a:t>operational practices. The </a:t>
            </a:r>
            <a:r>
              <a:rPr lang="en-US" sz="1200" dirty="0" err="1" smtClean="0"/>
              <a:t>MagLab’s</a:t>
            </a:r>
            <a:r>
              <a:rPr lang="en-US" sz="1200" dirty="0" smtClean="0"/>
              <a:t> </a:t>
            </a:r>
            <a:r>
              <a:rPr lang="en-US" sz="1200" dirty="0"/>
              <a:t>DC Field </a:t>
            </a:r>
            <a:r>
              <a:rPr lang="en-US" sz="1200" dirty="0" smtClean="0"/>
              <a:t>Facility operates high-power and high-energy </a:t>
            </a:r>
            <a:r>
              <a:rPr lang="en-US" sz="1200" dirty="0"/>
              <a:t>resistive and hybrid </a:t>
            </a:r>
            <a:r>
              <a:rPr lang="en-US" sz="1200" dirty="0" smtClean="0"/>
              <a:t>magnets that are supported by an industrial-scale </a:t>
            </a:r>
            <a:r>
              <a:rPr lang="en-US" sz="1200" dirty="0"/>
              <a:t>chilled water plant, </a:t>
            </a:r>
            <a:r>
              <a:rPr lang="en-US" sz="1200" dirty="0" smtClean="0"/>
              <a:t>various high-power </a:t>
            </a:r>
            <a:r>
              <a:rPr lang="en-US" sz="1200" dirty="0"/>
              <a:t>electrical </a:t>
            </a:r>
            <a:r>
              <a:rPr lang="en-US" sz="1200" dirty="0" smtClean="0"/>
              <a:t>systems, and a state-of-the-art </a:t>
            </a:r>
            <a:r>
              <a:rPr lang="en-US" sz="1200" dirty="0"/>
              <a:t>cryogenics </a:t>
            </a:r>
            <a:r>
              <a:rPr lang="en-US" sz="1200" dirty="0" smtClean="0"/>
              <a:t>plant. As such, the MagLab decided that it would benefit from exploring how it might best implement </a:t>
            </a:r>
            <a:r>
              <a:rPr lang="en-US" sz="1200" dirty="0"/>
              <a:t>HRO </a:t>
            </a:r>
            <a:r>
              <a:rPr lang="en-US" sz="1200" dirty="0" smtClean="0"/>
              <a:t>principles and practices. </a:t>
            </a:r>
            <a:endParaRPr lang="en-US" sz="1200" dirty="0"/>
          </a:p>
          <a:p>
            <a:pPr algn="just"/>
            <a:endParaRPr lang="en-US" sz="700" dirty="0"/>
          </a:p>
          <a:p>
            <a:pPr algn="just"/>
            <a:r>
              <a:rPr lang="en-US" sz="1200" dirty="0"/>
              <a:t>The </a:t>
            </a:r>
            <a:r>
              <a:rPr lang="en-US" sz="1200" dirty="0" smtClean="0"/>
              <a:t>MagLab Workshop </a:t>
            </a:r>
            <a:r>
              <a:rPr lang="en-US" sz="1200" dirty="0"/>
              <a:t>on </a:t>
            </a:r>
            <a:r>
              <a:rPr lang="en-US" sz="1200" dirty="0" smtClean="0"/>
              <a:t>Excellence </a:t>
            </a:r>
            <a:r>
              <a:rPr lang="en-US" sz="1200" dirty="0"/>
              <a:t>in </a:t>
            </a:r>
            <a:r>
              <a:rPr lang="en-US" sz="1200" dirty="0" smtClean="0"/>
              <a:t>High </a:t>
            </a:r>
            <a:r>
              <a:rPr lang="en-US" sz="1200" dirty="0"/>
              <a:t>R</a:t>
            </a:r>
            <a:r>
              <a:rPr lang="en-US" sz="1200" dirty="0" smtClean="0"/>
              <a:t>eliability </a:t>
            </a:r>
            <a:r>
              <a:rPr lang="en-US" sz="1200" dirty="0"/>
              <a:t>O</a:t>
            </a:r>
            <a:r>
              <a:rPr lang="en-US" sz="1200" dirty="0" smtClean="0"/>
              <a:t>rganizations hosted outside experts to instruct MagLab Safety and DC </a:t>
            </a:r>
            <a:r>
              <a:rPr lang="en-US" sz="1200" dirty="0"/>
              <a:t>Field </a:t>
            </a:r>
            <a:r>
              <a:rPr lang="en-US" sz="1200" dirty="0" smtClean="0"/>
              <a:t>Facility personnel on </a:t>
            </a:r>
            <a:r>
              <a:rPr lang="en-US" sz="1200" dirty="0"/>
              <a:t>the </a:t>
            </a:r>
            <a:r>
              <a:rPr lang="en-US" sz="1200" dirty="0" smtClean="0"/>
              <a:t>concepts </a:t>
            </a:r>
            <a:r>
              <a:rPr lang="en-US" sz="1200" dirty="0"/>
              <a:t>and </a:t>
            </a:r>
            <a:r>
              <a:rPr lang="en-US" sz="1200" dirty="0" smtClean="0"/>
              <a:t>practices for operating </a:t>
            </a:r>
            <a:r>
              <a:rPr lang="en-US" sz="1200" dirty="0"/>
              <a:t>a facility according to the principles of HRO theory. The workshop was facilitated by the Center of Excellence for High Reliability Organizations and Processes located at Texas Tech University. The instructors gave an overview of HROs, their </a:t>
            </a:r>
            <a:r>
              <a:rPr lang="en-US" sz="1200" dirty="0" smtClean="0"/>
              <a:t>characteristics, </a:t>
            </a:r>
            <a:r>
              <a:rPr lang="en-US" sz="1200" dirty="0"/>
              <a:t>and </a:t>
            </a:r>
            <a:r>
              <a:rPr lang="en-US" sz="1200" dirty="0" smtClean="0"/>
              <a:t>the benefits </a:t>
            </a:r>
            <a:r>
              <a:rPr lang="en-US" sz="1200" dirty="0"/>
              <a:t>to </a:t>
            </a:r>
            <a:r>
              <a:rPr lang="en-US" sz="1200" dirty="0" smtClean="0"/>
              <a:t>operations that result. </a:t>
            </a:r>
            <a:r>
              <a:rPr lang="en-US" sz="1200" dirty="0"/>
              <a:t>Participants and instructors worked </a:t>
            </a:r>
            <a:r>
              <a:rPr lang="en-US" sz="1200" dirty="0" smtClean="0"/>
              <a:t>together to determine </a:t>
            </a:r>
            <a:r>
              <a:rPr lang="en-US" sz="1200" dirty="0"/>
              <a:t>how DC Field </a:t>
            </a:r>
            <a:r>
              <a:rPr lang="en-US" sz="1200" dirty="0" smtClean="0"/>
              <a:t>Facility </a:t>
            </a:r>
            <a:r>
              <a:rPr lang="en-US" sz="1200" dirty="0"/>
              <a:t>operations </a:t>
            </a:r>
            <a:r>
              <a:rPr lang="en-US" sz="1200" dirty="0" smtClean="0"/>
              <a:t>can fit </a:t>
            </a:r>
            <a:r>
              <a:rPr lang="en-US" sz="1200" dirty="0"/>
              <a:t>within the landscape of HROs. Discussions centered around HRO practices and tools that can transform an organization into an HRO. Emphasis was put on identifying mechanisms to improve the organizational culture – with particular emphasis on the safety culture. </a:t>
            </a:r>
          </a:p>
          <a:p>
            <a:pPr algn="just"/>
            <a:endParaRPr lang="en-US" sz="700" dirty="0"/>
          </a:p>
          <a:p>
            <a:pPr algn="just"/>
            <a:r>
              <a:rPr lang="en-US" sz="1200" dirty="0"/>
              <a:t>Workshop participants explored what HRO practices and principles could be implemented at the </a:t>
            </a:r>
            <a:r>
              <a:rPr lang="en-US" sz="1200" dirty="0" smtClean="0"/>
              <a:t>MagLab </a:t>
            </a:r>
            <a:r>
              <a:rPr lang="en-US" sz="1200" dirty="0"/>
              <a:t>to reach a higher level of reliability as an organization. </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38100" y="6446154"/>
            <a:ext cx="4668371" cy="261610"/>
          </a:xfrm>
          <a:prstGeom prst="rect">
            <a:avLst/>
          </a:prstGeom>
          <a:noFill/>
          <a:ln w="9525">
            <a:noFill/>
            <a:miter lim="800000"/>
            <a:headEnd/>
            <a:tailEnd/>
          </a:ln>
        </p:spPr>
        <p:txBody>
          <a:bodyPr wrap="square">
            <a:spAutoFit/>
          </a:bodyPr>
          <a:lstStyle/>
          <a:p>
            <a:r>
              <a:rPr lang="en-US" sz="1100" b="1" dirty="0" smtClean="0">
                <a:solidFill>
                  <a:srgbClr val="333399"/>
                </a:solidFill>
              </a:rPr>
              <a:t>Facilities:</a:t>
            </a:r>
            <a:r>
              <a:rPr lang="en-US" sz="1100" dirty="0" smtClean="0">
                <a:solidFill>
                  <a:srgbClr val="333399"/>
                </a:solidFill>
              </a:rPr>
              <a:t>  </a:t>
            </a:r>
            <a:r>
              <a:rPr lang="en-US" sz="1100" dirty="0">
                <a:solidFill>
                  <a:srgbClr val="333399"/>
                </a:solidFill>
              </a:rPr>
              <a:t>DC Magnet User </a:t>
            </a:r>
            <a:r>
              <a:rPr lang="en-US" sz="1100" dirty="0" smtClean="0">
                <a:solidFill>
                  <a:srgbClr val="333399"/>
                </a:solidFill>
              </a:rPr>
              <a:t>Facility and Safety Department personnel.</a:t>
            </a:r>
            <a:endParaRPr lang="en-US" sz="1100" dirty="0">
              <a:solidFill>
                <a:srgbClr val="333399"/>
              </a:solidFill>
            </a:endParaRPr>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Text Box 62">
            <a:extLst>
              <a:ext uri="{FF2B5EF4-FFF2-40B4-BE49-F238E27FC236}">
                <a16:creationId xmlns:a16="http://schemas.microsoft.com/office/drawing/2014/main" xmlns="" id="{563F955A-20A7-9642-81BB-A6BD71C5B9A5}"/>
              </a:ext>
            </a:extLst>
          </p:cNvPr>
          <p:cNvSpPr txBox="1">
            <a:spLocks noChangeArrowheads="1"/>
          </p:cNvSpPr>
          <p:nvPr/>
        </p:nvSpPr>
        <p:spPr bwMode="auto">
          <a:xfrm>
            <a:off x="537449" y="87171"/>
            <a:ext cx="8031001" cy="992579"/>
          </a:xfrm>
          <a:prstGeom prst="rect">
            <a:avLst/>
          </a:prstGeom>
          <a:noFill/>
          <a:ln w="9525">
            <a:noFill/>
            <a:miter lim="800000"/>
            <a:headEnd/>
            <a:tailEnd/>
          </a:ln>
        </p:spPr>
        <p:txBody>
          <a:bodyPr wrap="square">
            <a:spAutoFit/>
          </a:bodyPr>
          <a:lstStyle/>
          <a:p>
            <a:pPr algn="ctr"/>
            <a:r>
              <a:rPr lang="en-US" b="1" dirty="0" smtClean="0"/>
              <a:t>MagLab Workshop </a:t>
            </a:r>
            <a:r>
              <a:rPr lang="en-US" b="1" dirty="0"/>
              <a:t>on Excellence in High Reliability Organizations</a:t>
            </a:r>
          </a:p>
          <a:p>
            <a:pPr algn="ctr">
              <a:spcBef>
                <a:spcPts val="0"/>
              </a:spcBef>
            </a:pPr>
            <a:endParaRPr lang="en-US" sz="600" dirty="0"/>
          </a:p>
          <a:p>
            <a:pPr algn="ctr">
              <a:spcBef>
                <a:spcPts val="0"/>
              </a:spcBef>
            </a:pPr>
            <a:r>
              <a:rPr lang="en-US" sz="1100" dirty="0" smtClean="0"/>
              <a:t>Julia </a:t>
            </a:r>
            <a:r>
              <a:rPr lang="en-US" sz="1100" dirty="0"/>
              <a:t>H. Smith</a:t>
            </a:r>
            <a:r>
              <a:rPr lang="en-US" sz="1100" kern="1200" baseline="30000" dirty="0"/>
              <a:t>1</a:t>
            </a:r>
            <a:r>
              <a:rPr lang="en-US" sz="1100" kern="1200" dirty="0"/>
              <a:t>, </a:t>
            </a:r>
            <a:r>
              <a:rPr lang="en-US" sz="1100" kern="1200" dirty="0" smtClean="0"/>
              <a:t>Alfie </a:t>
            </a:r>
            <a:r>
              <a:rPr lang="en-US" sz="1100" kern="1200" dirty="0"/>
              <a:t>Brown</a:t>
            </a:r>
            <a:r>
              <a:rPr lang="en-US" sz="1100" dirty="0"/>
              <a:t>, </a:t>
            </a:r>
            <a:r>
              <a:rPr lang="en-US" sz="1100" dirty="0" err="1" smtClean="0"/>
              <a:t>Laymon</a:t>
            </a:r>
            <a:r>
              <a:rPr lang="en-US" sz="1100" dirty="0" smtClean="0"/>
              <a:t> </a:t>
            </a:r>
            <a:r>
              <a:rPr lang="en-US" sz="1100" dirty="0"/>
              <a:t>Gray</a:t>
            </a:r>
            <a:r>
              <a:rPr lang="en-US" sz="1100" baseline="30000" dirty="0"/>
              <a:t>1</a:t>
            </a:r>
            <a:r>
              <a:rPr lang="en-US" sz="1100" dirty="0"/>
              <a:t>, </a:t>
            </a:r>
            <a:r>
              <a:rPr lang="en-US" sz="1100" dirty="0" smtClean="0"/>
              <a:t>Timothy </a:t>
            </a:r>
            <a:r>
              <a:rPr lang="en-US" sz="1100" dirty="0"/>
              <a:t>P.</a:t>
            </a:r>
            <a:r>
              <a:rPr lang="en-US" sz="1100" kern="1200" dirty="0"/>
              <a:t> Murphy</a:t>
            </a:r>
            <a:r>
              <a:rPr lang="en-US" sz="1100" baseline="30000" dirty="0"/>
              <a:t>1</a:t>
            </a:r>
            <a:endParaRPr lang="en-US" sz="1100" kern="1200" dirty="0"/>
          </a:p>
          <a:p>
            <a:pPr algn="ctr">
              <a:spcBef>
                <a:spcPts val="0"/>
              </a:spcBef>
            </a:pPr>
            <a:r>
              <a:rPr lang="en-US" sz="1050" b="1" dirty="0" smtClean="0">
                <a:solidFill>
                  <a:srgbClr val="0033CC"/>
                </a:solidFill>
              </a:rPr>
              <a:t>National High Magnetic Field Laboratory, Florida State University, Tallahassee FL</a:t>
            </a:r>
            <a:endParaRPr lang="en-US" sz="1050" b="1" dirty="0">
              <a:solidFill>
                <a:srgbClr val="0033CC"/>
              </a:solidFill>
            </a:endParaRPr>
          </a:p>
          <a:p>
            <a:pPr algn="ctr">
              <a:spcBef>
                <a:spcPts val="300"/>
              </a:spcBef>
            </a:pPr>
            <a:r>
              <a:rPr lang="en-US" sz="1050" b="1" dirty="0"/>
              <a:t>Funding Grants:</a:t>
            </a:r>
            <a:r>
              <a:rPr lang="en-US" sz="1050" dirty="0"/>
              <a:t>  G.S. </a:t>
            </a:r>
            <a:r>
              <a:rPr lang="en-US" sz="1050" dirty="0" err="1"/>
              <a:t>Boebinger</a:t>
            </a:r>
            <a:r>
              <a:rPr lang="en-US" sz="1050" dirty="0"/>
              <a:t> (NSF DMR-1157490, NSF DMR-1644779)</a:t>
            </a:r>
            <a:endParaRPr lang="en-US" sz="1050" b="1" dirty="0">
              <a:solidFill>
                <a:srgbClr val="0033CC"/>
              </a:solidFill>
              <a:highlight>
                <a:srgbClr val="FFFF00"/>
              </a:highlight>
            </a:endParaRPr>
          </a:p>
        </p:txBody>
      </p:sp>
      <p:pic>
        <p:nvPicPr>
          <p:cNvPr id="4" name="Picture 3">
            <a:extLst>
              <a:ext uri="{FF2B5EF4-FFF2-40B4-BE49-F238E27FC236}">
                <a16:creationId xmlns:a16="http://schemas.microsoft.com/office/drawing/2014/main" xmlns="" id="{9BF26D08-886A-BF45-9753-CC63AE6CD72B}"/>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9661"/>
          <a:stretch/>
        </p:blipFill>
        <p:spPr>
          <a:xfrm>
            <a:off x="4706471" y="3912888"/>
            <a:ext cx="4312023" cy="2684883"/>
          </a:xfrm>
          <a:prstGeom prst="rect">
            <a:avLst/>
          </a:prstGeom>
        </p:spPr>
      </p:pic>
      <p:pic>
        <p:nvPicPr>
          <p:cNvPr id="8" name="Picture 7">
            <a:extLst>
              <a:ext uri="{FF2B5EF4-FFF2-40B4-BE49-F238E27FC236}">
                <a16:creationId xmlns:a16="http://schemas.microsoft.com/office/drawing/2014/main" xmlns="" id="{12F96ECD-4340-1545-9FDB-B1BB2BDF7BF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06471" y="1397305"/>
            <a:ext cx="4312281" cy="2425657"/>
          </a:xfrm>
          <a:prstGeom prst="rect">
            <a:avLst/>
          </a:prstGeom>
        </p:spPr>
      </p:pic>
    </p:spTree>
    <p:extLst>
      <p:ext uri="{BB962C8B-B14F-4D97-AF65-F5344CB8AC3E}">
        <p14:creationId xmlns:p14="http://schemas.microsoft.com/office/powerpoint/2010/main" val="33458449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CDA8602EA2844990E3AC4B641739DA" ma:contentTypeVersion="1" ma:contentTypeDescription="Create a new document." ma:contentTypeScope="" ma:versionID="d0f62b7abb97624f0b932723b13cad42">
  <xsd:schema xmlns:xsd="http://www.w3.org/2001/XMLSchema" xmlns:xs="http://www.w3.org/2001/XMLSchema" xmlns:p="http://schemas.microsoft.com/office/2006/metadata/properties" xmlns:ns2="2ba5d019-e4dc-4c77-b441-444c3562fe17" targetNamespace="http://schemas.microsoft.com/office/2006/metadata/properties" ma:root="true" ma:fieldsID="ac93bb44624b61d7a3a70bc05672a6a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B1AE16-D16A-498B-B7D8-5E5CE5BD81B5}"/>
</file>

<file path=customXml/itemProps2.xml><?xml version="1.0" encoding="utf-8"?>
<ds:datastoreItem xmlns:ds="http://schemas.openxmlformats.org/officeDocument/2006/customXml" ds:itemID="{8FECD70F-D986-4FD0-B97D-1A1484E7A3A7}"/>
</file>

<file path=customXml/itemProps3.xml><?xml version="1.0" encoding="utf-8"?>
<ds:datastoreItem xmlns:ds="http://schemas.openxmlformats.org/officeDocument/2006/customXml" ds:itemID="{1205E993-EFEE-4F97-8755-EDAB593BF460}"/>
</file>

<file path=docProps/app.xml><?xml version="1.0" encoding="utf-8"?>
<Properties xmlns="http://schemas.openxmlformats.org/officeDocument/2006/extended-properties" xmlns:vt="http://schemas.openxmlformats.org/officeDocument/2006/docPropsVTypes">
  <TotalTime>5226</TotalTime>
  <Words>306</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Anke Toth</cp:lastModifiedBy>
  <cp:revision>123</cp:revision>
  <cp:lastPrinted>2007-07-13T05:35:51Z</cp:lastPrinted>
  <dcterms:created xsi:type="dcterms:W3CDTF">2004-08-07T03:10:56Z</dcterms:created>
  <dcterms:modified xsi:type="dcterms:W3CDTF">2018-08-20T13:05:06Z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0x01010063CDA8602EA2844990E3AC4B641739DA</vt:lpwstr>
  </property>
</Properties>
</file>