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45" autoAdjust="0"/>
    <p:restoredTop sz="96338" autoAdjust="0"/>
  </p:normalViewPr>
  <p:slideViewPr>
    <p:cSldViewPr snapToGrid="0">
      <p:cViewPr>
        <p:scale>
          <a:sx n="71" d="100"/>
          <a:sy n="71" d="100"/>
        </p:scale>
        <p:origin x="-763" y="-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86266" y="1262906"/>
            <a:ext cx="4505959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High pressures access </a:t>
            </a:r>
            <a:r>
              <a:rPr lang="en-US" sz="1200" dirty="0"/>
              <a:t>“new” materials that </a:t>
            </a:r>
            <a:r>
              <a:rPr lang="en-US" sz="1200" dirty="0" smtClean="0"/>
              <a:t>are </a:t>
            </a:r>
            <a:r>
              <a:rPr lang="en-US" sz="1200" dirty="0"/>
              <a:t>otherwise unattainable, including the recent discovery of superconductivity up to 203K in a sample of hydrogen sulfide pressurized to 150 </a:t>
            </a:r>
            <a:r>
              <a:rPr lang="en-US" sz="1200" dirty="0" err="1"/>
              <a:t>GPa</a:t>
            </a:r>
            <a:r>
              <a:rPr lang="en-US" sz="1200" dirty="0"/>
              <a:t> (or 1.5 million times atmospheric pressure)</a:t>
            </a:r>
          </a:p>
          <a:p>
            <a:pPr algn="just"/>
            <a:endParaRPr lang="en-US" sz="1200" dirty="0" smtClean="0"/>
          </a:p>
          <a:p>
            <a:pPr algn="just"/>
            <a:r>
              <a:rPr lang="en-US" sz="1200" dirty="0" smtClean="0"/>
              <a:t>Temperature, magnetic field, and pressure each represent a thermodynamic variable that can smoothly </a:t>
            </a:r>
            <a:r>
              <a:rPr lang="en-US" sz="1200" dirty="0"/>
              <a:t>tune </a:t>
            </a:r>
            <a:r>
              <a:rPr lang="en-US" sz="1200" dirty="0" smtClean="0"/>
              <a:t>a material’s properties. When coupled in a single experiment under extreme conditions, they constitute a multidimensional probe to better test our theoretical understanding of new materials and their behavior under less extreme conditions.</a:t>
            </a:r>
            <a:endParaRPr lang="en-US" sz="1200" dirty="0"/>
          </a:p>
          <a:p>
            <a:pPr algn="just"/>
            <a:endParaRPr lang="en-US" sz="800" dirty="0"/>
          </a:p>
          <a:p>
            <a:pPr algn="just"/>
            <a:r>
              <a:rPr lang="en-US" sz="1200" dirty="0" smtClean="0"/>
              <a:t>An apparatus </a:t>
            </a:r>
            <a:r>
              <a:rPr lang="en-US" sz="1200" dirty="0"/>
              <a:t>for generating </a:t>
            </a:r>
            <a:r>
              <a:rPr lang="en-US" sz="1200" dirty="0" smtClean="0"/>
              <a:t>high pressures </a:t>
            </a:r>
            <a:r>
              <a:rPr lang="en-US" sz="1200" dirty="0"/>
              <a:t>typically </a:t>
            </a:r>
            <a:r>
              <a:rPr lang="en-US" sz="1200" dirty="0" smtClean="0"/>
              <a:t>has </a:t>
            </a:r>
            <a:r>
              <a:rPr lang="en-US" sz="1200" dirty="0"/>
              <a:t>many parts </a:t>
            </a:r>
            <a:r>
              <a:rPr lang="en-US" sz="1200" dirty="0" smtClean="0"/>
              <a:t>in order to precisely </a:t>
            </a:r>
            <a:r>
              <a:rPr lang="en-US" sz="1200" dirty="0"/>
              <a:t>align the anvils </a:t>
            </a:r>
            <a:r>
              <a:rPr lang="en-US" sz="1200" dirty="0" smtClean="0"/>
              <a:t>and </a:t>
            </a:r>
            <a:r>
              <a:rPr lang="en-US" sz="1200" dirty="0"/>
              <a:t>apply the load, making them </a:t>
            </a:r>
            <a:r>
              <a:rPr lang="en-US" sz="1200" dirty="0" smtClean="0"/>
              <a:t>cumbersome </a:t>
            </a:r>
            <a:r>
              <a:rPr lang="en-US" sz="1200" dirty="0"/>
              <a:t>to use in </a:t>
            </a:r>
            <a:r>
              <a:rPr lang="en-US" sz="1200" dirty="0" smtClean="0"/>
              <a:t>high </a:t>
            </a:r>
            <a:r>
              <a:rPr lang="en-US" sz="1200" dirty="0"/>
              <a:t>magnetic </a:t>
            </a:r>
            <a:r>
              <a:rPr lang="en-US" sz="1200" dirty="0" smtClean="0"/>
              <a:t>fields. We have </a:t>
            </a:r>
            <a:r>
              <a:rPr lang="en-US" sz="1200" dirty="0"/>
              <a:t>developed a simple </a:t>
            </a:r>
            <a:r>
              <a:rPr lang="en-US" sz="1200" dirty="0" smtClean="0"/>
              <a:t>five-piece apparatus, including the two anvils, that is based </a:t>
            </a:r>
            <a:r>
              <a:rPr lang="en-US" sz="1200" dirty="0"/>
              <a:t>on the ubiquitous </a:t>
            </a:r>
            <a:r>
              <a:rPr lang="en-US" sz="1200" dirty="0" smtClean="0"/>
              <a:t>turnbuckle and features a </a:t>
            </a:r>
            <a:r>
              <a:rPr lang="en-US" sz="1200" dirty="0"/>
              <a:t>detachable load mechanism. Made originally to fit into the 9 mm bore of Quantum Design’s </a:t>
            </a:r>
            <a:r>
              <a:rPr lang="en-US" sz="1200" dirty="0" smtClean="0"/>
              <a:t>Magnetic Properties Measurement System (MPMS), </a:t>
            </a:r>
            <a:r>
              <a:rPr lang="en-US" sz="1200" dirty="0"/>
              <a:t>the design has morphed into more than 17 variations, both metal and plastic, that are used extensively in </a:t>
            </a:r>
            <a:r>
              <a:rPr lang="en-US" sz="1200" dirty="0" smtClean="0"/>
              <a:t>DC </a:t>
            </a:r>
            <a:r>
              <a:rPr lang="en-US" sz="1200" dirty="0"/>
              <a:t>and pulsed magnetic fields and can be coupled with many standard high magnetic field techniques. The symmetric design has enabled magic angle spinning NMR, </a:t>
            </a:r>
            <a:r>
              <a:rPr lang="en-US" sz="1200" dirty="0" smtClean="0"/>
              <a:t>Electron Spin Resonance (ESR), Raman and Infrared spectroscopy, and, finally, </a:t>
            </a:r>
            <a:r>
              <a:rPr lang="en-US" sz="1200" dirty="0"/>
              <a:t>X-ray </a:t>
            </a:r>
            <a:r>
              <a:rPr lang="en-US" sz="1200" dirty="0" smtClean="0"/>
              <a:t>scattering, </a:t>
            </a:r>
            <a:r>
              <a:rPr lang="en-US" sz="1200" i="1" dirty="0" smtClean="0"/>
              <a:t>which resulted in a commercial agreement with </a:t>
            </a:r>
            <a:r>
              <a:rPr lang="en-US" sz="1200" i="1" dirty="0" err="1"/>
              <a:t>Almax</a:t>
            </a:r>
            <a:r>
              <a:rPr lang="en-US" sz="1200" i="1" dirty="0"/>
              <a:t> </a:t>
            </a:r>
            <a:r>
              <a:rPr lang="en-US" sz="1200" i="1" dirty="0" err="1" smtClean="0"/>
              <a:t>easyLab</a:t>
            </a:r>
            <a:r>
              <a:rPr lang="en-US" sz="1200" i="1" dirty="0"/>
              <a:t>.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35637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744527" y="1235306"/>
            <a:ext cx="4323273" cy="5020554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1C9B6459-B838-2A40-83B0-2B78F99A773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4" t="3581" r="4531" b="21521"/>
          <a:stretch/>
        </p:blipFill>
        <p:spPr>
          <a:xfrm>
            <a:off x="4891176" y="1282029"/>
            <a:ext cx="4102725" cy="2384199"/>
          </a:xfrm>
          <a:prstGeom prst="rect">
            <a:avLst/>
          </a:prstGeom>
        </p:spPr>
      </p:pic>
      <p:sp>
        <p:nvSpPr>
          <p:cNvPr id="21" name="Text Box 62">
            <a:extLst>
              <a:ext uri="{FF2B5EF4-FFF2-40B4-BE49-F238E27FC236}">
                <a16:creationId xmlns:a16="http://schemas.microsoft.com/office/drawing/2014/main" xmlns="" id="{ED98954E-37AA-8D4B-B21C-84C958E83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266" y="72994"/>
            <a:ext cx="8031001" cy="100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 smtClean="0"/>
              <a:t>Tech Transfer: High Pressures for Materials Research</a:t>
            </a:r>
            <a:endParaRPr lang="en-US" sz="600" dirty="0"/>
          </a:p>
          <a:p>
            <a:pPr algn="ctr">
              <a:spcBef>
                <a:spcPts val="300"/>
              </a:spcBef>
            </a:pPr>
            <a:r>
              <a:rPr lang="en-US" sz="1200" kern="1200" dirty="0" smtClean="0"/>
              <a:t>A.D</a:t>
            </a:r>
            <a:r>
              <a:rPr lang="en-US" sz="1200" kern="1200" dirty="0"/>
              <a:t>. </a:t>
            </a:r>
            <a:r>
              <a:rPr lang="en-US" sz="1200" kern="1200" dirty="0" err="1"/>
              <a:t>Grockowiak</a:t>
            </a:r>
            <a:r>
              <a:rPr lang="en-US" sz="1200" kern="1200" dirty="0"/>
              <a:t>, W. A. </a:t>
            </a:r>
            <a:r>
              <a:rPr lang="en-US" sz="1200" kern="1200" dirty="0" err="1"/>
              <a:t>Coniglio</a:t>
            </a:r>
            <a:r>
              <a:rPr lang="en-US" sz="1200" kern="1200" dirty="0"/>
              <a:t>, V. Williams, and </a:t>
            </a:r>
            <a:r>
              <a:rPr lang="en-US" sz="1200" dirty="0"/>
              <a:t>S. W. Tozer</a:t>
            </a:r>
            <a:endParaRPr lang="en-US" sz="1200" baseline="30000" dirty="0"/>
          </a:p>
          <a:p>
            <a:pPr algn="ctr">
              <a:spcBef>
                <a:spcPts val="0"/>
              </a:spcBef>
            </a:pPr>
            <a:r>
              <a:rPr lang="en-US" sz="1200" b="1" dirty="0" smtClean="0">
                <a:solidFill>
                  <a:srgbClr val="0033CC"/>
                </a:solidFill>
              </a:rPr>
              <a:t>National High Magnetic Field Laboratory, Florida State University, Tallahassee, FL</a:t>
            </a:r>
            <a:endParaRPr lang="en-US" sz="1200" b="1" kern="1200" dirty="0">
              <a:solidFill>
                <a:srgbClr val="0033CC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sz="1200" b="1" kern="1200" dirty="0">
                <a:solidFill>
                  <a:srgbClr val="0033CC"/>
                </a:solidFill>
              </a:rPr>
              <a:t> </a:t>
            </a:r>
            <a:r>
              <a:rPr lang="en-US" sz="1200" b="1" dirty="0" smtClean="0"/>
              <a:t>Funding </a:t>
            </a:r>
            <a:r>
              <a:rPr lang="en-US" sz="1200" b="1" dirty="0"/>
              <a:t>Grants:</a:t>
            </a:r>
            <a:r>
              <a:rPr lang="en-US" sz="1200" dirty="0"/>
              <a:t>  G.S. </a:t>
            </a:r>
            <a:r>
              <a:rPr lang="en-US" sz="1200" dirty="0" err="1"/>
              <a:t>Boebinger</a:t>
            </a:r>
            <a:r>
              <a:rPr lang="en-US" sz="1200" dirty="0"/>
              <a:t> (NSF DMR-1157490, NSF DMR-1644779); S.W. Tozer NNSA SSAP</a:t>
            </a:r>
            <a:endParaRPr lang="en-US" sz="1200" b="1" dirty="0">
              <a:solidFill>
                <a:srgbClr val="0033CC"/>
              </a:solidFill>
            </a:endParaRP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xmlns="" id="{37D3BFF9-BAF9-FE44-9B4D-8847AA71F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4" y="6239077"/>
            <a:ext cx="909319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35 T and 45 T hybrid were used as well as the 65 T short pulse and 60 T long pulse magnets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“Nonmetallic gasket and miniature plastic turnbuckle diamond anvil cell for pulsed magnetic field studies at cryogenic temperatures”, D.E. Graf, R.L. Stillwell, K.M. Purcell and S.W. Tozer, High Pressure Research</a:t>
            </a:r>
            <a:r>
              <a:rPr lang="en-US" sz="1100" b="1" dirty="0">
                <a:solidFill>
                  <a:srgbClr val="333399"/>
                </a:solidFill>
              </a:rPr>
              <a:t> 31 </a:t>
            </a:r>
            <a:r>
              <a:rPr lang="en-US" sz="1100" dirty="0">
                <a:solidFill>
                  <a:srgbClr val="333399"/>
                </a:solidFill>
              </a:rPr>
              <a:t>533-543 (2011).</a:t>
            </a:r>
            <a:endParaRPr lang="en-US" sz="1200" dirty="0">
              <a:solidFill>
                <a:srgbClr val="33339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985589" y="3819574"/>
            <a:ext cx="4021110" cy="1655503"/>
            <a:chOff x="4718173" y="3750566"/>
            <a:chExt cx="4021110" cy="1655503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xmlns="" id="{A44A3377-F5D4-D046-B7FD-D4C24B726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8173" y="3750566"/>
              <a:ext cx="1602621" cy="1140755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xmlns="" id="{34E55716-8493-9144-B267-080DA33F3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5072" y="3758801"/>
              <a:ext cx="2314211" cy="1647268"/>
            </a:xfrm>
            <a:prstGeom prst="rect">
              <a:avLst/>
            </a:prstGeom>
          </p:spPr>
        </p:pic>
        <p:sp>
          <p:nvSpPr>
            <p:cNvPr id="3" name="Donut 2">
              <a:extLst>
                <a:ext uri="{FF2B5EF4-FFF2-40B4-BE49-F238E27FC236}">
                  <a16:creationId xmlns:a16="http://schemas.microsoft.com/office/drawing/2014/main" xmlns="" id="{572B4C82-259A-3C43-A54D-2AC15E1A6F01}"/>
                </a:ext>
              </a:extLst>
            </p:cNvPr>
            <p:cNvSpPr/>
            <p:nvPr/>
          </p:nvSpPr>
          <p:spPr>
            <a:xfrm>
              <a:off x="5309088" y="4146401"/>
              <a:ext cx="367990" cy="307451"/>
            </a:xfrm>
            <a:prstGeom prst="donut">
              <a:avLst>
                <a:gd name="adj" fmla="val 37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Donut 15">
              <a:extLst>
                <a:ext uri="{FF2B5EF4-FFF2-40B4-BE49-F238E27FC236}">
                  <a16:creationId xmlns:a16="http://schemas.microsoft.com/office/drawing/2014/main" xmlns="" id="{545B502A-1A42-EC43-BB7F-9976BAB53D79}"/>
                </a:ext>
              </a:extLst>
            </p:cNvPr>
            <p:cNvSpPr/>
            <p:nvPr/>
          </p:nvSpPr>
          <p:spPr>
            <a:xfrm>
              <a:off x="6744038" y="3854018"/>
              <a:ext cx="1559252" cy="1243879"/>
            </a:xfrm>
            <a:prstGeom prst="donut">
              <a:avLst>
                <a:gd name="adj" fmla="val 37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3AFBD4A4-4AB8-C647-8D1B-44D477FA3404}"/>
                </a:ext>
              </a:extLst>
            </p:cNvPr>
            <p:cNvCxnSpPr>
              <a:cxnSpLocks/>
              <a:stCxn id="3" idx="6"/>
              <a:endCxn id="16" idx="2"/>
            </p:cNvCxnSpPr>
            <p:nvPr/>
          </p:nvCxnSpPr>
          <p:spPr>
            <a:xfrm>
              <a:off x="5677078" y="4300127"/>
              <a:ext cx="1066960" cy="1758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06E3423A-F315-B346-BDF2-C491B9CE3210}"/>
                </a:ext>
              </a:extLst>
            </p:cNvPr>
            <p:cNvSpPr/>
            <p:nvPr/>
          </p:nvSpPr>
          <p:spPr>
            <a:xfrm rot="1663646">
              <a:off x="7326826" y="3980537"/>
              <a:ext cx="1198880" cy="2768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100 µm</a:t>
              </a:r>
            </a:p>
          </p:txBody>
        </p:sp>
      </p:grp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7664372" y="1434264"/>
            <a:ext cx="6954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 smtClean="0"/>
              <a:t>1 cm</a:t>
            </a:r>
            <a:endParaRPr lang="en-US" sz="1400" b="1" dirty="0"/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4805203" y="3356735"/>
            <a:ext cx="36667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Various turnbuckle diamond anvil cells fabricated for high-pressure / high-magnetic-field experiments.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716128" y="1439793"/>
            <a:ext cx="474143" cy="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4827346" y="5073185"/>
            <a:ext cx="411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An anvil with a sample</a:t>
            </a:r>
          </a:p>
          <a:p>
            <a:pPr algn="just"/>
            <a:r>
              <a:rPr lang="en-US" sz="1200" dirty="0" smtClean="0"/>
              <a:t>of CeRhIn</a:t>
            </a:r>
            <a:r>
              <a:rPr lang="en-US" sz="1200" baseline="-25000" dirty="0" smtClean="0"/>
              <a:t>5 </a:t>
            </a:r>
            <a:r>
              <a:rPr lang="en-US" sz="1200" dirty="0" smtClean="0"/>
              <a:t>that has been </a:t>
            </a:r>
          </a:p>
          <a:p>
            <a:pPr algn="just"/>
            <a:r>
              <a:rPr lang="en-US" sz="1200" dirty="0" smtClean="0"/>
              <a:t>precisely shaped by Focused Ion Beam etching, created by MagLab user T. Helm from the Max Planck </a:t>
            </a:r>
            <a:r>
              <a:rPr lang="en-US" sz="1200" dirty="0" err="1" smtClean="0"/>
              <a:t>Institut</a:t>
            </a:r>
            <a:r>
              <a:rPr lang="en-US" sz="1200" dirty="0" smtClean="0"/>
              <a:t> in preparation for a collaborative experiment on pressure-induced effects on electron </a:t>
            </a:r>
            <a:r>
              <a:rPr lang="en-US" sz="1200" dirty="0" err="1" smtClean="0"/>
              <a:t>nematicity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24AAD9-C661-46BF-8228-3DB568004954}"/>
</file>

<file path=customXml/itemProps2.xml><?xml version="1.0" encoding="utf-8"?>
<ds:datastoreItem xmlns:ds="http://schemas.openxmlformats.org/officeDocument/2006/customXml" ds:itemID="{35B79A82-8134-4605-B291-FE43FF01D2D3}"/>
</file>

<file path=customXml/itemProps3.xml><?xml version="1.0" encoding="utf-8"?>
<ds:datastoreItem xmlns:ds="http://schemas.openxmlformats.org/officeDocument/2006/customXml" ds:itemID="{CD284206-0AFB-4B2A-850A-9181064DC8F8}"/>
</file>

<file path=docProps/app.xml><?xml version="1.0" encoding="utf-8"?>
<Properties xmlns="http://schemas.openxmlformats.org/officeDocument/2006/extended-properties" xmlns:vt="http://schemas.openxmlformats.org/officeDocument/2006/docPropsVTypes">
  <TotalTime>4951</TotalTime>
  <Words>436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Anke Toth</cp:lastModifiedBy>
  <cp:revision>134</cp:revision>
  <cp:lastPrinted>2007-07-13T05:35:51Z</cp:lastPrinted>
  <dcterms:created xsi:type="dcterms:W3CDTF">2004-08-07T03:10:56Z</dcterms:created>
  <dcterms:modified xsi:type="dcterms:W3CDTF">2018-08-20T13:05:35Z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