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7279" autoAdjust="0"/>
  </p:normalViewPr>
  <p:slideViewPr>
    <p:cSldViewPr snapToGrid="0">
      <p:cViewPr varScale="1">
        <p:scale>
          <a:sx n="131" d="100"/>
          <a:sy n="131" d="100"/>
        </p:scale>
        <p:origin x="169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386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0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9573" y="1345751"/>
            <a:ext cx="4038601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MagLab users sought an </a:t>
            </a:r>
            <a:r>
              <a:rPr lang="en-US" sz="1200" dirty="0" smtClean="0"/>
              <a:t>unambiguous </a:t>
            </a:r>
            <a:r>
              <a:rPr lang="en-US" sz="1200" dirty="0"/>
              <a:t>demonstration </a:t>
            </a:r>
            <a:r>
              <a:rPr lang="en-US" sz="1200" dirty="0" smtClean="0"/>
              <a:t>of </a:t>
            </a:r>
            <a:r>
              <a:rPr lang="en-US" sz="1200" dirty="0" smtClean="0"/>
              <a:t>the transition </a:t>
            </a:r>
            <a:r>
              <a:rPr lang="en-US" sz="1200" dirty="0" smtClean="0"/>
              <a:t>within a two-dimensional electron system at </a:t>
            </a:r>
            <a:r>
              <a:rPr lang="en-US" sz="1200" dirty="0"/>
              <a:t>ultra-low temperatures to </a:t>
            </a:r>
            <a:r>
              <a:rPr lang="en-US" sz="1200" dirty="0" smtClean="0"/>
              <a:t>an electronic </a:t>
            </a:r>
            <a:r>
              <a:rPr lang="en-US" sz="1200" dirty="0"/>
              <a:t>solid </a:t>
            </a:r>
            <a:r>
              <a:rPr lang="en-US" sz="1200" dirty="0" smtClean="0"/>
              <a:t>state known as the Wigner crystal in which coulomb interactions cause the electrons to form a triangular lattice. Researchers measured the differential electrical resistivity, </a:t>
            </a:r>
            <a:r>
              <a:rPr lang="en-US" sz="1200" dirty="0" err="1" smtClean="0"/>
              <a:t>dV</a:t>
            </a:r>
            <a:r>
              <a:rPr lang="en-US" sz="1200" dirty="0" smtClean="0"/>
              <a:t>/</a:t>
            </a:r>
            <a:r>
              <a:rPr lang="en-US" sz="1200" dirty="0" err="1" smtClean="0"/>
              <a:t>dI</a:t>
            </a:r>
            <a:r>
              <a:rPr lang="en-US" sz="1200" dirty="0" smtClean="0"/>
              <a:t>, in </a:t>
            </a:r>
            <a:r>
              <a:rPr lang="en-US" sz="1200" dirty="0" smtClean="0"/>
              <a:t>low </a:t>
            </a:r>
            <a:r>
              <a:rPr lang="en-US" sz="1200" dirty="0"/>
              <a:t>carrier density </a:t>
            </a:r>
            <a:r>
              <a:rPr lang="en-US" sz="1200" dirty="0" smtClean="0"/>
              <a:t>(n = 4 x 10</a:t>
            </a:r>
            <a:r>
              <a:rPr lang="en-US" sz="1200" baseline="30000" dirty="0" smtClean="0"/>
              <a:t>-10 </a:t>
            </a:r>
            <a:r>
              <a:rPr lang="en-US" sz="1200" dirty="0" smtClean="0"/>
              <a:t>cm</a:t>
            </a:r>
            <a:r>
              <a:rPr lang="en-US" sz="1200" baseline="30000" dirty="0" smtClean="0"/>
              <a:t>-2</a:t>
            </a:r>
            <a:r>
              <a:rPr lang="en-US" sz="1200" dirty="0" smtClean="0"/>
              <a:t>) and </a:t>
            </a:r>
            <a:r>
              <a:rPr lang="en-US" sz="1200" dirty="0"/>
              <a:t>high </a:t>
            </a:r>
            <a:r>
              <a:rPr lang="en-US" sz="1200" dirty="0" smtClean="0"/>
              <a:t>mobility </a:t>
            </a:r>
            <a:r>
              <a:rPr lang="en-US" sz="1200" dirty="0"/>
              <a:t>(</a:t>
            </a:r>
            <a:r>
              <a:rPr lang="en-US" sz="1200" dirty="0" smtClean="0"/>
              <a:t>3 x 10</a:t>
            </a:r>
            <a:r>
              <a:rPr lang="en-US" sz="1200" baseline="30000" dirty="0" smtClean="0"/>
              <a:t>6 </a:t>
            </a:r>
            <a:r>
              <a:rPr lang="en-US" sz="1200" dirty="0" smtClean="0"/>
              <a:t>cm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/Vs</a:t>
            </a:r>
            <a:r>
              <a:rPr lang="en-US" sz="1200" dirty="0"/>
              <a:t>) </a:t>
            </a:r>
            <a:r>
              <a:rPr lang="en-US" sz="1200" dirty="0" smtClean="0"/>
              <a:t>electronic systems </a:t>
            </a:r>
            <a:r>
              <a:rPr lang="en-US" sz="1200" dirty="0"/>
              <a:t>in </a:t>
            </a:r>
            <a:r>
              <a:rPr lang="en-US" sz="1200" dirty="0" smtClean="0"/>
              <a:t>GaAs </a:t>
            </a:r>
            <a:r>
              <a:rPr lang="en-US" sz="1200" dirty="0"/>
              <a:t>quantum </a:t>
            </a:r>
            <a:r>
              <a:rPr lang="en-US" sz="1200" dirty="0" smtClean="0"/>
              <a:t>wells. Electrons </a:t>
            </a:r>
            <a:r>
              <a:rPr lang="en-US" sz="1200" dirty="0"/>
              <a:t>were </a:t>
            </a:r>
            <a:r>
              <a:rPr lang="en-US" sz="1200" dirty="0" err="1" smtClean="0"/>
              <a:t>were</a:t>
            </a:r>
            <a:r>
              <a:rPr lang="en-US" sz="1200" dirty="0" smtClean="0"/>
              <a:t> cooled to 9mK and a </a:t>
            </a:r>
            <a:r>
              <a:rPr lang="en-US" sz="1200" dirty="0" smtClean="0"/>
              <a:t>perpendicular </a:t>
            </a:r>
            <a:r>
              <a:rPr lang="en-US" sz="1200" dirty="0"/>
              <a:t>magnetic </a:t>
            </a:r>
            <a:r>
              <a:rPr lang="en-US" sz="1200" dirty="0" smtClean="0"/>
              <a:t>field was applied to quench the kinetic energy, thus enabling coulomb interactions to dominate in this regime of high B/T. </a:t>
            </a:r>
            <a:endParaRPr lang="en-US" sz="1200" dirty="0"/>
          </a:p>
          <a:p>
            <a:pPr algn="just"/>
            <a:r>
              <a:rPr lang="en-US" sz="600" dirty="0" smtClean="0"/>
              <a:t> </a:t>
            </a:r>
            <a:endParaRPr lang="en-US" sz="600" dirty="0"/>
          </a:p>
          <a:p>
            <a:pPr algn="just"/>
            <a:r>
              <a:rPr lang="en-US" sz="1200" dirty="0" smtClean="0"/>
              <a:t>The measurements revealed </a:t>
            </a:r>
            <a:r>
              <a:rPr lang="en-US" sz="1200" dirty="0" smtClean="0"/>
              <a:t>a striking </a:t>
            </a:r>
            <a:r>
              <a:rPr lang="en-US" sz="1200" dirty="0"/>
              <a:t>threshold behavior for T 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≲</a:t>
            </a:r>
            <a:r>
              <a:rPr lang="en-US" sz="1200" dirty="0"/>
              <a:t> 35 </a:t>
            </a:r>
            <a:r>
              <a:rPr lang="en-US" sz="1200" dirty="0" err="1" smtClean="0"/>
              <a:t>mK</a:t>
            </a:r>
            <a:r>
              <a:rPr lang="en-US" sz="1200" dirty="0" smtClean="0"/>
              <a:t> that evidences the formation of the Wigner crystal.  The crystal is </a:t>
            </a:r>
            <a:r>
              <a:rPr lang="en-US" sz="1200" dirty="0"/>
              <a:t>pinned </a:t>
            </a:r>
            <a:r>
              <a:rPr lang="en-US" sz="1200" dirty="0" smtClean="0"/>
              <a:t>(i.e. resistance </a:t>
            </a:r>
            <a:r>
              <a:rPr lang="en-US" sz="1200" dirty="0"/>
              <a:t>&gt; 1 </a:t>
            </a:r>
            <a:r>
              <a:rPr lang="en-US" sz="1200" dirty="0" smtClean="0"/>
              <a:t>GΩ) by </a:t>
            </a:r>
            <a:r>
              <a:rPr lang="en-US" sz="1200" dirty="0" smtClean="0"/>
              <a:t>disorder only at extremely low currents with magnitude &lt; 5 </a:t>
            </a:r>
            <a:r>
              <a:rPr lang="en-US" sz="1200" dirty="0" err="1" smtClean="0"/>
              <a:t>pA.</a:t>
            </a:r>
            <a:r>
              <a:rPr lang="en-US" sz="1200" dirty="0" smtClean="0"/>
              <a:t> At currents just </a:t>
            </a:r>
            <a:r>
              <a:rPr lang="en-US" sz="1200" dirty="0"/>
              <a:t>above the pinning threshold, the resistance plummets by </a:t>
            </a:r>
            <a:r>
              <a:rPr lang="en-US" sz="1200" dirty="0" smtClean="0"/>
              <a:t>more than an order of </a:t>
            </a:r>
            <a:r>
              <a:rPr lang="en-US" sz="1200" dirty="0"/>
              <a:t>magnitude. </a:t>
            </a:r>
            <a:r>
              <a:rPr lang="en-US" sz="1200" dirty="0" smtClean="0"/>
              <a:t>The pinning </a:t>
            </a:r>
            <a:r>
              <a:rPr lang="en-US" sz="1200" dirty="0"/>
              <a:t>is </a:t>
            </a:r>
            <a:r>
              <a:rPr lang="en-US" sz="1200" dirty="0" smtClean="0"/>
              <a:t>also destroyed </a:t>
            </a:r>
            <a:r>
              <a:rPr lang="en-US" sz="1200" dirty="0"/>
              <a:t>by </a:t>
            </a:r>
            <a:r>
              <a:rPr lang="en-US" sz="1200" dirty="0" smtClean="0"/>
              <a:t>heating, </a:t>
            </a:r>
            <a:r>
              <a:rPr lang="en-US" sz="1200" dirty="0"/>
              <a:t>consistent </a:t>
            </a:r>
            <a:r>
              <a:rPr lang="en-US" sz="1200" dirty="0" smtClean="0"/>
              <a:t>with the </a:t>
            </a:r>
            <a:r>
              <a:rPr lang="en-US" sz="1200" dirty="0"/>
              <a:t>thermal melting </a:t>
            </a:r>
            <a:r>
              <a:rPr lang="en-US" sz="1200" dirty="0" smtClean="0"/>
              <a:t>of the Wigner crystal.</a:t>
            </a:r>
            <a:endParaRPr lang="en-US" sz="1200" dirty="0"/>
          </a:p>
          <a:p>
            <a:pPr algn="just"/>
            <a:r>
              <a:rPr lang="en-US" sz="600" dirty="0" smtClean="0"/>
              <a:t> </a:t>
            </a:r>
            <a:endParaRPr lang="en-US" sz="600" dirty="0"/>
          </a:p>
          <a:p>
            <a:pPr algn="just"/>
            <a:r>
              <a:rPr lang="en-US" sz="1200" dirty="0" smtClean="0"/>
              <a:t>The </a:t>
            </a:r>
            <a:r>
              <a:rPr lang="en-US" sz="1200" dirty="0" smtClean="0"/>
              <a:t>temperature </a:t>
            </a:r>
            <a:r>
              <a:rPr lang="en-US" sz="1200" dirty="0"/>
              <a:t>dependence </a:t>
            </a:r>
            <a:r>
              <a:rPr lang="en-US" sz="1200" dirty="0" smtClean="0"/>
              <a:t>was found to be </a:t>
            </a:r>
            <a:r>
              <a:rPr lang="en-US" sz="1200" dirty="0"/>
              <a:t>non-activated and piecewise, implying </a:t>
            </a:r>
            <a:r>
              <a:rPr lang="en-US" sz="1200" dirty="0" smtClean="0"/>
              <a:t>the existence </a:t>
            </a:r>
            <a:r>
              <a:rPr lang="en-US" sz="1200" dirty="0"/>
              <a:t>of a pinned </a:t>
            </a:r>
            <a:r>
              <a:rPr lang="en-US" sz="1200" dirty="0" smtClean="0"/>
              <a:t>Wigner crystal </a:t>
            </a:r>
            <a:r>
              <a:rPr lang="en-US" sz="1200" dirty="0" smtClean="0"/>
              <a:t>that appears </a:t>
            </a:r>
            <a:r>
              <a:rPr lang="en-US" sz="1200" dirty="0"/>
              <a:t>to undergo a two-stage first-order transition upon heating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206240" y="1371991"/>
            <a:ext cx="4783355" cy="4839091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72407" y="17806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629748" y="15564"/>
            <a:ext cx="803100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b="1" dirty="0"/>
              <a:t> </a:t>
            </a:r>
            <a:r>
              <a:rPr lang="en-US" sz="1600" b="1" dirty="0"/>
              <a:t>Pinning and melting of a quantum Wigner crystal</a:t>
            </a:r>
            <a:endParaRPr lang="en-US" sz="600" dirty="0"/>
          </a:p>
          <a:p>
            <a:pPr algn="ctr">
              <a:spcBef>
                <a:spcPts val="600"/>
              </a:spcBef>
            </a:pPr>
            <a:r>
              <a:rPr lang="en-US" sz="1100" dirty="0"/>
              <a:t>T. Knighton</a:t>
            </a:r>
            <a:r>
              <a:rPr lang="en-US" sz="1100" baseline="30000" dirty="0"/>
              <a:t>1</a:t>
            </a:r>
            <a:r>
              <a:rPr lang="en-US" sz="1100" dirty="0"/>
              <a:t>, Z. Wu</a:t>
            </a:r>
            <a:r>
              <a:rPr lang="en-US" sz="1100" baseline="30000" dirty="0"/>
              <a:t>1</a:t>
            </a:r>
            <a:r>
              <a:rPr lang="en-US" sz="1100" dirty="0"/>
              <a:t>, J. Huang</a:t>
            </a:r>
            <a:r>
              <a:rPr lang="en-US" sz="1100" baseline="30000" dirty="0"/>
              <a:t>1</a:t>
            </a:r>
            <a:r>
              <a:rPr lang="en-US" sz="1100" dirty="0"/>
              <a:t>, A. Serafin</a:t>
            </a:r>
            <a:r>
              <a:rPr lang="en-US" sz="1100" baseline="30000" dirty="0"/>
              <a:t>2</a:t>
            </a:r>
            <a:r>
              <a:rPr lang="en-US" sz="1100" dirty="0"/>
              <a:t>, J.-S. Xia</a:t>
            </a:r>
            <a:r>
              <a:rPr lang="en-US" sz="1100" baseline="30000" dirty="0"/>
              <a:t>2, </a:t>
            </a:r>
            <a:r>
              <a:rPr lang="en-US" sz="1100" dirty="0"/>
              <a:t>K.W. Baldwin</a:t>
            </a:r>
            <a:r>
              <a:rPr lang="en-US" sz="1100" baseline="30000" dirty="0"/>
              <a:t>3</a:t>
            </a:r>
            <a:r>
              <a:rPr lang="en-US" sz="1100" dirty="0"/>
              <a:t>, K.W. West</a:t>
            </a:r>
            <a:r>
              <a:rPr lang="en-US" sz="1100" baseline="30000" dirty="0"/>
              <a:t>3</a:t>
            </a:r>
            <a:endParaRPr lang="en-US" sz="1100" kern="1200" baseline="30000" dirty="0"/>
          </a:p>
          <a:p>
            <a:pPr marL="228600" indent="-228600" algn="ctr">
              <a:spcBef>
                <a:spcPts val="600"/>
              </a:spcBef>
              <a:buAutoNum type="arabicPeriod"/>
            </a:pPr>
            <a:r>
              <a:rPr lang="en-US" sz="1050" b="1" kern="1200" dirty="0">
                <a:solidFill>
                  <a:srgbClr val="0033CC"/>
                </a:solidFill>
              </a:rPr>
              <a:t>Wayne State University; 2.  NHMFL and University of Florida; 3. Princeton University</a:t>
            </a:r>
          </a:p>
          <a:p>
            <a:pPr algn="ctr"/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DMR-1157490, NSF </a:t>
            </a:r>
            <a:r>
              <a:rPr lang="en-US" sz="1050" dirty="0"/>
              <a:t>DMR-1644779</a:t>
            </a:r>
            <a:r>
              <a:rPr lang="en-US" sz="1050" kern="1200" dirty="0"/>
              <a:t>); J. </a:t>
            </a:r>
            <a:r>
              <a:rPr lang="en-US" sz="1050" kern="1200" dirty="0" smtClean="0"/>
              <a:t>Huang (NSF </a:t>
            </a:r>
            <a:r>
              <a:rPr lang="en-US" sz="1050" dirty="0" smtClean="0"/>
              <a:t>DMR-1410302</a:t>
            </a:r>
            <a:r>
              <a:rPr lang="en-US" sz="1050" kern="1200" dirty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7876" y="150475"/>
            <a:ext cx="792698" cy="94475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2C0DA80-D3EE-4ABD-AF2E-B5C1BCE2C7C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236" r="1795"/>
          <a:stretch/>
        </p:blipFill>
        <p:spPr>
          <a:xfrm>
            <a:off x="4324699" y="1539828"/>
            <a:ext cx="4403759" cy="37769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28528E-D178-4F20-B569-ABE8B5B9A52E}"/>
              </a:ext>
            </a:extLst>
          </p:cNvPr>
          <p:cNvSpPr txBox="1"/>
          <p:nvPr/>
        </p:nvSpPr>
        <p:spPr>
          <a:xfrm>
            <a:off x="4384961" y="5382813"/>
            <a:ext cx="4425413" cy="770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60"/>
              </a:lnSpc>
            </a:pPr>
            <a:r>
              <a:rPr lang="en-US" sz="1200" dirty="0" smtClean="0"/>
              <a:t>Fig</a:t>
            </a:r>
            <a:r>
              <a:rPr lang="en-US" sz="1200" dirty="0" smtClean="0"/>
              <a:t>ure: Temperature</a:t>
            </a:r>
            <a:r>
              <a:rPr lang="en-US" sz="1200" i="1" dirty="0" smtClean="0"/>
              <a:t> </a:t>
            </a:r>
            <a:r>
              <a:rPr lang="en-US" sz="1200" dirty="0"/>
              <a:t>dependence </a:t>
            </a:r>
            <a:r>
              <a:rPr lang="en-US" sz="1200" dirty="0" smtClean="0"/>
              <a:t>of the differential </a:t>
            </a:r>
            <a:r>
              <a:rPr lang="en-US" sz="1200" dirty="0" err="1" smtClean="0"/>
              <a:t>resisitivity</a:t>
            </a:r>
            <a:r>
              <a:rPr lang="en-US" sz="1200" dirty="0" smtClean="0"/>
              <a:t>, </a:t>
            </a:r>
            <a:r>
              <a:rPr lang="en-US" sz="1200" i="1" dirty="0" err="1" smtClean="0"/>
              <a:t>dV</a:t>
            </a:r>
            <a:r>
              <a:rPr lang="en-US" sz="1200" i="1" dirty="0" smtClean="0"/>
              <a:t>/</a:t>
            </a:r>
            <a:r>
              <a:rPr lang="en-US" sz="1200" i="1" dirty="0" err="1" smtClean="0"/>
              <a:t>dI</a:t>
            </a:r>
            <a:r>
              <a:rPr lang="en-US" sz="1200" dirty="0" smtClean="0"/>
              <a:t>, in the limit of </a:t>
            </a:r>
            <a:r>
              <a:rPr lang="en-US" sz="1200" i="1" dirty="0" smtClean="0"/>
              <a:t>V </a:t>
            </a:r>
            <a:r>
              <a:rPr lang="en-US" sz="1200" dirty="0" smtClean="0">
                <a:sym typeface="Wingdings" panose="05000000000000000000" pitchFamily="2" charset="2"/>
              </a:rPr>
              <a:t> </a:t>
            </a:r>
            <a:r>
              <a:rPr lang="en-US" sz="1200" dirty="0" smtClean="0"/>
              <a:t>0, plotted on a </a:t>
            </a:r>
            <a:r>
              <a:rPr lang="en-US" sz="1200" dirty="0" err="1" smtClean="0"/>
              <a:t>semilogarithmic</a:t>
            </a:r>
            <a:r>
              <a:rPr lang="en-US" sz="1200" dirty="0" smtClean="0"/>
              <a:t> scale.  Inset</a:t>
            </a:r>
            <a:r>
              <a:rPr lang="en-US" sz="1200" dirty="0"/>
              <a:t>: comparison </a:t>
            </a:r>
            <a:r>
              <a:rPr lang="en-US" sz="1200" dirty="0" smtClean="0"/>
              <a:t>of the differential resistivity obtained </a:t>
            </a:r>
            <a:r>
              <a:rPr lang="en-US" sz="1200" dirty="0"/>
              <a:t>with higher current drives.  </a:t>
            </a:r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38100" y="6249922"/>
            <a:ext cx="878475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</a:t>
            </a:r>
            <a:r>
              <a:rPr lang="en-US" sz="1100" b="1" dirty="0">
                <a:solidFill>
                  <a:srgbClr val="333399"/>
                </a:solidFill>
              </a:rPr>
              <a:t>: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Nuclear demagnetization at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the NHMFL High B/T Facility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T. Knighton, Z. Wu, J. Huang, A. Serafin, J.-S. Xia,</a:t>
            </a:r>
            <a:r>
              <a:rPr lang="en-US" sz="1100" baseline="30000" dirty="0">
                <a:solidFill>
                  <a:srgbClr val="333399"/>
                </a:solidFill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L. N. Pfeiffer, K.W. West; </a:t>
            </a:r>
            <a:endParaRPr lang="en-US" sz="1100" dirty="0" smtClean="0">
              <a:solidFill>
                <a:srgbClr val="333399"/>
              </a:solidFill>
            </a:endParaRPr>
          </a:p>
          <a:p>
            <a:r>
              <a:rPr lang="en-US" sz="1100" i="1" dirty="0" smtClean="0">
                <a:solidFill>
                  <a:srgbClr val="333399"/>
                </a:solidFill>
              </a:rPr>
              <a:t>Evidence </a:t>
            </a:r>
            <a:r>
              <a:rPr lang="en-US" sz="1100" i="1" dirty="0">
                <a:solidFill>
                  <a:srgbClr val="333399"/>
                </a:solidFill>
              </a:rPr>
              <a:t>of two-stage melting of Wigner </a:t>
            </a:r>
            <a:r>
              <a:rPr lang="en-US" sz="1100" i="1" dirty="0" smtClean="0">
                <a:solidFill>
                  <a:srgbClr val="333399"/>
                </a:solidFill>
              </a:rPr>
              <a:t>solids</a:t>
            </a:r>
            <a:r>
              <a:rPr lang="en-US" sz="1100" b="1" dirty="0" smtClean="0">
                <a:solidFill>
                  <a:srgbClr val="333399"/>
                </a:solidFill>
              </a:rPr>
              <a:t>, </a:t>
            </a:r>
            <a:r>
              <a:rPr lang="en-US" sz="1100" b="1" dirty="0" err="1" smtClean="0">
                <a:solidFill>
                  <a:srgbClr val="333399"/>
                </a:solidFill>
              </a:rPr>
              <a:t>Phys</a:t>
            </a:r>
            <a:r>
              <a:rPr lang="en-US" sz="1100" b="1" dirty="0" smtClean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Rev B97, </a:t>
            </a:r>
            <a:r>
              <a:rPr lang="en-US" sz="1100" dirty="0">
                <a:solidFill>
                  <a:srgbClr val="333399"/>
                </a:solidFill>
              </a:rPr>
              <a:t>085135 (2018</a:t>
            </a:r>
            <a:r>
              <a:rPr lang="en-US" sz="1100" dirty="0" smtClean="0">
                <a:solidFill>
                  <a:srgbClr val="333399"/>
                </a:solidFill>
              </a:rPr>
              <a:t>).  DOI: 10.1103/PhysRevB.97.085135</a:t>
            </a:r>
            <a:endParaRPr lang="en-US" sz="1100" baseline="300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76199" y="1443841"/>
            <a:ext cx="322395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 smtClean="0">
                <a:latin typeface="Arial" charset="0"/>
              </a:rPr>
              <a:t>Users measuring the electrical resistivity of a two-dimensional electron system at ultra-high B/T, find the first </a:t>
            </a:r>
            <a:r>
              <a:rPr lang="en-US" sz="1200" dirty="0">
                <a:latin typeface="Arial" charset="0"/>
              </a:rPr>
              <a:t>evidence of </a:t>
            </a:r>
            <a:r>
              <a:rPr lang="en-US" sz="1200" dirty="0" smtClean="0">
                <a:latin typeface="Arial" charset="0"/>
              </a:rPr>
              <a:t>a clear </a:t>
            </a:r>
            <a:r>
              <a:rPr lang="en-US" sz="1200" dirty="0">
                <a:latin typeface="Arial" charset="0"/>
              </a:rPr>
              <a:t>transition to a Wigner crystal state for </a:t>
            </a:r>
            <a:r>
              <a:rPr lang="en-US" sz="1200" dirty="0" smtClean="0">
                <a:latin typeface="Arial" charset="0"/>
              </a:rPr>
              <a:t>the electrons in a high </a:t>
            </a:r>
            <a:r>
              <a:rPr lang="en-US" sz="1200" dirty="0">
                <a:latin typeface="Arial" charset="0"/>
              </a:rPr>
              <a:t>quality GaAs heterostructure.</a:t>
            </a: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smtClean="0">
                <a:latin typeface="Arial" charset="0"/>
              </a:rPr>
              <a:t>These results reveal a long-predicted quantum ground state arising from </a:t>
            </a:r>
            <a:r>
              <a:rPr lang="en-US" sz="1200" dirty="0" smtClean="0">
                <a:latin typeface="Arial" charset="0"/>
              </a:rPr>
              <a:t>strong </a:t>
            </a:r>
            <a:r>
              <a:rPr lang="en-US" sz="1200" dirty="0">
                <a:latin typeface="Arial" charset="0"/>
              </a:rPr>
              <a:t>electron-electron interactions </a:t>
            </a:r>
            <a:r>
              <a:rPr lang="en-US" sz="1200" dirty="0" smtClean="0">
                <a:latin typeface="Arial" charset="0"/>
              </a:rPr>
              <a:t>in a nearly-ideal two-dimensional </a:t>
            </a:r>
            <a:r>
              <a:rPr lang="en-US" sz="1200" dirty="0">
                <a:latin typeface="Arial" charset="0"/>
              </a:rPr>
              <a:t>electron system</a:t>
            </a: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The external users needed two aspects of the High B/T Facility: (1) the access to </a:t>
            </a:r>
            <a:r>
              <a:rPr lang="en-US" sz="1200" dirty="0" smtClean="0">
                <a:latin typeface="Arial" charset="0"/>
              </a:rPr>
              <a:t>very low temperatures and high magnetic fields simultaneously,  </a:t>
            </a:r>
            <a:r>
              <a:rPr lang="en-US" sz="1200" dirty="0">
                <a:latin typeface="Arial" charset="0"/>
              </a:rPr>
              <a:t>and (2) an ultra-quiet environment for high sensitivity </a:t>
            </a:r>
            <a:r>
              <a:rPr lang="en-US" sz="1200" dirty="0" smtClean="0">
                <a:latin typeface="Arial" charset="0"/>
              </a:rPr>
              <a:t>measurements of the electronic </a:t>
            </a:r>
            <a:r>
              <a:rPr lang="en-US" sz="1200" smtClean="0">
                <a:latin typeface="Arial" charset="0"/>
              </a:rPr>
              <a:t>resisitivity.</a:t>
            </a:r>
            <a:endParaRPr lang="en-US" sz="12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154469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3378190" y="1374519"/>
            <a:ext cx="5669109" cy="475138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286B21B-D237-43C6-832F-D004CEA1B22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9"/>
          <a:stretch/>
        </p:blipFill>
        <p:spPr>
          <a:xfrm>
            <a:off x="3604986" y="1560405"/>
            <a:ext cx="5254863" cy="37371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49E292C-12F3-4F4F-B8D4-6E41F2D96C99}"/>
              </a:ext>
            </a:extLst>
          </p:cNvPr>
          <p:cNvSpPr txBox="1"/>
          <p:nvPr/>
        </p:nvSpPr>
        <p:spPr>
          <a:xfrm>
            <a:off x="3639447" y="5502884"/>
            <a:ext cx="53216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/>
              <a:t>Figure: Students from </a:t>
            </a:r>
            <a:r>
              <a:rPr lang="en-US" sz="1100" dirty="0"/>
              <a:t>the </a:t>
            </a:r>
            <a:r>
              <a:rPr lang="en-US" sz="1100" dirty="0" smtClean="0"/>
              <a:t>University </a:t>
            </a:r>
            <a:r>
              <a:rPr lang="en-US" sz="1100" dirty="0"/>
              <a:t>of Florida’s Student Science Training Program visit the </a:t>
            </a:r>
            <a:r>
              <a:rPr lang="en-US" sz="1100" dirty="0" err="1" smtClean="0"/>
              <a:t>MagLab’s</a:t>
            </a:r>
            <a:r>
              <a:rPr lang="en-US" sz="1100" dirty="0" smtClean="0"/>
              <a:t> High </a:t>
            </a:r>
            <a:r>
              <a:rPr lang="en-US" sz="1100" dirty="0"/>
              <a:t>B/T Facility on </a:t>
            </a:r>
            <a:r>
              <a:rPr lang="en-US" sz="1100" dirty="0" smtClean="0"/>
              <a:t>July 13, 2018 </a:t>
            </a:r>
            <a:r>
              <a:rPr lang="en-US" sz="1100" dirty="0"/>
              <a:t>with Kelley Deuerling.</a:t>
            </a:r>
          </a:p>
        </p:txBody>
      </p:sp>
      <p:sp>
        <p:nvSpPr>
          <p:cNvPr id="15" name="Text Box 62"/>
          <p:cNvSpPr txBox="1">
            <a:spLocks noChangeArrowheads="1"/>
          </p:cNvSpPr>
          <p:nvPr/>
        </p:nvSpPr>
        <p:spPr bwMode="auto">
          <a:xfrm>
            <a:off x="629748" y="15564"/>
            <a:ext cx="803100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b="1" dirty="0"/>
              <a:t> </a:t>
            </a:r>
            <a:r>
              <a:rPr lang="en-US" sz="1600" b="1" dirty="0"/>
              <a:t>Pinning and melting of a quantum Wigner crystal</a:t>
            </a:r>
            <a:endParaRPr lang="en-US" sz="600" dirty="0"/>
          </a:p>
          <a:p>
            <a:pPr algn="ctr">
              <a:spcBef>
                <a:spcPts val="600"/>
              </a:spcBef>
            </a:pPr>
            <a:r>
              <a:rPr lang="en-US" sz="1100" dirty="0"/>
              <a:t>T. Knighton</a:t>
            </a:r>
            <a:r>
              <a:rPr lang="en-US" sz="1100" baseline="30000" dirty="0"/>
              <a:t>1</a:t>
            </a:r>
            <a:r>
              <a:rPr lang="en-US" sz="1100" dirty="0"/>
              <a:t>, Z. Wu</a:t>
            </a:r>
            <a:r>
              <a:rPr lang="en-US" sz="1100" baseline="30000" dirty="0"/>
              <a:t>1</a:t>
            </a:r>
            <a:r>
              <a:rPr lang="en-US" sz="1100" dirty="0"/>
              <a:t>, J. Huang</a:t>
            </a:r>
            <a:r>
              <a:rPr lang="en-US" sz="1100" baseline="30000" dirty="0"/>
              <a:t>1</a:t>
            </a:r>
            <a:r>
              <a:rPr lang="en-US" sz="1100" dirty="0"/>
              <a:t>, A. Serafin</a:t>
            </a:r>
            <a:r>
              <a:rPr lang="en-US" sz="1100" baseline="30000" dirty="0"/>
              <a:t>2</a:t>
            </a:r>
            <a:r>
              <a:rPr lang="en-US" sz="1100" dirty="0"/>
              <a:t>, J.-S. Xia</a:t>
            </a:r>
            <a:r>
              <a:rPr lang="en-US" sz="1100" baseline="30000" dirty="0"/>
              <a:t>2, </a:t>
            </a:r>
            <a:r>
              <a:rPr lang="en-US" sz="1100" dirty="0"/>
              <a:t>K.W. Baldwin</a:t>
            </a:r>
            <a:r>
              <a:rPr lang="en-US" sz="1100" baseline="30000" dirty="0"/>
              <a:t>3</a:t>
            </a:r>
            <a:r>
              <a:rPr lang="en-US" sz="1100" dirty="0"/>
              <a:t>, K.W. West</a:t>
            </a:r>
            <a:r>
              <a:rPr lang="en-US" sz="1100" baseline="30000" dirty="0"/>
              <a:t>3</a:t>
            </a:r>
            <a:endParaRPr lang="en-US" sz="1100" kern="1200" baseline="30000" dirty="0"/>
          </a:p>
          <a:p>
            <a:pPr marL="228600" indent="-228600" algn="ctr">
              <a:spcBef>
                <a:spcPts val="600"/>
              </a:spcBef>
              <a:buAutoNum type="arabicPeriod"/>
            </a:pPr>
            <a:r>
              <a:rPr lang="en-US" sz="1050" b="1" kern="1200" dirty="0">
                <a:solidFill>
                  <a:srgbClr val="0033CC"/>
                </a:solidFill>
              </a:rPr>
              <a:t>Wayne State University; 2.  NHMFL and University of Florida; 3. Princeton University</a:t>
            </a:r>
          </a:p>
          <a:p>
            <a:pPr algn="ctr"/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DMR-1157490, NSF </a:t>
            </a:r>
            <a:r>
              <a:rPr lang="en-US" sz="1050" dirty="0"/>
              <a:t>DMR-1644779</a:t>
            </a:r>
            <a:r>
              <a:rPr lang="en-US" sz="1050" kern="1200" dirty="0"/>
              <a:t>); J. </a:t>
            </a:r>
            <a:r>
              <a:rPr lang="en-US" sz="1050" kern="1200" dirty="0" smtClean="0"/>
              <a:t>Huang (NSF </a:t>
            </a:r>
            <a:r>
              <a:rPr lang="en-US" sz="1050" dirty="0" smtClean="0"/>
              <a:t>DMR-1410302</a:t>
            </a:r>
            <a:r>
              <a:rPr lang="en-US" sz="1050" kern="1200" dirty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38100" y="6249922"/>
            <a:ext cx="878475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Facility used</a:t>
            </a:r>
            <a:r>
              <a:rPr lang="en-US" sz="1100" b="1" dirty="0">
                <a:solidFill>
                  <a:srgbClr val="333399"/>
                </a:solidFill>
              </a:rPr>
              <a:t>: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Nuclear demagnetization at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the NHMFL High B/T Facility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T. Knighton, Z. Wu, J. Huang, A. Serafin, J.-S. Xia,</a:t>
            </a:r>
            <a:r>
              <a:rPr lang="en-US" sz="1100" baseline="30000" dirty="0">
                <a:solidFill>
                  <a:srgbClr val="333399"/>
                </a:solidFill>
              </a:rPr>
              <a:t> </a:t>
            </a:r>
            <a:r>
              <a:rPr lang="en-US" sz="1100" dirty="0">
                <a:solidFill>
                  <a:srgbClr val="333399"/>
                </a:solidFill>
              </a:rPr>
              <a:t>L. N. Pfeiffer, K.W. West; </a:t>
            </a:r>
            <a:endParaRPr lang="en-US" sz="1100" dirty="0" smtClean="0">
              <a:solidFill>
                <a:srgbClr val="333399"/>
              </a:solidFill>
            </a:endParaRPr>
          </a:p>
          <a:p>
            <a:r>
              <a:rPr lang="en-US" sz="1100" i="1" dirty="0" smtClean="0">
                <a:solidFill>
                  <a:srgbClr val="333399"/>
                </a:solidFill>
              </a:rPr>
              <a:t>Evidence </a:t>
            </a:r>
            <a:r>
              <a:rPr lang="en-US" sz="1100" i="1" dirty="0">
                <a:solidFill>
                  <a:srgbClr val="333399"/>
                </a:solidFill>
              </a:rPr>
              <a:t>of two-stage melting of Wigner </a:t>
            </a:r>
            <a:r>
              <a:rPr lang="en-US" sz="1100" i="1" dirty="0" smtClean="0">
                <a:solidFill>
                  <a:srgbClr val="333399"/>
                </a:solidFill>
              </a:rPr>
              <a:t>solids</a:t>
            </a:r>
            <a:r>
              <a:rPr lang="en-US" sz="1100" b="1" dirty="0" smtClean="0">
                <a:solidFill>
                  <a:srgbClr val="333399"/>
                </a:solidFill>
              </a:rPr>
              <a:t>, </a:t>
            </a:r>
            <a:r>
              <a:rPr lang="en-US" sz="1100" b="1" dirty="0" err="1" smtClean="0">
                <a:solidFill>
                  <a:srgbClr val="333399"/>
                </a:solidFill>
              </a:rPr>
              <a:t>Phys</a:t>
            </a:r>
            <a:r>
              <a:rPr lang="en-US" sz="1100" b="1" dirty="0" smtClean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Rev B97, </a:t>
            </a:r>
            <a:r>
              <a:rPr lang="en-US" sz="1100" dirty="0">
                <a:solidFill>
                  <a:srgbClr val="333399"/>
                </a:solidFill>
              </a:rPr>
              <a:t>085135 (2018</a:t>
            </a:r>
            <a:r>
              <a:rPr lang="en-US" sz="1100" dirty="0" smtClean="0">
                <a:solidFill>
                  <a:srgbClr val="333399"/>
                </a:solidFill>
              </a:rPr>
              <a:t>).  DOI: 10.1103/PhysRevB.97.085135</a:t>
            </a:r>
            <a:endParaRPr lang="en-US" sz="1100" baseline="300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929439-9215-49E4-AC6B-CF5DD8570CB7}"/>
</file>

<file path=customXml/itemProps2.xml><?xml version="1.0" encoding="utf-8"?>
<ds:datastoreItem xmlns:ds="http://schemas.openxmlformats.org/officeDocument/2006/customXml" ds:itemID="{15186615-1999-47E7-B4E6-11DA86D89EF6}"/>
</file>

<file path=customXml/itemProps3.xml><?xml version="1.0" encoding="utf-8"?>
<ds:datastoreItem xmlns:ds="http://schemas.openxmlformats.org/officeDocument/2006/customXml" ds:itemID="{6F0A3732-6EE1-4DD9-AE18-4EEECFA0CC65}"/>
</file>

<file path=docProps/app.xml><?xml version="1.0" encoding="utf-8"?>
<Properties xmlns="http://schemas.openxmlformats.org/officeDocument/2006/extended-properties" xmlns:vt="http://schemas.openxmlformats.org/officeDocument/2006/docPropsVTypes">
  <TotalTime>6518</TotalTime>
  <Words>652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Wingdings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130</cp:revision>
  <cp:lastPrinted>2007-07-13T05:35:51Z</cp:lastPrinted>
  <dcterms:created xsi:type="dcterms:W3CDTF">2004-08-07T03:10:56Z</dcterms:created>
  <dcterms:modified xsi:type="dcterms:W3CDTF">2018-09-15T18:26:22Z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