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2" r:id="rId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12" autoAdjust="0"/>
    <p:restoredTop sz="75117" autoAdjust="0"/>
  </p:normalViewPr>
  <p:slideViewPr>
    <p:cSldViewPr snapToGrid="0">
      <p:cViewPr>
        <p:scale>
          <a:sx n="130" d="100"/>
          <a:sy n="130" d="100"/>
        </p:scale>
        <p:origin x="1673" y="99"/>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algn="just"/>
            <a:r>
              <a:rPr lang="en-US" sz="1200" dirty="0" smtClean="0"/>
              <a:t>Paragraph 1:  Introduction:  a sentence or two on the general context of this work, comprehensible by non-experts. </a:t>
            </a:r>
          </a:p>
          <a:p>
            <a:pPr algn="just"/>
            <a:endParaRPr lang="en-US" sz="1200" dirty="0" smtClean="0"/>
          </a:p>
          <a:p>
            <a:pPr algn="just"/>
            <a:r>
              <a:rPr lang="en-US" sz="1200" dirty="0" smtClean="0"/>
              <a:t>Paragraph 2: Experimental description (enough detail to capture the excitement of the result, the nature of the collaboration, the capability of the </a:t>
            </a:r>
            <a:r>
              <a:rPr lang="en-US" sz="1200" dirty="0" err="1" smtClean="0"/>
              <a:t>MagLab</a:t>
            </a:r>
            <a:r>
              <a:rPr lang="en-US" sz="1200" dirty="0" smtClean="0"/>
              <a:t> facilities that enabled the success). </a:t>
            </a:r>
          </a:p>
          <a:p>
            <a:pPr algn="just"/>
            <a:endParaRPr lang="en-US" sz="1200" dirty="0" smtClean="0"/>
          </a:p>
          <a:p>
            <a:pPr algn="just"/>
            <a:r>
              <a:rPr lang="en-US" sz="1200" dirty="0" smtClean="0"/>
              <a:t>Paragraph 3:  So what?   What area of research has been advanced ? What longer term basic research and/or applications might result ?</a:t>
            </a:r>
          </a:p>
          <a:p>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marL="117475" algn="just"/>
            <a:r>
              <a:rPr lang="en-US" sz="1200" b="1" dirty="0" smtClean="0">
                <a:solidFill>
                  <a:srgbClr val="000000"/>
                </a:solidFill>
              </a:rPr>
              <a:t>What is the finding? </a:t>
            </a:r>
            <a:r>
              <a:rPr lang="en-US" sz="1200" dirty="0" smtClean="0">
                <a:latin typeface="Arial" charset="0"/>
              </a:rPr>
              <a:t>Here to be included a short description in layman language of the finding</a:t>
            </a:r>
          </a:p>
          <a:p>
            <a:pPr algn="just"/>
            <a:endParaRPr lang="en-US" sz="1200" dirty="0" smtClean="0">
              <a:solidFill>
                <a:srgbClr val="000000"/>
              </a:solidFill>
            </a:endParaRPr>
          </a:p>
          <a:p>
            <a:pPr marL="117475" algn="just"/>
            <a:r>
              <a:rPr lang="en-US" sz="1200" b="1" dirty="0" smtClean="0">
                <a:solidFill>
                  <a:srgbClr val="000000"/>
                </a:solidFill>
              </a:rPr>
              <a:t>Why is this important? </a:t>
            </a:r>
            <a:r>
              <a:rPr lang="en-US" sz="1200" dirty="0" smtClean="0">
                <a:latin typeface="Arial" charset="0"/>
              </a:rPr>
              <a:t>A short description of why the finding is important for scientific community, technology, society, etc…</a:t>
            </a:r>
          </a:p>
          <a:p>
            <a:pPr algn="just"/>
            <a:endParaRPr lang="en-US" sz="1200" dirty="0" smtClean="0">
              <a:latin typeface="Arial" charset="0"/>
            </a:endParaRPr>
          </a:p>
          <a:p>
            <a:pPr marL="117475" algn="just"/>
            <a:r>
              <a:rPr lang="en-US" sz="1200" b="1" dirty="0" smtClean="0">
                <a:solidFill>
                  <a:srgbClr val="000000"/>
                </a:solidFill>
              </a:rPr>
              <a:t>Why did this research need the </a:t>
            </a:r>
            <a:r>
              <a:rPr lang="en-US" sz="1200" b="1" dirty="0" err="1" smtClean="0">
                <a:solidFill>
                  <a:srgbClr val="000000"/>
                </a:solidFill>
              </a:rPr>
              <a:t>MagLab</a:t>
            </a:r>
            <a:r>
              <a:rPr lang="en-US" sz="1200" b="1" dirty="0" smtClean="0">
                <a:solidFill>
                  <a:srgbClr val="000000"/>
                </a:solidFill>
              </a:rPr>
              <a:t>?</a:t>
            </a:r>
            <a:r>
              <a:rPr lang="en-US" sz="1200" b="1" dirty="0" smtClean="0">
                <a:latin typeface="Arial" charset="0"/>
              </a:rPr>
              <a:t> </a:t>
            </a:r>
            <a:r>
              <a:rPr lang="en-US" sz="1200" dirty="0" smtClean="0">
                <a:latin typeface="Arial" charset="0"/>
              </a:rPr>
              <a:t> The answer to this question should provide information on why this finding could be achieved (only) at NHMFL (what unique capability of </a:t>
            </a:r>
            <a:r>
              <a:rPr lang="en-US" sz="1200" dirty="0" err="1" smtClean="0">
                <a:latin typeface="Arial" charset="0"/>
              </a:rPr>
              <a:t>MagLab</a:t>
            </a:r>
            <a:r>
              <a:rPr lang="en-US" sz="1200" dirty="0" smtClean="0">
                <a:latin typeface="Arial" charset="0"/>
              </a:rPr>
              <a:t> was essential for this finding). </a:t>
            </a:r>
          </a:p>
          <a:p>
            <a:endParaRPr lang="en-US" sz="1200" kern="1200" dirty="0">
              <a:solidFill>
                <a:schemeClr val="tx1"/>
              </a:solidFill>
              <a:effectLst/>
              <a:latin typeface="Arial" charset="0"/>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8694" y="1790021"/>
            <a:ext cx="3825668" cy="4585871"/>
          </a:xfrm>
          <a:prstGeom prst="rect">
            <a:avLst/>
          </a:prstGeom>
          <a:noFill/>
          <a:ln w="9525">
            <a:noFill/>
            <a:miter lim="800000"/>
            <a:headEnd/>
            <a:tailEnd/>
          </a:ln>
        </p:spPr>
        <p:txBody>
          <a:bodyPr wrap="square">
            <a:spAutoFit/>
          </a:bodyPr>
          <a:lstStyle/>
          <a:p>
            <a:pPr algn="just"/>
            <a:r>
              <a:rPr lang="en-US" sz="1200" dirty="0" smtClean="0"/>
              <a:t>The spin up and spin down electrons in Dirac materials, such as graphene, share a Dirac-cone in momentum space. Weyl semimetals split this degeneracy into two Weyl-nodes with opposite handedness of spin-chirality, this provides the </a:t>
            </a:r>
            <a:r>
              <a:rPr lang="en-US" sz="1200" dirty="0"/>
              <a:t>possibility of observing new </a:t>
            </a:r>
            <a:r>
              <a:rPr lang="en-US" sz="1200" dirty="0" smtClean="0"/>
              <a:t>phenomena. Weyl electrons, for example, are predicted to give rise to a chiral anomaly, whereby parallel electric and magnetic fields can pump an imbalance between the Weyl nodes leading to a topologically protected current. </a:t>
            </a:r>
          </a:p>
          <a:p>
            <a:pPr algn="just"/>
            <a:endParaRPr lang="en-US" sz="800" dirty="0"/>
          </a:p>
          <a:p>
            <a:pPr algn="just"/>
            <a:r>
              <a:rPr lang="en-US" sz="1200" dirty="0" smtClean="0"/>
              <a:t>To date all Weyl metals not only possess Weyl electrons but also trivial electrons, complicating the search for the associated phenomena. Our solution was to use extreme magnetic fields (95 tesla) to drive the Weyl metal </a:t>
            </a:r>
            <a:r>
              <a:rPr lang="en-US" sz="1200" dirty="0" err="1" smtClean="0"/>
              <a:t>TaAs</a:t>
            </a:r>
            <a:r>
              <a:rPr lang="en-US" sz="1200" dirty="0" smtClean="0"/>
              <a:t> deep into its quantum limit where only the purely chiral zeroth Landau levels are populated, and there we observed the chiral anomaly. </a:t>
            </a:r>
          </a:p>
          <a:p>
            <a:pPr algn="just"/>
            <a:endParaRPr lang="en-US" sz="800" dirty="0"/>
          </a:p>
          <a:p>
            <a:pPr algn="just"/>
            <a:r>
              <a:rPr lang="en-US" sz="1200" dirty="0" smtClean="0"/>
              <a:t>This illustrates </a:t>
            </a:r>
            <a:r>
              <a:rPr lang="en-US" sz="1200" dirty="0"/>
              <a:t>how high magnetic fields can be used to overcome material constraints and access a state composed purely of </a:t>
            </a:r>
            <a:r>
              <a:rPr lang="en-US" sz="1200" dirty="0" err="1"/>
              <a:t>Weyl</a:t>
            </a:r>
            <a:r>
              <a:rPr lang="en-US" sz="1200" dirty="0"/>
              <a:t> fermions, and </a:t>
            </a:r>
            <a:r>
              <a:rPr lang="en-US" sz="1200" dirty="0" smtClean="0"/>
              <a:t>points </a:t>
            </a:r>
            <a:r>
              <a:rPr lang="en-US" sz="1200" dirty="0"/>
              <a:t>the way to inducing new correlated states of matter composed of these exotic </a:t>
            </a:r>
            <a:r>
              <a:rPr lang="en-US" sz="1200" dirty="0" err="1" smtClean="0"/>
              <a:t>quasiparticles</a:t>
            </a:r>
            <a:r>
              <a:rPr lang="en-US" sz="1200" dirty="0" smtClean="0"/>
              <a:t>. </a:t>
            </a:r>
            <a:endParaRPr lang="en-US" sz="1200" dirty="0"/>
          </a:p>
          <a:p>
            <a:pPr algn="just"/>
            <a:endParaRPr lang="en-US" sz="1200" dirty="0"/>
          </a:p>
        </p:txBody>
      </p:sp>
      <p:sp>
        <p:nvSpPr>
          <p:cNvPr id="1029" name="Line 42"/>
          <p:cNvSpPr>
            <a:spLocks noChangeShapeType="1"/>
          </p:cNvSpPr>
          <p:nvPr/>
        </p:nvSpPr>
        <p:spPr bwMode="auto">
          <a:xfrm>
            <a:off x="28449" y="1729854"/>
            <a:ext cx="9029700" cy="0"/>
          </a:xfrm>
          <a:prstGeom prst="line">
            <a:avLst/>
          </a:prstGeom>
          <a:noFill/>
          <a:ln w="82550" cmpd="thickThin">
            <a:solidFill>
              <a:schemeClr val="tx1"/>
            </a:solidFill>
            <a:round/>
            <a:headEnd/>
            <a:tailEnd/>
          </a:ln>
        </p:spPr>
        <p:txBody>
          <a:bodyPr/>
          <a:lstStyle/>
          <a:p>
            <a:endParaRPr lang="en-US"/>
          </a:p>
        </p:txBody>
      </p:sp>
      <p:sp>
        <p:nvSpPr>
          <p:cNvPr id="10" name="Text Box 28"/>
          <p:cNvSpPr txBox="1">
            <a:spLocks noChangeArrowheads="1"/>
          </p:cNvSpPr>
          <p:nvPr/>
        </p:nvSpPr>
        <p:spPr bwMode="auto">
          <a:xfrm>
            <a:off x="0" y="6141333"/>
            <a:ext cx="9144000" cy="707886"/>
          </a:xfrm>
          <a:prstGeom prst="rect">
            <a:avLst/>
          </a:prstGeom>
          <a:noFill/>
          <a:ln w="9525">
            <a:noFill/>
            <a:miter lim="800000"/>
            <a:headEnd/>
            <a:tailEnd/>
          </a:ln>
        </p:spPr>
        <p:txBody>
          <a:bodyPr wrap="square">
            <a:spAutoFit/>
          </a:bodyPr>
          <a:lstStyle/>
          <a:p>
            <a:r>
              <a:rPr lang="en-US" sz="1000" b="1" dirty="0" smtClean="0">
                <a:solidFill>
                  <a:srgbClr val="333399"/>
                </a:solidFill>
              </a:rPr>
              <a:t>Facilities:</a:t>
            </a:r>
            <a:r>
              <a:rPr lang="en-US" sz="1000" dirty="0" smtClean="0">
                <a:solidFill>
                  <a:srgbClr val="333399"/>
                </a:solidFill>
              </a:rPr>
              <a:t>  100 </a:t>
            </a:r>
            <a:r>
              <a:rPr lang="en-US" sz="1000" dirty="0" smtClean="0">
                <a:solidFill>
                  <a:srgbClr val="333399"/>
                </a:solidFill>
              </a:rPr>
              <a:t>tesla and 65 tesla short pulsed magnet </a:t>
            </a:r>
            <a:r>
              <a:rPr lang="en-US" sz="1000" dirty="0" smtClean="0">
                <a:solidFill>
                  <a:srgbClr val="333399"/>
                </a:solidFill>
              </a:rPr>
              <a:t>systems.</a:t>
            </a:r>
            <a:endParaRPr lang="en-US" sz="1000" dirty="0">
              <a:solidFill>
                <a:srgbClr val="333399"/>
              </a:solidFill>
            </a:endParaRPr>
          </a:p>
          <a:p>
            <a:r>
              <a:rPr lang="en-US" sz="1000" b="1" dirty="0" smtClean="0">
                <a:solidFill>
                  <a:srgbClr val="333399"/>
                </a:solidFill>
              </a:rPr>
              <a:t>Citation: </a:t>
            </a:r>
            <a:r>
              <a:rPr lang="en-US" sz="1000" dirty="0" smtClean="0">
                <a:solidFill>
                  <a:srgbClr val="333399"/>
                </a:solidFill>
              </a:rPr>
              <a:t>B.J</a:t>
            </a:r>
            <a:r>
              <a:rPr lang="en-US" sz="1000" dirty="0">
                <a:solidFill>
                  <a:srgbClr val="333399"/>
                </a:solidFill>
              </a:rPr>
              <a:t>. Ramshaw,</a:t>
            </a:r>
            <a:r>
              <a:rPr lang="en-US" sz="1000" baseline="30000" dirty="0">
                <a:solidFill>
                  <a:srgbClr val="333399"/>
                </a:solidFill>
              </a:rPr>
              <a:t> </a:t>
            </a:r>
            <a:r>
              <a:rPr lang="en-US" sz="1000" dirty="0" smtClean="0">
                <a:solidFill>
                  <a:srgbClr val="333399"/>
                </a:solidFill>
              </a:rPr>
              <a:t>K.A</a:t>
            </a:r>
            <a:r>
              <a:rPr lang="en-US" sz="1000" dirty="0">
                <a:solidFill>
                  <a:srgbClr val="333399"/>
                </a:solidFill>
              </a:rPr>
              <a:t>. </a:t>
            </a:r>
            <a:r>
              <a:rPr lang="en-US" sz="1000" dirty="0" err="1">
                <a:solidFill>
                  <a:srgbClr val="333399"/>
                </a:solidFill>
              </a:rPr>
              <a:t>Modic</a:t>
            </a:r>
            <a:r>
              <a:rPr lang="en-US" sz="1000" dirty="0">
                <a:solidFill>
                  <a:srgbClr val="333399"/>
                </a:solidFill>
              </a:rPr>
              <a:t>, </a:t>
            </a:r>
            <a:r>
              <a:rPr lang="en-US" sz="1000" dirty="0" smtClean="0">
                <a:solidFill>
                  <a:srgbClr val="333399"/>
                </a:solidFill>
              </a:rPr>
              <a:t>A. Shekhter</a:t>
            </a:r>
            <a:r>
              <a:rPr lang="en-US" sz="1000" dirty="0">
                <a:solidFill>
                  <a:srgbClr val="333399"/>
                </a:solidFill>
              </a:rPr>
              <a:t>, </a:t>
            </a:r>
            <a:r>
              <a:rPr lang="en-US" sz="1000" dirty="0" smtClean="0">
                <a:solidFill>
                  <a:srgbClr val="333399"/>
                </a:solidFill>
              </a:rPr>
              <a:t>Y. </a:t>
            </a:r>
            <a:r>
              <a:rPr lang="en-US" sz="1000" dirty="0">
                <a:solidFill>
                  <a:srgbClr val="333399"/>
                </a:solidFill>
              </a:rPr>
              <a:t>Zhang, </a:t>
            </a:r>
            <a:r>
              <a:rPr lang="en-US" sz="1000" dirty="0" smtClean="0">
                <a:solidFill>
                  <a:srgbClr val="333399"/>
                </a:solidFill>
              </a:rPr>
              <a:t>E.-A. Kim</a:t>
            </a:r>
            <a:r>
              <a:rPr lang="en-US" sz="1000" dirty="0">
                <a:solidFill>
                  <a:srgbClr val="333399"/>
                </a:solidFill>
              </a:rPr>
              <a:t>, </a:t>
            </a:r>
            <a:r>
              <a:rPr lang="en-US" sz="1000" dirty="0" smtClean="0">
                <a:solidFill>
                  <a:srgbClr val="333399"/>
                </a:solidFill>
              </a:rPr>
              <a:t>P.J.W</a:t>
            </a:r>
            <a:r>
              <a:rPr lang="en-US" sz="1000" dirty="0">
                <a:solidFill>
                  <a:srgbClr val="333399"/>
                </a:solidFill>
              </a:rPr>
              <a:t>. Moll, </a:t>
            </a:r>
            <a:r>
              <a:rPr lang="en-US" sz="1000" dirty="0" smtClean="0">
                <a:solidFill>
                  <a:srgbClr val="333399"/>
                </a:solidFill>
              </a:rPr>
              <a:t>M. Bachmann</a:t>
            </a:r>
            <a:r>
              <a:rPr lang="en-US" sz="1000" dirty="0">
                <a:solidFill>
                  <a:srgbClr val="333399"/>
                </a:solidFill>
              </a:rPr>
              <a:t>, </a:t>
            </a:r>
            <a:r>
              <a:rPr lang="en-US" sz="1000" dirty="0" smtClean="0">
                <a:solidFill>
                  <a:srgbClr val="333399"/>
                </a:solidFill>
              </a:rPr>
              <a:t>M.K</a:t>
            </a:r>
            <a:r>
              <a:rPr lang="en-US" sz="1000" dirty="0">
                <a:solidFill>
                  <a:srgbClr val="333399"/>
                </a:solidFill>
              </a:rPr>
              <a:t>. Chan, </a:t>
            </a:r>
            <a:r>
              <a:rPr lang="en-US" sz="1000" dirty="0" smtClean="0">
                <a:solidFill>
                  <a:srgbClr val="333399"/>
                </a:solidFill>
              </a:rPr>
              <a:t>J.B</a:t>
            </a:r>
            <a:r>
              <a:rPr lang="en-US" sz="1000" dirty="0">
                <a:solidFill>
                  <a:srgbClr val="333399"/>
                </a:solidFill>
              </a:rPr>
              <a:t>. Betts, F. Balakirev, A. </a:t>
            </a:r>
            <a:r>
              <a:rPr lang="en-US" sz="1000" dirty="0" err="1">
                <a:solidFill>
                  <a:srgbClr val="333399"/>
                </a:solidFill>
              </a:rPr>
              <a:t>Migliori</a:t>
            </a:r>
            <a:r>
              <a:rPr lang="en-US" sz="1000" dirty="0">
                <a:solidFill>
                  <a:srgbClr val="333399"/>
                </a:solidFill>
              </a:rPr>
              <a:t>, </a:t>
            </a:r>
            <a:r>
              <a:rPr lang="en-US" sz="1000" dirty="0" smtClean="0">
                <a:solidFill>
                  <a:srgbClr val="333399"/>
                </a:solidFill>
              </a:rPr>
              <a:t>N.J</a:t>
            </a:r>
            <a:r>
              <a:rPr lang="en-US" sz="1000" dirty="0">
                <a:solidFill>
                  <a:srgbClr val="333399"/>
                </a:solidFill>
              </a:rPr>
              <a:t>. </a:t>
            </a:r>
            <a:r>
              <a:rPr lang="en-US" sz="1000" dirty="0" err="1">
                <a:solidFill>
                  <a:srgbClr val="333399"/>
                </a:solidFill>
              </a:rPr>
              <a:t>Ghimire</a:t>
            </a:r>
            <a:r>
              <a:rPr lang="en-US" sz="1000" dirty="0">
                <a:solidFill>
                  <a:srgbClr val="333399"/>
                </a:solidFill>
              </a:rPr>
              <a:t>, </a:t>
            </a:r>
            <a:r>
              <a:rPr lang="en-US" sz="1000" dirty="0" smtClean="0">
                <a:solidFill>
                  <a:srgbClr val="333399"/>
                </a:solidFill>
              </a:rPr>
              <a:t>E.D</a:t>
            </a:r>
            <a:r>
              <a:rPr lang="en-US" sz="1000" dirty="0">
                <a:solidFill>
                  <a:srgbClr val="333399"/>
                </a:solidFill>
              </a:rPr>
              <a:t>. Bauer, F. </a:t>
            </a:r>
            <a:r>
              <a:rPr lang="en-US" sz="1000" dirty="0" err="1">
                <a:solidFill>
                  <a:srgbClr val="333399"/>
                </a:solidFill>
              </a:rPr>
              <a:t>Ronning</a:t>
            </a:r>
            <a:r>
              <a:rPr lang="en-US" sz="1000" dirty="0">
                <a:solidFill>
                  <a:srgbClr val="333399"/>
                </a:solidFill>
              </a:rPr>
              <a:t>, and </a:t>
            </a:r>
            <a:r>
              <a:rPr lang="en-US" sz="1000" dirty="0" smtClean="0">
                <a:solidFill>
                  <a:srgbClr val="333399"/>
                </a:solidFill>
              </a:rPr>
              <a:t>R.D</a:t>
            </a:r>
            <a:r>
              <a:rPr lang="en-US" sz="1000" dirty="0">
                <a:solidFill>
                  <a:srgbClr val="333399"/>
                </a:solidFill>
              </a:rPr>
              <a:t>. McDonald,</a:t>
            </a:r>
            <a:r>
              <a:rPr lang="en-US" sz="1000" b="1" dirty="0">
                <a:solidFill>
                  <a:srgbClr val="333399"/>
                </a:solidFill>
              </a:rPr>
              <a:t> </a:t>
            </a:r>
            <a:endParaRPr lang="en-US" sz="1000" b="1" dirty="0" smtClean="0">
              <a:solidFill>
                <a:srgbClr val="333399"/>
              </a:solidFill>
            </a:endParaRPr>
          </a:p>
          <a:p>
            <a:r>
              <a:rPr lang="en-US" sz="1000" i="1" dirty="0" smtClean="0">
                <a:solidFill>
                  <a:srgbClr val="333399"/>
                </a:solidFill>
              </a:rPr>
              <a:t>Quantum </a:t>
            </a:r>
            <a:r>
              <a:rPr lang="en-US" sz="1000" i="1" dirty="0">
                <a:solidFill>
                  <a:srgbClr val="333399"/>
                </a:solidFill>
              </a:rPr>
              <a:t>limit transport and destruction of the Weyl nodes in </a:t>
            </a:r>
            <a:r>
              <a:rPr lang="en-US" sz="1000" i="1" dirty="0" err="1" smtClean="0">
                <a:solidFill>
                  <a:srgbClr val="333399"/>
                </a:solidFill>
              </a:rPr>
              <a:t>TaAs</a:t>
            </a:r>
            <a:r>
              <a:rPr lang="en-US" sz="1000" b="1" i="1" dirty="0" smtClean="0">
                <a:solidFill>
                  <a:srgbClr val="333399"/>
                </a:solidFill>
              </a:rPr>
              <a:t>, </a:t>
            </a:r>
            <a:r>
              <a:rPr lang="en-US" sz="1000" b="1" dirty="0" smtClean="0">
                <a:solidFill>
                  <a:srgbClr val="333399"/>
                </a:solidFill>
              </a:rPr>
              <a:t>Nature </a:t>
            </a:r>
            <a:r>
              <a:rPr lang="en-US" sz="1000" b="1" dirty="0" smtClean="0">
                <a:solidFill>
                  <a:srgbClr val="333399"/>
                </a:solidFill>
              </a:rPr>
              <a:t>Communications</a:t>
            </a:r>
            <a:r>
              <a:rPr lang="en-US" sz="1000" b="1" dirty="0" smtClean="0">
                <a:solidFill>
                  <a:srgbClr val="333399"/>
                </a:solidFill>
              </a:rPr>
              <a:t> </a:t>
            </a:r>
            <a:r>
              <a:rPr lang="en-US" sz="1000" b="1" dirty="0" smtClean="0">
                <a:solidFill>
                  <a:srgbClr val="333399"/>
                </a:solidFill>
              </a:rPr>
              <a:t>9:</a:t>
            </a:r>
            <a:r>
              <a:rPr lang="en-US" sz="1000" dirty="0" smtClean="0">
                <a:solidFill>
                  <a:srgbClr val="333399"/>
                </a:solidFill>
              </a:rPr>
              <a:t> 2217 (2018).</a:t>
            </a:r>
            <a:r>
              <a:rPr lang="en-US" sz="1000" dirty="0">
                <a:solidFill>
                  <a:srgbClr val="333399"/>
                </a:solidFill>
              </a:rPr>
              <a:t> DOI: 10.1038/s41467-018-04542-9</a:t>
            </a:r>
          </a:p>
        </p:txBody>
      </p:sp>
      <p:pic>
        <p:nvPicPr>
          <p:cNvPr id="12" name="Picture 11" descr="NSF logo.jpg"/>
          <p:cNvPicPr>
            <a:picLocks noChangeAspect="1"/>
          </p:cNvPicPr>
          <p:nvPr/>
        </p:nvPicPr>
        <p:blipFill>
          <a:blip r:embed="rId3" cstate="print"/>
          <a:stretch>
            <a:fillRect/>
          </a:stretch>
        </p:blipFill>
        <p:spPr>
          <a:xfrm>
            <a:off x="8126812" y="0"/>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pic>
        <p:nvPicPr>
          <p:cNvPr id="15" name="Picture 14"/>
          <p:cNvPicPr>
            <a:picLocks noChangeAspect="1"/>
          </p:cNvPicPr>
          <p:nvPr/>
        </p:nvPicPr>
        <p:blipFill rotWithShape="1">
          <a:blip r:embed="rId5"/>
          <a:srcRect b="4016"/>
          <a:stretch/>
        </p:blipFill>
        <p:spPr>
          <a:xfrm>
            <a:off x="3886203" y="1837545"/>
            <a:ext cx="5178831" cy="2306024"/>
          </a:xfrm>
          <a:prstGeom prst="rect">
            <a:avLst/>
          </a:prstGeom>
        </p:spPr>
      </p:pic>
      <p:sp>
        <p:nvSpPr>
          <p:cNvPr id="16" name="TextBox 15"/>
          <p:cNvSpPr txBox="1"/>
          <p:nvPr/>
        </p:nvSpPr>
        <p:spPr>
          <a:xfrm>
            <a:off x="3863685" y="4144695"/>
            <a:ext cx="5194464" cy="2092881"/>
          </a:xfrm>
          <a:prstGeom prst="rect">
            <a:avLst/>
          </a:prstGeom>
          <a:noFill/>
        </p:spPr>
        <p:txBody>
          <a:bodyPr wrap="square" rtlCol="0">
            <a:spAutoFit/>
          </a:bodyPr>
          <a:lstStyle/>
          <a:p>
            <a:pPr algn="just"/>
            <a:r>
              <a:rPr lang="en-GB" sz="1000" b="1" dirty="0" smtClean="0"/>
              <a:t>Figure (</a:t>
            </a:r>
            <a:r>
              <a:rPr lang="en-US" sz="1000" b="1" dirty="0" smtClean="0"/>
              <a:t>a</a:t>
            </a:r>
            <a:r>
              <a:rPr lang="en-US" sz="1000" b="1" dirty="0"/>
              <a:t>) </a:t>
            </a:r>
            <a:r>
              <a:rPr lang="en-US" sz="1000" dirty="0"/>
              <a:t>Resistivity of the Weyl </a:t>
            </a:r>
            <a:r>
              <a:rPr lang="en-US" sz="1000" dirty="0" smtClean="0"/>
              <a:t>semimetal, </a:t>
            </a:r>
            <a:r>
              <a:rPr lang="en-US" sz="1000" dirty="0" err="1" smtClean="0"/>
              <a:t>TaAs</a:t>
            </a:r>
            <a:r>
              <a:rPr lang="en-US" sz="1000" dirty="0" smtClean="0"/>
              <a:t>, for both current and magnetic field along the c-axis from T=20K to 0.7K</a:t>
            </a:r>
            <a:r>
              <a:rPr lang="en-US" sz="1000" dirty="0"/>
              <a:t>. Quantum oscillations from the Weyl pockets are visible up to </a:t>
            </a:r>
            <a:r>
              <a:rPr lang="en-US" sz="1000" dirty="0" smtClean="0"/>
              <a:t>7.5T, </a:t>
            </a:r>
            <a:r>
              <a:rPr lang="en-US" sz="1000" dirty="0"/>
              <a:t>followed by a decrease and then saturation </a:t>
            </a:r>
            <a:r>
              <a:rPr lang="en-US" sz="1000" dirty="0" smtClean="0"/>
              <a:t>of the resistivity </a:t>
            </a:r>
            <a:r>
              <a:rPr lang="en-US" sz="1000" dirty="0"/>
              <a:t>in temperature and field up to </a:t>
            </a:r>
            <a:r>
              <a:rPr lang="en-US" sz="1000" dirty="0" smtClean="0"/>
              <a:t>50T. </a:t>
            </a:r>
            <a:r>
              <a:rPr lang="en-US" sz="1000" dirty="0"/>
              <a:t>Above </a:t>
            </a:r>
            <a:r>
              <a:rPr lang="en-US" sz="1000" dirty="0" smtClean="0"/>
              <a:t>50T, </a:t>
            </a:r>
            <a:r>
              <a:rPr lang="en-US" sz="1000" dirty="0"/>
              <a:t>there is a two order-of-magnitude increase </a:t>
            </a:r>
            <a:r>
              <a:rPr lang="en-US" sz="1000" dirty="0" smtClean="0"/>
              <a:t>resistivity at </a:t>
            </a:r>
            <a:r>
              <a:rPr lang="en-US" sz="1000" dirty="0"/>
              <a:t>low temperature, signifying the opening of </a:t>
            </a:r>
            <a:r>
              <a:rPr lang="en-US" sz="1000" dirty="0" smtClean="0"/>
              <a:t>an energy gap</a:t>
            </a:r>
            <a:r>
              <a:rPr lang="en-US" sz="1000" dirty="0"/>
              <a:t>. The inset shows single-crystal </a:t>
            </a:r>
            <a:r>
              <a:rPr lang="en-US" sz="1000" dirty="0" err="1"/>
              <a:t>TaAs</a:t>
            </a:r>
            <a:r>
              <a:rPr lang="en-US" sz="1000" dirty="0"/>
              <a:t> </a:t>
            </a:r>
            <a:r>
              <a:rPr lang="en-US" sz="1000" dirty="0" err="1"/>
              <a:t>microstructured</a:t>
            </a:r>
            <a:r>
              <a:rPr lang="en-US" sz="1000" dirty="0"/>
              <a:t> using focused-ion-beam (FIB) lithography for </a:t>
            </a:r>
            <a:r>
              <a:rPr lang="en-US" sz="1000" dirty="0" smtClean="0"/>
              <a:t>both</a:t>
            </a:r>
            <a:r>
              <a:rPr lang="en-US" sz="1000" dirty="0" smtClean="0"/>
              <a:t> </a:t>
            </a:r>
            <a:r>
              <a:rPr lang="en-US" sz="1000" i="1" dirty="0" err="1">
                <a:latin typeface="Symbol" panose="05050102010706020507" pitchFamily="18" charset="2"/>
              </a:rPr>
              <a:t>r</a:t>
            </a:r>
            <a:r>
              <a:rPr lang="en-US" sz="1000" baseline="-25000" dirty="0" err="1"/>
              <a:t>zz</a:t>
            </a:r>
            <a:r>
              <a:rPr lang="en-US" sz="1000" dirty="0"/>
              <a:t> and </a:t>
            </a:r>
            <a:r>
              <a:rPr lang="en-US" sz="1000" i="1" dirty="0" err="1">
                <a:latin typeface="Symbol" panose="05050102010706020507" pitchFamily="18" charset="2"/>
              </a:rPr>
              <a:t>r</a:t>
            </a:r>
            <a:r>
              <a:rPr lang="en-US" sz="1000" baseline="-25000" dirty="0" err="1"/>
              <a:t>xx</a:t>
            </a:r>
            <a:r>
              <a:rPr lang="en-US" sz="1000" dirty="0"/>
              <a:t> measurements. </a:t>
            </a:r>
            <a:r>
              <a:rPr lang="en-US" sz="1000" b="1" dirty="0" smtClean="0"/>
              <a:t>(b</a:t>
            </a:r>
            <a:r>
              <a:rPr lang="en-US" sz="1000" b="1" dirty="0"/>
              <a:t>) </a:t>
            </a:r>
            <a:r>
              <a:rPr lang="en-US" sz="1000" dirty="0"/>
              <a:t>Change of the longitudinal sound speed measured at 315 MHz </a:t>
            </a:r>
            <a:r>
              <a:rPr lang="en-US" sz="1000" dirty="0" smtClean="0"/>
              <a:t>for both the sound propagation and magnetic field along the c-axis. </a:t>
            </a:r>
            <a:r>
              <a:rPr lang="en-US" sz="1000" dirty="0"/>
              <a:t>Above </a:t>
            </a:r>
            <a:r>
              <a:rPr lang="en-US" sz="1000" dirty="0" smtClean="0"/>
              <a:t>2.5K, </a:t>
            </a:r>
            <a:r>
              <a:rPr lang="en-US" sz="1000" dirty="0"/>
              <a:t>the sound velocity flattens out above </a:t>
            </a:r>
            <a:r>
              <a:rPr lang="en-US" sz="1000" dirty="0" smtClean="0"/>
              <a:t>80T and </a:t>
            </a:r>
            <a:r>
              <a:rPr lang="en-US" sz="1000" dirty="0"/>
              <a:t>the attenuation is only weakly field dependent. Below </a:t>
            </a:r>
            <a:r>
              <a:rPr lang="en-US" sz="1000" dirty="0" smtClean="0"/>
              <a:t>2.5K</a:t>
            </a:r>
            <a:r>
              <a:rPr lang="en-US" sz="1000" dirty="0"/>
              <a:t>, however, both the sound velocity and the ultrasonic attenuation increase rapidly with field. The red line </a:t>
            </a:r>
            <a:r>
              <a:rPr lang="en-US" sz="1000" dirty="0" smtClean="0"/>
              <a:t>at 90T highlights the </a:t>
            </a:r>
            <a:r>
              <a:rPr lang="en-US" sz="1000" dirty="0"/>
              <a:t>abruptness of the high-field transition as a function of temperature. The inset illustrates the </a:t>
            </a:r>
            <a:r>
              <a:rPr lang="en-US" sz="1000" dirty="0" smtClean="0"/>
              <a:t>hole </a:t>
            </a:r>
            <a:r>
              <a:rPr lang="en-US" sz="1000" dirty="0"/>
              <a:t>dispersion (red), and electron-like Weyl </a:t>
            </a:r>
            <a:r>
              <a:rPr lang="en-US" sz="1000" dirty="0" smtClean="0"/>
              <a:t>fermions</a:t>
            </a:r>
            <a:r>
              <a:rPr lang="en-US" sz="1000" dirty="0"/>
              <a:t> </a:t>
            </a:r>
            <a:r>
              <a:rPr lang="en-US" sz="1000" dirty="0" smtClean="0"/>
              <a:t>(blue), </a:t>
            </a:r>
            <a:r>
              <a:rPr lang="en-US" sz="1000" dirty="0"/>
              <a:t>separated into distinct right and left-handed </a:t>
            </a:r>
            <a:r>
              <a:rPr lang="en-US" sz="1000" dirty="0" err="1"/>
              <a:t>chiralities</a:t>
            </a:r>
            <a:r>
              <a:rPr lang="en-US" sz="1000" dirty="0"/>
              <a:t>. </a:t>
            </a:r>
          </a:p>
        </p:txBody>
      </p:sp>
      <p:sp>
        <p:nvSpPr>
          <p:cNvPr id="17" name="Text Box 62"/>
          <p:cNvSpPr txBox="1">
            <a:spLocks noChangeArrowheads="1"/>
          </p:cNvSpPr>
          <p:nvPr/>
        </p:nvSpPr>
        <p:spPr bwMode="auto">
          <a:xfrm>
            <a:off x="784003" y="0"/>
            <a:ext cx="7451267" cy="1669688"/>
          </a:xfrm>
          <a:prstGeom prst="rect">
            <a:avLst/>
          </a:prstGeom>
          <a:noFill/>
          <a:ln w="9525">
            <a:noFill/>
            <a:miter lim="800000"/>
            <a:headEnd/>
            <a:tailEnd/>
          </a:ln>
        </p:spPr>
        <p:txBody>
          <a:bodyPr wrap="square">
            <a:spAutoFit/>
          </a:bodyPr>
          <a:lstStyle/>
          <a:p>
            <a:pPr algn="ctr"/>
            <a:r>
              <a:rPr lang="en-US" sz="1600" b="1" dirty="0"/>
              <a:t>Destruction of Weyl nodes and a New State in </a:t>
            </a:r>
            <a:r>
              <a:rPr lang="en-US" sz="1600" b="1" dirty="0" err="1"/>
              <a:t>TaAs</a:t>
            </a:r>
            <a:r>
              <a:rPr lang="en-US" sz="1600" b="1" dirty="0"/>
              <a:t> above 80 </a:t>
            </a:r>
            <a:r>
              <a:rPr lang="en-US" sz="1600" b="1" dirty="0" err="1"/>
              <a:t>Teslas</a:t>
            </a:r>
            <a:endParaRPr lang="en-US" sz="1600" b="1" dirty="0"/>
          </a:p>
          <a:p>
            <a:pPr algn="ctr">
              <a:spcBef>
                <a:spcPts val="0"/>
              </a:spcBef>
            </a:pPr>
            <a:endParaRPr lang="en-US" sz="600" dirty="0" smtClean="0"/>
          </a:p>
          <a:p>
            <a:pPr algn="ctr"/>
            <a:r>
              <a:rPr lang="en-US" sz="1100" dirty="0" smtClean="0"/>
              <a:t>B.J</a:t>
            </a:r>
            <a:r>
              <a:rPr lang="en-US" sz="1100" dirty="0"/>
              <a:t>. Ramshaw,</a:t>
            </a:r>
            <a:r>
              <a:rPr lang="en-US" sz="1100" baseline="30000" dirty="0"/>
              <a:t>1, 2</a:t>
            </a:r>
            <a:r>
              <a:rPr lang="en-US" sz="1100" dirty="0"/>
              <a:t> </a:t>
            </a:r>
            <a:r>
              <a:rPr lang="en-US" sz="1100" dirty="0" smtClean="0"/>
              <a:t>K.A</a:t>
            </a:r>
            <a:r>
              <a:rPr lang="en-US" sz="1100" dirty="0"/>
              <a:t>. Modic,</a:t>
            </a:r>
            <a:r>
              <a:rPr lang="en-US" sz="1100" baseline="30000" dirty="0"/>
              <a:t>3</a:t>
            </a:r>
            <a:r>
              <a:rPr lang="en-US" sz="1100" dirty="0"/>
              <a:t> Arkady Shekhter,</a:t>
            </a:r>
            <a:r>
              <a:rPr lang="en-US" sz="1100" baseline="30000" dirty="0"/>
              <a:t>4</a:t>
            </a:r>
            <a:r>
              <a:rPr lang="en-US" sz="1100" dirty="0"/>
              <a:t> Yi Zhang,</a:t>
            </a:r>
            <a:r>
              <a:rPr lang="en-US" sz="1100" baseline="30000" dirty="0"/>
              <a:t>2</a:t>
            </a:r>
            <a:r>
              <a:rPr lang="en-US" sz="1100" dirty="0"/>
              <a:t> </a:t>
            </a:r>
            <a:r>
              <a:rPr lang="en-US" sz="1100" dirty="0" err="1"/>
              <a:t>Eun</a:t>
            </a:r>
            <a:r>
              <a:rPr lang="en-US" sz="1100" dirty="0"/>
              <a:t>-Ah Kim,</a:t>
            </a:r>
            <a:r>
              <a:rPr lang="en-US" sz="1100" baseline="30000" dirty="0"/>
              <a:t>2</a:t>
            </a:r>
            <a:r>
              <a:rPr lang="en-US" sz="1100" dirty="0"/>
              <a:t> Philip </a:t>
            </a:r>
            <a:r>
              <a:rPr lang="en-US" sz="1100" dirty="0" smtClean="0"/>
              <a:t>J.W</a:t>
            </a:r>
            <a:r>
              <a:rPr lang="en-US" sz="1100" dirty="0"/>
              <a:t>. Moll,</a:t>
            </a:r>
            <a:r>
              <a:rPr lang="en-US" sz="1100" baseline="30000" dirty="0"/>
              <a:t>3</a:t>
            </a:r>
            <a:r>
              <a:rPr lang="en-US" sz="1100" dirty="0"/>
              <a:t> Maja Bachmann,</a:t>
            </a:r>
            <a:r>
              <a:rPr lang="en-US" sz="1100" baseline="30000" dirty="0"/>
              <a:t>3</a:t>
            </a:r>
            <a:r>
              <a:rPr lang="en-US" sz="1100" dirty="0"/>
              <a:t> </a:t>
            </a:r>
            <a:r>
              <a:rPr lang="en-US" sz="1100" dirty="0" smtClean="0"/>
              <a:t>    M.K</a:t>
            </a:r>
            <a:r>
              <a:rPr lang="en-US" sz="1100" dirty="0"/>
              <a:t>. Chan,</a:t>
            </a:r>
            <a:r>
              <a:rPr lang="en-US" sz="1100" baseline="30000" dirty="0"/>
              <a:t>1</a:t>
            </a:r>
            <a:r>
              <a:rPr lang="en-US" sz="1100" dirty="0"/>
              <a:t> </a:t>
            </a:r>
            <a:r>
              <a:rPr lang="en-US" sz="1100" dirty="0" smtClean="0"/>
              <a:t>J.B</a:t>
            </a:r>
            <a:r>
              <a:rPr lang="en-US" sz="1100" dirty="0"/>
              <a:t>. Betts,</a:t>
            </a:r>
            <a:r>
              <a:rPr lang="en-US" sz="1100" baseline="30000" dirty="0"/>
              <a:t>1</a:t>
            </a:r>
            <a:r>
              <a:rPr lang="en-US" sz="1100" dirty="0"/>
              <a:t> F. Balakirev,</a:t>
            </a:r>
            <a:r>
              <a:rPr lang="en-US" sz="1100" baseline="30000" dirty="0"/>
              <a:t>1</a:t>
            </a:r>
            <a:r>
              <a:rPr lang="en-US" sz="1100" dirty="0"/>
              <a:t> A. Migliori,</a:t>
            </a:r>
            <a:r>
              <a:rPr lang="en-US" sz="1100" baseline="30000" dirty="0"/>
              <a:t>1</a:t>
            </a:r>
            <a:r>
              <a:rPr lang="en-US" sz="1100" dirty="0"/>
              <a:t> </a:t>
            </a:r>
            <a:r>
              <a:rPr lang="en-US" sz="1100" dirty="0" smtClean="0"/>
              <a:t>N.J</a:t>
            </a:r>
            <a:r>
              <a:rPr lang="en-US" sz="1100" dirty="0"/>
              <a:t>. Ghimire,</a:t>
            </a:r>
            <a:r>
              <a:rPr lang="en-US" sz="1100" baseline="30000" dirty="0"/>
              <a:t>5, 1</a:t>
            </a:r>
            <a:r>
              <a:rPr lang="en-US" sz="1100" dirty="0"/>
              <a:t> </a:t>
            </a:r>
            <a:r>
              <a:rPr lang="en-US" sz="1100" dirty="0" smtClean="0"/>
              <a:t>E.D</a:t>
            </a:r>
            <a:r>
              <a:rPr lang="en-US" sz="1100" dirty="0"/>
              <a:t>. Bauer,</a:t>
            </a:r>
            <a:r>
              <a:rPr lang="en-US" sz="1100" baseline="30000" dirty="0"/>
              <a:t>1</a:t>
            </a:r>
            <a:r>
              <a:rPr lang="en-US" sz="1100" dirty="0"/>
              <a:t> F. Ronning,</a:t>
            </a:r>
            <a:r>
              <a:rPr lang="en-US" sz="1100" baseline="30000" dirty="0"/>
              <a:t>1</a:t>
            </a:r>
            <a:r>
              <a:rPr lang="en-US" sz="1100" dirty="0"/>
              <a:t> and </a:t>
            </a:r>
            <a:r>
              <a:rPr lang="en-US" sz="1100" dirty="0" smtClean="0"/>
              <a:t>Ross D. McDonald</a:t>
            </a:r>
            <a:r>
              <a:rPr lang="en-US" sz="1100" baseline="30000" dirty="0" smtClean="0"/>
              <a:t>1</a:t>
            </a:r>
            <a:endParaRPr lang="en-US" sz="1100" dirty="0"/>
          </a:p>
          <a:p>
            <a:pPr algn="ctr">
              <a:spcBef>
                <a:spcPts val="0"/>
              </a:spcBef>
            </a:pPr>
            <a:r>
              <a:rPr lang="en-US" sz="1050" dirty="0" smtClean="0">
                <a:solidFill>
                  <a:srgbClr val="0033CC"/>
                </a:solidFill>
              </a:rPr>
              <a:t>1.Los </a:t>
            </a:r>
            <a:r>
              <a:rPr lang="en-US" sz="1050" dirty="0">
                <a:solidFill>
                  <a:srgbClr val="0033CC"/>
                </a:solidFill>
              </a:rPr>
              <a:t>Alamos National Laboratory</a:t>
            </a:r>
            <a:r>
              <a:rPr lang="en-US" sz="1050" dirty="0" smtClean="0">
                <a:solidFill>
                  <a:srgbClr val="0033CC"/>
                </a:solidFill>
              </a:rPr>
              <a:t>, 2. Laboratory </a:t>
            </a:r>
            <a:r>
              <a:rPr lang="en-US" sz="1050" dirty="0">
                <a:solidFill>
                  <a:srgbClr val="0033CC"/>
                </a:solidFill>
              </a:rPr>
              <a:t>of Atomic and Solid State Physics, Cornell University, </a:t>
            </a:r>
            <a:r>
              <a:rPr lang="en-US" sz="1050" dirty="0" smtClean="0">
                <a:solidFill>
                  <a:srgbClr val="0033CC"/>
                </a:solidFill>
              </a:rPr>
              <a:t>3. Max</a:t>
            </a:r>
            <a:r>
              <a:rPr lang="en-US" sz="1050" dirty="0">
                <a:solidFill>
                  <a:srgbClr val="0033CC"/>
                </a:solidFill>
              </a:rPr>
              <a:t>-Planck-Institute for Chemical Physics of </a:t>
            </a:r>
            <a:r>
              <a:rPr lang="en-US" sz="1050" dirty="0" smtClean="0">
                <a:solidFill>
                  <a:srgbClr val="0033CC"/>
                </a:solidFill>
              </a:rPr>
              <a:t>Solids, 4.National </a:t>
            </a:r>
            <a:r>
              <a:rPr lang="en-US" sz="1050" dirty="0">
                <a:solidFill>
                  <a:srgbClr val="0033CC"/>
                </a:solidFill>
              </a:rPr>
              <a:t>High Magnetic Field </a:t>
            </a:r>
            <a:r>
              <a:rPr lang="en-US" sz="1050" dirty="0" smtClean="0">
                <a:solidFill>
                  <a:srgbClr val="0033CC"/>
                </a:solidFill>
              </a:rPr>
              <a:t>Laboratory, 5. Argonne </a:t>
            </a:r>
            <a:r>
              <a:rPr lang="en-US" sz="1050" dirty="0">
                <a:solidFill>
                  <a:srgbClr val="0033CC"/>
                </a:solidFill>
              </a:rPr>
              <a:t>National </a:t>
            </a:r>
            <a:r>
              <a:rPr lang="en-US" sz="1050" dirty="0" smtClean="0">
                <a:solidFill>
                  <a:srgbClr val="0033CC"/>
                </a:solidFill>
              </a:rPr>
              <a:t>Laboratory</a:t>
            </a:r>
          </a:p>
          <a:p>
            <a:pPr algn="ctr">
              <a:spcBef>
                <a:spcPts val="0"/>
              </a:spcBef>
            </a:pPr>
            <a:endParaRPr lang="en-US" sz="600" b="1" kern="1200" dirty="0" smtClean="0"/>
          </a:p>
          <a:p>
            <a:pPr algn="ctr">
              <a:spcBef>
                <a:spcPts val="0"/>
              </a:spcBef>
            </a:pPr>
            <a:r>
              <a:rPr lang="en-US" sz="1050" b="1" kern="1200" dirty="0" smtClean="0"/>
              <a:t>Funding Grants:</a:t>
            </a:r>
            <a:r>
              <a:rPr lang="en-US" sz="1050" kern="1200" dirty="0" smtClean="0"/>
              <a:t>  </a:t>
            </a:r>
            <a:r>
              <a:rPr lang="en-US" sz="1050" kern="1200" dirty="0"/>
              <a:t>G.S. Boebinger (NSF </a:t>
            </a:r>
            <a:r>
              <a:rPr lang="en-US" sz="1050" kern="1200" dirty="0" smtClean="0"/>
              <a:t>DMR-1157490, NSF </a:t>
            </a:r>
            <a:r>
              <a:rPr lang="en-US" sz="1050" dirty="0" smtClean="0"/>
              <a:t>DMR-1644779</a:t>
            </a:r>
            <a:r>
              <a:rPr lang="en-US" sz="1050" kern="1200" dirty="0" smtClean="0"/>
              <a:t>); B.J. </a:t>
            </a:r>
            <a:r>
              <a:rPr lang="en-US" sz="1050" kern="1200" dirty="0" err="1" smtClean="0"/>
              <a:t>Ramshaw</a:t>
            </a:r>
            <a:r>
              <a:rPr lang="en-US" sz="1050" dirty="0" smtClean="0"/>
              <a:t> </a:t>
            </a:r>
            <a:r>
              <a:rPr lang="en-US" sz="1050" kern="1200" dirty="0" smtClean="0"/>
              <a:t>(</a:t>
            </a:r>
            <a:r>
              <a:rPr lang="en-US" sz="1050" dirty="0" smtClean="0"/>
              <a:t>LANL LDRD-ECR20160616 “New </a:t>
            </a:r>
            <a:r>
              <a:rPr lang="en-US" sz="1050" dirty="0"/>
              <a:t>States of Matter in </a:t>
            </a:r>
            <a:r>
              <a:rPr lang="en-US" sz="1050" dirty="0" err="1"/>
              <a:t>Weyl</a:t>
            </a:r>
            <a:r>
              <a:rPr lang="en-US" sz="1050" dirty="0"/>
              <a:t> </a:t>
            </a:r>
            <a:r>
              <a:rPr lang="en-US" sz="1050" dirty="0" smtClean="0"/>
              <a:t>Semimetals”); </a:t>
            </a:r>
            <a:r>
              <a:rPr lang="en-US" sz="1050" kern="1200" dirty="0" smtClean="0"/>
              <a:t>M.K. Chan (DOE-BES </a:t>
            </a:r>
            <a:r>
              <a:rPr lang="en-US" sz="1050" dirty="0"/>
              <a:t>“Science at 100 T program</a:t>
            </a:r>
            <a:r>
              <a:rPr lang="en-US" sz="1050" dirty="0" smtClean="0"/>
              <a:t>”);</a:t>
            </a:r>
          </a:p>
          <a:p>
            <a:pPr algn="ctr">
              <a:spcBef>
                <a:spcPts val="0"/>
              </a:spcBef>
            </a:pPr>
            <a:r>
              <a:rPr lang="en-US" sz="1050" dirty="0" smtClean="0"/>
              <a:t> </a:t>
            </a:r>
            <a:r>
              <a:rPr lang="en-US" sz="1050" dirty="0"/>
              <a:t>R.D. McDonald (LANL LDRD-DR20160085 “Topology and Strong Correlations” );</a:t>
            </a:r>
            <a:endParaRPr lang="en-US" sz="1050" b="1" kern="1200" dirty="0">
              <a:solidFill>
                <a:srgbClr val="0033CC"/>
              </a:solidFill>
            </a:endParaRPr>
          </a:p>
        </p:txBody>
      </p:sp>
      <p:sp>
        <p:nvSpPr>
          <p:cNvPr id="1034" name="Rectangle 49"/>
          <p:cNvSpPr>
            <a:spLocks noChangeArrowheads="1"/>
          </p:cNvSpPr>
          <p:nvPr/>
        </p:nvSpPr>
        <p:spPr bwMode="auto">
          <a:xfrm>
            <a:off x="3852949" y="1793473"/>
            <a:ext cx="5241175" cy="4445229"/>
          </a:xfrm>
          <a:prstGeom prst="rect">
            <a:avLst/>
          </a:prstGeom>
          <a:noFill/>
          <a:ln w="19050">
            <a:solidFill>
              <a:srgbClr val="0033CC"/>
            </a:solidFill>
            <a:miter lim="800000"/>
            <a:headEnd/>
            <a:tailEnd/>
          </a:ln>
        </p:spPr>
        <p:txBody>
          <a:bodyPr wrap="none" anchor="ctr"/>
          <a:lstStyle/>
          <a:p>
            <a:endParaRPr lang="en-US"/>
          </a:p>
        </p:txBody>
      </p:sp>
      <p:sp>
        <p:nvSpPr>
          <p:cNvPr id="2" name="Freeform 1"/>
          <p:cNvSpPr/>
          <p:nvPr/>
        </p:nvSpPr>
        <p:spPr>
          <a:xfrm>
            <a:off x="8712092" y="2062264"/>
            <a:ext cx="241246" cy="1393001"/>
          </a:xfrm>
          <a:custGeom>
            <a:avLst/>
            <a:gdLst>
              <a:gd name="connsiteX0" fmla="*/ 241246 w 241246"/>
              <a:gd name="connsiteY0" fmla="*/ 1393001 h 1393001"/>
              <a:gd name="connsiteX1" fmla="*/ 120623 w 241246"/>
              <a:gd name="connsiteY1" fmla="*/ 1208175 h 1393001"/>
              <a:gd name="connsiteX2" fmla="*/ 38911 w 241246"/>
              <a:gd name="connsiteY2" fmla="*/ 1075879 h 1393001"/>
              <a:gd name="connsiteX3" fmla="*/ 17510 w 241246"/>
              <a:gd name="connsiteY3" fmla="*/ 1023350 h 1393001"/>
              <a:gd name="connsiteX4" fmla="*/ 11673 w 241246"/>
              <a:gd name="connsiteY4" fmla="*/ 1003894 h 1393001"/>
              <a:gd name="connsiteX5" fmla="*/ 5837 w 241246"/>
              <a:gd name="connsiteY5" fmla="*/ 984439 h 1393001"/>
              <a:gd name="connsiteX6" fmla="*/ 0 w 241246"/>
              <a:gd name="connsiteY6" fmla="*/ 947474 h 1393001"/>
              <a:gd name="connsiteX7" fmla="*/ 3891 w 241246"/>
              <a:gd name="connsiteY7" fmla="*/ 749030 h 1393001"/>
              <a:gd name="connsiteX8" fmla="*/ 23346 w 241246"/>
              <a:gd name="connsiteY8" fmla="*/ 412453 h 1393001"/>
              <a:gd name="connsiteX9" fmla="*/ 36965 w 241246"/>
              <a:gd name="connsiteY9" fmla="*/ 0 h 1393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1246" h="1393001">
                <a:moveTo>
                  <a:pt x="241246" y="1393001"/>
                </a:moveTo>
                <a:lnTo>
                  <a:pt x="120623" y="1208175"/>
                </a:lnTo>
                <a:lnTo>
                  <a:pt x="38911" y="1075879"/>
                </a:lnTo>
                <a:lnTo>
                  <a:pt x="17510" y="1023350"/>
                </a:lnTo>
                <a:lnTo>
                  <a:pt x="11673" y="1003894"/>
                </a:lnTo>
                <a:lnTo>
                  <a:pt x="5837" y="984439"/>
                </a:lnTo>
                <a:lnTo>
                  <a:pt x="0" y="947474"/>
                </a:lnTo>
                <a:lnTo>
                  <a:pt x="3891" y="749030"/>
                </a:lnTo>
                <a:lnTo>
                  <a:pt x="23346" y="412453"/>
                </a:lnTo>
                <a:lnTo>
                  <a:pt x="36965" y="0"/>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458449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pic>
        <p:nvPicPr>
          <p:cNvPr id="12" name="Picture 11" descr="NSF logo.jpg"/>
          <p:cNvPicPr>
            <a:picLocks noChangeAspect="1"/>
          </p:cNvPicPr>
          <p:nvPr/>
        </p:nvPicPr>
        <p:blipFill>
          <a:blip r:embed="rId3" cstate="print"/>
          <a:stretch>
            <a:fillRect/>
          </a:stretch>
        </p:blipFill>
        <p:spPr>
          <a:xfrm>
            <a:off x="8126812" y="0"/>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11" name="Text Box 28"/>
          <p:cNvSpPr txBox="1">
            <a:spLocks noChangeArrowheads="1"/>
          </p:cNvSpPr>
          <p:nvPr/>
        </p:nvSpPr>
        <p:spPr bwMode="auto">
          <a:xfrm>
            <a:off x="1" y="1790021"/>
            <a:ext cx="3724102" cy="4278094"/>
          </a:xfrm>
          <a:prstGeom prst="rect">
            <a:avLst/>
          </a:prstGeom>
          <a:noFill/>
          <a:ln w="9525">
            <a:noFill/>
            <a:miter lim="800000"/>
            <a:headEnd/>
            <a:tailEnd/>
          </a:ln>
        </p:spPr>
        <p:txBody>
          <a:bodyPr wrap="square">
            <a:spAutoFit/>
          </a:bodyPr>
          <a:lstStyle/>
          <a:p>
            <a:pPr algn="just"/>
            <a:r>
              <a:rPr lang="en-US" sz="1200" b="1" dirty="0" smtClean="0">
                <a:solidFill>
                  <a:srgbClr val="000000"/>
                </a:solidFill>
              </a:rPr>
              <a:t>What </a:t>
            </a:r>
            <a:r>
              <a:rPr lang="en-US" sz="1200" b="1" dirty="0">
                <a:solidFill>
                  <a:srgbClr val="000000"/>
                </a:solidFill>
              </a:rPr>
              <a:t>is the finding? </a:t>
            </a:r>
            <a:r>
              <a:rPr lang="en-US" sz="1200" dirty="0" smtClean="0"/>
              <a:t>From 20 to 50 </a:t>
            </a:r>
            <a:r>
              <a:rPr lang="en-US" sz="1200" dirty="0" err="1" smtClean="0"/>
              <a:t>teslas</a:t>
            </a:r>
            <a:r>
              <a:rPr lang="en-US" sz="1200" dirty="0" smtClean="0"/>
              <a:t>, </a:t>
            </a:r>
            <a:r>
              <a:rPr lang="en-US" sz="1200" dirty="0"/>
              <a:t>we find the electrical resistivity </a:t>
            </a:r>
            <a:r>
              <a:rPr lang="en-US" sz="1200" dirty="0" smtClean="0"/>
              <a:t>(for parallel electric and magnetic fields) to </a:t>
            </a:r>
            <a:r>
              <a:rPr lang="en-US" sz="1200" dirty="0"/>
              <a:t>be nearly independent of magnetic field: </a:t>
            </a:r>
            <a:r>
              <a:rPr lang="en-US" sz="1200" dirty="0" smtClean="0"/>
              <a:t>highly unusual </a:t>
            </a:r>
            <a:r>
              <a:rPr lang="en-US" sz="1200" dirty="0"/>
              <a:t>for a conventional </a:t>
            </a:r>
            <a:r>
              <a:rPr lang="en-US" sz="1200" dirty="0" smtClean="0"/>
              <a:t>metal, </a:t>
            </a:r>
            <a:r>
              <a:rPr lang="en-US" sz="1200" dirty="0"/>
              <a:t>but consistent with the </a:t>
            </a:r>
            <a:r>
              <a:rPr lang="en-US" sz="1200" dirty="0" smtClean="0"/>
              <a:t>strange behavior of Weyl </a:t>
            </a:r>
            <a:r>
              <a:rPr lang="en-US" sz="1200" dirty="0"/>
              <a:t>fermions. Above 50 </a:t>
            </a:r>
            <a:r>
              <a:rPr lang="en-US" sz="1200" dirty="0" err="1" smtClean="0"/>
              <a:t>teslas</a:t>
            </a:r>
            <a:r>
              <a:rPr lang="en-US" sz="1200" dirty="0" smtClean="0"/>
              <a:t>, </a:t>
            </a:r>
            <a:r>
              <a:rPr lang="en-US" sz="1200" dirty="0"/>
              <a:t>we observe a two-order-of-magnitude increase in resistivity, indicating </a:t>
            </a:r>
            <a:r>
              <a:rPr lang="en-US" sz="1200" dirty="0" smtClean="0"/>
              <a:t>the destruction of the Weyl nodes by the opening of an energy gap. </a:t>
            </a:r>
            <a:r>
              <a:rPr lang="en-US" sz="1200" dirty="0"/>
              <a:t>Above 80 </a:t>
            </a:r>
            <a:r>
              <a:rPr lang="en-US" sz="1200" dirty="0" err="1" smtClean="0"/>
              <a:t>teslas</a:t>
            </a:r>
            <a:r>
              <a:rPr lang="en-US" sz="1200" dirty="0" smtClean="0"/>
              <a:t>, </a:t>
            </a:r>
            <a:r>
              <a:rPr lang="en-US" sz="1200" dirty="0"/>
              <a:t>we observe strong ultrasonic attenuation </a:t>
            </a:r>
            <a:r>
              <a:rPr lang="en-US" sz="1200" dirty="0" smtClean="0"/>
              <a:t>at temperatures below </a:t>
            </a:r>
            <a:r>
              <a:rPr lang="en-US" sz="1200" dirty="0"/>
              <a:t>2 kelvin, suggesting a </a:t>
            </a:r>
            <a:r>
              <a:rPr lang="en-US" sz="1200" dirty="0" smtClean="0"/>
              <a:t>new </a:t>
            </a:r>
            <a:r>
              <a:rPr lang="en-US" sz="1200" dirty="0" err="1"/>
              <a:t>mesoscopically</a:t>
            </a:r>
            <a:r>
              <a:rPr lang="en-US" sz="1200" dirty="0"/>
              <a:t>-textured </a:t>
            </a:r>
            <a:r>
              <a:rPr lang="en-US" sz="1200" dirty="0" smtClean="0"/>
              <a:t> state </a:t>
            </a:r>
            <a:r>
              <a:rPr lang="en-US" sz="1200" dirty="0"/>
              <a:t>of matter </a:t>
            </a:r>
            <a:endParaRPr lang="en-US" sz="1200" dirty="0" smtClean="0"/>
          </a:p>
          <a:p>
            <a:pPr algn="just"/>
            <a:endParaRPr lang="en-US" sz="400" dirty="0">
              <a:solidFill>
                <a:srgbClr val="000000"/>
              </a:solidFill>
            </a:endParaRPr>
          </a:p>
          <a:p>
            <a:pPr algn="just"/>
            <a:r>
              <a:rPr lang="en-US" sz="1200" b="1" dirty="0">
                <a:solidFill>
                  <a:srgbClr val="000000"/>
                </a:solidFill>
              </a:rPr>
              <a:t>Why is this </a:t>
            </a:r>
            <a:r>
              <a:rPr lang="en-US" sz="1200" b="1" dirty="0" smtClean="0">
                <a:solidFill>
                  <a:srgbClr val="000000"/>
                </a:solidFill>
              </a:rPr>
              <a:t>important? </a:t>
            </a:r>
            <a:r>
              <a:rPr lang="en-US" sz="1200" dirty="0" smtClean="0">
                <a:latin typeface="Arial" charset="0"/>
              </a:rPr>
              <a:t>Fundamentally, strong spin-orbit coupled metals provide a wealth of new phenomena that are not </a:t>
            </a:r>
            <a:r>
              <a:rPr lang="en-US" sz="1200" dirty="0" smtClean="0">
                <a:latin typeface="Arial" charset="0"/>
              </a:rPr>
              <a:t>known </a:t>
            </a:r>
            <a:r>
              <a:rPr lang="en-US" sz="1200" dirty="0" smtClean="0">
                <a:latin typeface="Arial" charset="0"/>
              </a:rPr>
              <a:t>to exist outside of materials physics. The topological nature of the resulting states not only makes them robust against perturbation, but provides a possible bridge of the quantum-material to quantum-information chasm.</a:t>
            </a:r>
            <a:endParaRPr lang="en-US" sz="1200" dirty="0">
              <a:latin typeface="Arial" charset="0"/>
            </a:endParaRPr>
          </a:p>
          <a:p>
            <a:pPr algn="just"/>
            <a:endParaRPr lang="en-US" sz="400" dirty="0">
              <a:latin typeface="Arial" charset="0"/>
            </a:endParaRPr>
          </a:p>
          <a:p>
            <a:pPr algn="just"/>
            <a:r>
              <a:rPr lang="en-US" sz="1200" b="1" dirty="0" smtClean="0">
                <a:solidFill>
                  <a:srgbClr val="000000"/>
                </a:solidFill>
              </a:rPr>
              <a:t>Why </a:t>
            </a:r>
            <a:r>
              <a:rPr lang="en-US" sz="1200" b="1" dirty="0" smtClean="0">
                <a:solidFill>
                  <a:srgbClr val="000000"/>
                </a:solidFill>
              </a:rPr>
              <a:t>the </a:t>
            </a:r>
            <a:r>
              <a:rPr lang="en-US" sz="1200" b="1" dirty="0">
                <a:solidFill>
                  <a:srgbClr val="000000"/>
                </a:solidFill>
              </a:rPr>
              <a:t>MagLab</a:t>
            </a:r>
            <a:r>
              <a:rPr lang="en-US" sz="1200" b="1" dirty="0" smtClean="0">
                <a:solidFill>
                  <a:srgbClr val="000000"/>
                </a:solidFill>
              </a:rPr>
              <a:t>?</a:t>
            </a:r>
            <a:r>
              <a:rPr lang="en-US" sz="1200" b="1" dirty="0">
                <a:latin typeface="Arial" charset="0"/>
              </a:rPr>
              <a:t> </a:t>
            </a:r>
            <a:r>
              <a:rPr lang="en-US" sz="1200" dirty="0">
                <a:latin typeface="Arial" charset="0"/>
              </a:rPr>
              <a:t> </a:t>
            </a:r>
            <a:r>
              <a:rPr lang="en-US" sz="1200" dirty="0" smtClean="0">
                <a:latin typeface="Arial" charset="0"/>
              </a:rPr>
              <a:t>Multiple measurements of the conductivity, sound velocity, and attenuation above 90 tesla is only possible at the </a:t>
            </a:r>
            <a:r>
              <a:rPr lang="en-US" sz="1200" dirty="0" smtClean="0">
                <a:latin typeface="Arial" charset="0"/>
              </a:rPr>
              <a:t>MagLab.  </a:t>
            </a:r>
            <a:endParaRPr lang="en-US" sz="1200" dirty="0">
              <a:latin typeface="Arial" charset="0"/>
            </a:endParaRPr>
          </a:p>
        </p:txBody>
      </p:sp>
      <p:sp>
        <p:nvSpPr>
          <p:cNvPr id="16" name="Line 42"/>
          <p:cNvSpPr>
            <a:spLocks noChangeShapeType="1"/>
          </p:cNvSpPr>
          <p:nvPr/>
        </p:nvSpPr>
        <p:spPr bwMode="auto">
          <a:xfrm>
            <a:off x="28449" y="1729854"/>
            <a:ext cx="9029700" cy="0"/>
          </a:xfrm>
          <a:prstGeom prst="line">
            <a:avLst/>
          </a:prstGeom>
          <a:noFill/>
          <a:ln w="82550" cmpd="thickThin">
            <a:solidFill>
              <a:schemeClr val="tx1"/>
            </a:solidFill>
            <a:round/>
            <a:headEnd/>
            <a:tailEnd/>
          </a:ln>
        </p:spPr>
        <p:txBody>
          <a:bodyPr/>
          <a:lstStyle/>
          <a:p>
            <a:endParaRPr lang="en-US"/>
          </a:p>
        </p:txBody>
      </p:sp>
      <p:sp>
        <p:nvSpPr>
          <p:cNvPr id="17" name="Text Box 28"/>
          <p:cNvSpPr txBox="1">
            <a:spLocks noChangeArrowheads="1"/>
          </p:cNvSpPr>
          <p:nvPr/>
        </p:nvSpPr>
        <p:spPr bwMode="auto">
          <a:xfrm>
            <a:off x="0" y="6141333"/>
            <a:ext cx="9144000" cy="707886"/>
          </a:xfrm>
          <a:prstGeom prst="rect">
            <a:avLst/>
          </a:prstGeom>
          <a:noFill/>
          <a:ln w="9525">
            <a:noFill/>
            <a:miter lim="800000"/>
            <a:headEnd/>
            <a:tailEnd/>
          </a:ln>
        </p:spPr>
        <p:txBody>
          <a:bodyPr wrap="square">
            <a:spAutoFit/>
          </a:bodyPr>
          <a:lstStyle/>
          <a:p>
            <a:r>
              <a:rPr lang="en-US" sz="1000" b="1" dirty="0" smtClean="0">
                <a:solidFill>
                  <a:srgbClr val="333399"/>
                </a:solidFill>
              </a:rPr>
              <a:t>Facilities:</a:t>
            </a:r>
            <a:r>
              <a:rPr lang="en-US" sz="1000" dirty="0" smtClean="0">
                <a:solidFill>
                  <a:srgbClr val="333399"/>
                </a:solidFill>
              </a:rPr>
              <a:t>  100 </a:t>
            </a:r>
            <a:r>
              <a:rPr lang="en-US" sz="1000" dirty="0" smtClean="0">
                <a:solidFill>
                  <a:srgbClr val="333399"/>
                </a:solidFill>
              </a:rPr>
              <a:t>tesla and 65 tesla short pulsed magnet </a:t>
            </a:r>
            <a:r>
              <a:rPr lang="en-US" sz="1000" dirty="0" smtClean="0">
                <a:solidFill>
                  <a:srgbClr val="333399"/>
                </a:solidFill>
              </a:rPr>
              <a:t>systems.</a:t>
            </a:r>
            <a:endParaRPr lang="en-US" sz="1000" dirty="0">
              <a:solidFill>
                <a:srgbClr val="333399"/>
              </a:solidFill>
            </a:endParaRPr>
          </a:p>
          <a:p>
            <a:r>
              <a:rPr lang="en-US" sz="1000" b="1" dirty="0" smtClean="0">
                <a:solidFill>
                  <a:srgbClr val="333399"/>
                </a:solidFill>
              </a:rPr>
              <a:t>Citation: </a:t>
            </a:r>
            <a:r>
              <a:rPr lang="en-US" sz="1000" dirty="0" smtClean="0">
                <a:solidFill>
                  <a:srgbClr val="333399"/>
                </a:solidFill>
              </a:rPr>
              <a:t>B.J</a:t>
            </a:r>
            <a:r>
              <a:rPr lang="en-US" sz="1000" dirty="0">
                <a:solidFill>
                  <a:srgbClr val="333399"/>
                </a:solidFill>
              </a:rPr>
              <a:t>. Ramshaw,</a:t>
            </a:r>
            <a:r>
              <a:rPr lang="en-US" sz="1000" baseline="30000" dirty="0">
                <a:solidFill>
                  <a:srgbClr val="333399"/>
                </a:solidFill>
              </a:rPr>
              <a:t> </a:t>
            </a:r>
            <a:r>
              <a:rPr lang="en-US" sz="1000" dirty="0" smtClean="0">
                <a:solidFill>
                  <a:srgbClr val="333399"/>
                </a:solidFill>
              </a:rPr>
              <a:t>K.A</a:t>
            </a:r>
            <a:r>
              <a:rPr lang="en-US" sz="1000" dirty="0">
                <a:solidFill>
                  <a:srgbClr val="333399"/>
                </a:solidFill>
              </a:rPr>
              <a:t>. </a:t>
            </a:r>
            <a:r>
              <a:rPr lang="en-US" sz="1000" dirty="0" err="1">
                <a:solidFill>
                  <a:srgbClr val="333399"/>
                </a:solidFill>
              </a:rPr>
              <a:t>Modic</a:t>
            </a:r>
            <a:r>
              <a:rPr lang="en-US" sz="1000" dirty="0">
                <a:solidFill>
                  <a:srgbClr val="333399"/>
                </a:solidFill>
              </a:rPr>
              <a:t>, </a:t>
            </a:r>
            <a:r>
              <a:rPr lang="en-US" sz="1000" dirty="0" smtClean="0">
                <a:solidFill>
                  <a:srgbClr val="333399"/>
                </a:solidFill>
              </a:rPr>
              <a:t>A. Shekhter</a:t>
            </a:r>
            <a:r>
              <a:rPr lang="en-US" sz="1000" dirty="0">
                <a:solidFill>
                  <a:srgbClr val="333399"/>
                </a:solidFill>
              </a:rPr>
              <a:t>, </a:t>
            </a:r>
            <a:r>
              <a:rPr lang="en-US" sz="1000" dirty="0" smtClean="0">
                <a:solidFill>
                  <a:srgbClr val="333399"/>
                </a:solidFill>
              </a:rPr>
              <a:t>Y. </a:t>
            </a:r>
            <a:r>
              <a:rPr lang="en-US" sz="1000" dirty="0">
                <a:solidFill>
                  <a:srgbClr val="333399"/>
                </a:solidFill>
              </a:rPr>
              <a:t>Zhang, </a:t>
            </a:r>
            <a:endParaRPr lang="en-US" sz="1000" dirty="0" smtClean="0">
              <a:solidFill>
                <a:srgbClr val="333399"/>
              </a:solidFill>
            </a:endParaRPr>
          </a:p>
          <a:p>
            <a:r>
              <a:rPr lang="en-US" sz="1000" dirty="0" smtClean="0">
                <a:solidFill>
                  <a:srgbClr val="333399"/>
                </a:solidFill>
              </a:rPr>
              <a:t>E</a:t>
            </a:r>
            <a:r>
              <a:rPr lang="en-US" sz="1000" dirty="0" smtClean="0">
                <a:solidFill>
                  <a:srgbClr val="333399"/>
                </a:solidFill>
              </a:rPr>
              <a:t>.-A. Kim</a:t>
            </a:r>
            <a:r>
              <a:rPr lang="en-US" sz="1000" dirty="0">
                <a:solidFill>
                  <a:srgbClr val="333399"/>
                </a:solidFill>
              </a:rPr>
              <a:t>, </a:t>
            </a:r>
            <a:r>
              <a:rPr lang="en-US" sz="1000" dirty="0" smtClean="0">
                <a:solidFill>
                  <a:srgbClr val="333399"/>
                </a:solidFill>
              </a:rPr>
              <a:t>P.J.W</a:t>
            </a:r>
            <a:r>
              <a:rPr lang="en-US" sz="1000" dirty="0">
                <a:solidFill>
                  <a:srgbClr val="333399"/>
                </a:solidFill>
              </a:rPr>
              <a:t>. Moll, </a:t>
            </a:r>
            <a:r>
              <a:rPr lang="en-US" sz="1000" dirty="0" smtClean="0">
                <a:solidFill>
                  <a:srgbClr val="333399"/>
                </a:solidFill>
              </a:rPr>
              <a:t>M. Bachmann</a:t>
            </a:r>
            <a:r>
              <a:rPr lang="en-US" sz="1000" dirty="0">
                <a:solidFill>
                  <a:srgbClr val="333399"/>
                </a:solidFill>
              </a:rPr>
              <a:t>, </a:t>
            </a:r>
            <a:r>
              <a:rPr lang="en-US" sz="1000" dirty="0" smtClean="0">
                <a:solidFill>
                  <a:srgbClr val="333399"/>
                </a:solidFill>
              </a:rPr>
              <a:t>M.K</a:t>
            </a:r>
            <a:r>
              <a:rPr lang="en-US" sz="1000" dirty="0">
                <a:solidFill>
                  <a:srgbClr val="333399"/>
                </a:solidFill>
              </a:rPr>
              <a:t>. Chan, </a:t>
            </a:r>
            <a:r>
              <a:rPr lang="en-US" sz="1000" dirty="0" smtClean="0">
                <a:solidFill>
                  <a:srgbClr val="333399"/>
                </a:solidFill>
              </a:rPr>
              <a:t>J.B</a:t>
            </a:r>
            <a:r>
              <a:rPr lang="en-US" sz="1000" dirty="0">
                <a:solidFill>
                  <a:srgbClr val="333399"/>
                </a:solidFill>
              </a:rPr>
              <a:t>. Betts, F. Balakirev, A. </a:t>
            </a:r>
            <a:r>
              <a:rPr lang="en-US" sz="1000" dirty="0" err="1">
                <a:solidFill>
                  <a:srgbClr val="333399"/>
                </a:solidFill>
              </a:rPr>
              <a:t>Migliori</a:t>
            </a:r>
            <a:r>
              <a:rPr lang="en-US" sz="1000" dirty="0">
                <a:solidFill>
                  <a:srgbClr val="333399"/>
                </a:solidFill>
              </a:rPr>
              <a:t>, </a:t>
            </a:r>
            <a:r>
              <a:rPr lang="en-US" sz="1000" dirty="0" smtClean="0">
                <a:solidFill>
                  <a:srgbClr val="333399"/>
                </a:solidFill>
              </a:rPr>
              <a:t>N.J</a:t>
            </a:r>
            <a:r>
              <a:rPr lang="en-US" sz="1000" dirty="0">
                <a:solidFill>
                  <a:srgbClr val="333399"/>
                </a:solidFill>
              </a:rPr>
              <a:t>. </a:t>
            </a:r>
            <a:r>
              <a:rPr lang="en-US" sz="1000" dirty="0" err="1">
                <a:solidFill>
                  <a:srgbClr val="333399"/>
                </a:solidFill>
              </a:rPr>
              <a:t>Ghimire</a:t>
            </a:r>
            <a:r>
              <a:rPr lang="en-US" sz="1000" dirty="0">
                <a:solidFill>
                  <a:srgbClr val="333399"/>
                </a:solidFill>
              </a:rPr>
              <a:t>, </a:t>
            </a:r>
            <a:r>
              <a:rPr lang="en-US" sz="1000" dirty="0" smtClean="0">
                <a:solidFill>
                  <a:srgbClr val="333399"/>
                </a:solidFill>
              </a:rPr>
              <a:t>E.D</a:t>
            </a:r>
            <a:r>
              <a:rPr lang="en-US" sz="1000" dirty="0">
                <a:solidFill>
                  <a:srgbClr val="333399"/>
                </a:solidFill>
              </a:rPr>
              <a:t>. Bauer, F. </a:t>
            </a:r>
            <a:r>
              <a:rPr lang="en-US" sz="1000" dirty="0" err="1">
                <a:solidFill>
                  <a:srgbClr val="333399"/>
                </a:solidFill>
              </a:rPr>
              <a:t>Ronning</a:t>
            </a:r>
            <a:r>
              <a:rPr lang="en-US" sz="1000" dirty="0">
                <a:solidFill>
                  <a:srgbClr val="333399"/>
                </a:solidFill>
              </a:rPr>
              <a:t>, and </a:t>
            </a:r>
            <a:r>
              <a:rPr lang="en-US" sz="1000" dirty="0" smtClean="0">
                <a:solidFill>
                  <a:srgbClr val="333399"/>
                </a:solidFill>
              </a:rPr>
              <a:t>R.D</a:t>
            </a:r>
            <a:r>
              <a:rPr lang="en-US" sz="1000" dirty="0">
                <a:solidFill>
                  <a:srgbClr val="333399"/>
                </a:solidFill>
              </a:rPr>
              <a:t>. McDonald,</a:t>
            </a:r>
            <a:r>
              <a:rPr lang="en-US" sz="1000" b="1" dirty="0">
                <a:solidFill>
                  <a:srgbClr val="333399"/>
                </a:solidFill>
              </a:rPr>
              <a:t> </a:t>
            </a:r>
            <a:endParaRPr lang="en-US" sz="1000" b="1" dirty="0" smtClean="0">
              <a:solidFill>
                <a:srgbClr val="333399"/>
              </a:solidFill>
            </a:endParaRPr>
          </a:p>
          <a:p>
            <a:r>
              <a:rPr lang="en-US" sz="1000" i="1" dirty="0" smtClean="0">
                <a:solidFill>
                  <a:srgbClr val="333399"/>
                </a:solidFill>
              </a:rPr>
              <a:t>Quantum </a:t>
            </a:r>
            <a:r>
              <a:rPr lang="en-US" sz="1000" i="1" dirty="0">
                <a:solidFill>
                  <a:srgbClr val="333399"/>
                </a:solidFill>
              </a:rPr>
              <a:t>limit transport and destruction of the Weyl nodes in </a:t>
            </a:r>
            <a:r>
              <a:rPr lang="en-US" sz="1000" i="1" dirty="0" err="1" smtClean="0">
                <a:solidFill>
                  <a:srgbClr val="333399"/>
                </a:solidFill>
              </a:rPr>
              <a:t>TaAs</a:t>
            </a:r>
            <a:r>
              <a:rPr lang="en-US" sz="1000" b="1" i="1" dirty="0" smtClean="0">
                <a:solidFill>
                  <a:srgbClr val="333399"/>
                </a:solidFill>
              </a:rPr>
              <a:t>, </a:t>
            </a:r>
            <a:r>
              <a:rPr lang="en-US" sz="1000" b="1" dirty="0" smtClean="0">
                <a:solidFill>
                  <a:srgbClr val="333399"/>
                </a:solidFill>
              </a:rPr>
              <a:t>Nature </a:t>
            </a:r>
            <a:r>
              <a:rPr lang="en-US" sz="1000" b="1" dirty="0" smtClean="0">
                <a:solidFill>
                  <a:srgbClr val="333399"/>
                </a:solidFill>
              </a:rPr>
              <a:t>Communications</a:t>
            </a:r>
            <a:r>
              <a:rPr lang="en-US" sz="1000" b="1" dirty="0" smtClean="0">
                <a:solidFill>
                  <a:srgbClr val="333399"/>
                </a:solidFill>
              </a:rPr>
              <a:t> </a:t>
            </a:r>
            <a:r>
              <a:rPr lang="en-US" sz="1000" b="1" dirty="0" smtClean="0">
                <a:solidFill>
                  <a:srgbClr val="333399"/>
                </a:solidFill>
              </a:rPr>
              <a:t>9:</a:t>
            </a:r>
            <a:r>
              <a:rPr lang="en-US" sz="1000" dirty="0" smtClean="0">
                <a:solidFill>
                  <a:srgbClr val="333399"/>
                </a:solidFill>
              </a:rPr>
              <a:t> 2217 (2018).</a:t>
            </a:r>
            <a:r>
              <a:rPr lang="en-US" sz="1000" dirty="0">
                <a:solidFill>
                  <a:srgbClr val="333399"/>
                </a:solidFill>
              </a:rPr>
              <a:t> DOI: 10.1038/s41467-018-04542-9</a:t>
            </a:r>
          </a:p>
        </p:txBody>
      </p:sp>
      <p:sp>
        <p:nvSpPr>
          <p:cNvPr id="18" name="Text Box 62"/>
          <p:cNvSpPr txBox="1">
            <a:spLocks noChangeArrowheads="1"/>
          </p:cNvSpPr>
          <p:nvPr/>
        </p:nvSpPr>
        <p:spPr bwMode="auto">
          <a:xfrm>
            <a:off x="784003" y="0"/>
            <a:ext cx="7451267" cy="1669688"/>
          </a:xfrm>
          <a:prstGeom prst="rect">
            <a:avLst/>
          </a:prstGeom>
          <a:noFill/>
          <a:ln w="9525">
            <a:noFill/>
            <a:miter lim="800000"/>
            <a:headEnd/>
            <a:tailEnd/>
          </a:ln>
        </p:spPr>
        <p:txBody>
          <a:bodyPr wrap="square">
            <a:spAutoFit/>
          </a:bodyPr>
          <a:lstStyle/>
          <a:p>
            <a:pPr algn="ctr"/>
            <a:r>
              <a:rPr lang="en-US" sz="1600" b="1" dirty="0"/>
              <a:t>D</a:t>
            </a:r>
            <a:r>
              <a:rPr lang="en-US" sz="1600" b="1" dirty="0" smtClean="0"/>
              <a:t>estruction </a:t>
            </a:r>
            <a:r>
              <a:rPr lang="en-US" sz="1600" b="1" dirty="0"/>
              <a:t>of </a:t>
            </a:r>
            <a:r>
              <a:rPr lang="en-US" sz="1600" b="1" dirty="0" smtClean="0"/>
              <a:t>Weyl </a:t>
            </a:r>
            <a:r>
              <a:rPr lang="en-US" sz="1600" b="1" dirty="0"/>
              <a:t>nodes </a:t>
            </a:r>
            <a:r>
              <a:rPr lang="en-US" sz="1600" b="1" dirty="0" smtClean="0"/>
              <a:t>and a New State in </a:t>
            </a:r>
            <a:r>
              <a:rPr lang="en-US" sz="1600" b="1" dirty="0" err="1" smtClean="0"/>
              <a:t>TaAs</a:t>
            </a:r>
            <a:r>
              <a:rPr lang="en-US" sz="1600" b="1" dirty="0" smtClean="0"/>
              <a:t> above 80 </a:t>
            </a:r>
            <a:r>
              <a:rPr lang="en-US" sz="1600" b="1" dirty="0" err="1" smtClean="0"/>
              <a:t>Teslas</a:t>
            </a:r>
            <a:endParaRPr lang="en-US" sz="1600" b="1" dirty="0"/>
          </a:p>
          <a:p>
            <a:pPr algn="ctr">
              <a:spcBef>
                <a:spcPts val="0"/>
              </a:spcBef>
            </a:pPr>
            <a:endParaRPr lang="en-US" sz="600" dirty="0" smtClean="0"/>
          </a:p>
          <a:p>
            <a:pPr algn="ctr"/>
            <a:r>
              <a:rPr lang="en-US" sz="1100" dirty="0" smtClean="0"/>
              <a:t>B.J</a:t>
            </a:r>
            <a:r>
              <a:rPr lang="en-US" sz="1100" dirty="0"/>
              <a:t>. Ramshaw,</a:t>
            </a:r>
            <a:r>
              <a:rPr lang="en-US" sz="1100" baseline="30000" dirty="0"/>
              <a:t>1, 2</a:t>
            </a:r>
            <a:r>
              <a:rPr lang="en-US" sz="1100" dirty="0"/>
              <a:t> </a:t>
            </a:r>
            <a:r>
              <a:rPr lang="en-US" sz="1100" dirty="0" smtClean="0"/>
              <a:t>K.A</a:t>
            </a:r>
            <a:r>
              <a:rPr lang="en-US" sz="1100" dirty="0"/>
              <a:t>. Modic,</a:t>
            </a:r>
            <a:r>
              <a:rPr lang="en-US" sz="1100" baseline="30000" dirty="0"/>
              <a:t>3</a:t>
            </a:r>
            <a:r>
              <a:rPr lang="en-US" sz="1100" dirty="0"/>
              <a:t> Arkady Shekhter,</a:t>
            </a:r>
            <a:r>
              <a:rPr lang="en-US" sz="1100" baseline="30000" dirty="0"/>
              <a:t>4</a:t>
            </a:r>
            <a:r>
              <a:rPr lang="en-US" sz="1100" dirty="0"/>
              <a:t> Yi Zhang,</a:t>
            </a:r>
            <a:r>
              <a:rPr lang="en-US" sz="1100" baseline="30000" dirty="0"/>
              <a:t>2</a:t>
            </a:r>
            <a:r>
              <a:rPr lang="en-US" sz="1100" dirty="0"/>
              <a:t> </a:t>
            </a:r>
            <a:r>
              <a:rPr lang="en-US" sz="1100" dirty="0" err="1"/>
              <a:t>Eun</a:t>
            </a:r>
            <a:r>
              <a:rPr lang="en-US" sz="1100" dirty="0"/>
              <a:t>-Ah Kim,</a:t>
            </a:r>
            <a:r>
              <a:rPr lang="en-US" sz="1100" baseline="30000" dirty="0"/>
              <a:t>2</a:t>
            </a:r>
            <a:r>
              <a:rPr lang="en-US" sz="1100" dirty="0"/>
              <a:t> Philip </a:t>
            </a:r>
            <a:r>
              <a:rPr lang="en-US" sz="1100" dirty="0" smtClean="0"/>
              <a:t>J.W</a:t>
            </a:r>
            <a:r>
              <a:rPr lang="en-US" sz="1100" dirty="0"/>
              <a:t>. Moll,</a:t>
            </a:r>
            <a:r>
              <a:rPr lang="en-US" sz="1100" baseline="30000" dirty="0"/>
              <a:t>3</a:t>
            </a:r>
            <a:r>
              <a:rPr lang="en-US" sz="1100" dirty="0"/>
              <a:t> Maja Bachmann,</a:t>
            </a:r>
            <a:r>
              <a:rPr lang="en-US" sz="1100" baseline="30000" dirty="0"/>
              <a:t>3</a:t>
            </a:r>
            <a:r>
              <a:rPr lang="en-US" sz="1100" dirty="0"/>
              <a:t> </a:t>
            </a:r>
            <a:r>
              <a:rPr lang="en-US" sz="1100" dirty="0" smtClean="0"/>
              <a:t>    M.K</a:t>
            </a:r>
            <a:r>
              <a:rPr lang="en-US" sz="1100" dirty="0"/>
              <a:t>. Chan,</a:t>
            </a:r>
            <a:r>
              <a:rPr lang="en-US" sz="1100" baseline="30000" dirty="0"/>
              <a:t>1</a:t>
            </a:r>
            <a:r>
              <a:rPr lang="en-US" sz="1100" dirty="0"/>
              <a:t> </a:t>
            </a:r>
            <a:r>
              <a:rPr lang="en-US" sz="1100" dirty="0" smtClean="0"/>
              <a:t>J.B</a:t>
            </a:r>
            <a:r>
              <a:rPr lang="en-US" sz="1100" dirty="0"/>
              <a:t>. Betts,</a:t>
            </a:r>
            <a:r>
              <a:rPr lang="en-US" sz="1100" baseline="30000" dirty="0"/>
              <a:t>1</a:t>
            </a:r>
            <a:r>
              <a:rPr lang="en-US" sz="1100" dirty="0"/>
              <a:t> F. Balakirev,</a:t>
            </a:r>
            <a:r>
              <a:rPr lang="en-US" sz="1100" baseline="30000" dirty="0"/>
              <a:t>1</a:t>
            </a:r>
            <a:r>
              <a:rPr lang="en-US" sz="1100" dirty="0"/>
              <a:t> A. Migliori,</a:t>
            </a:r>
            <a:r>
              <a:rPr lang="en-US" sz="1100" baseline="30000" dirty="0"/>
              <a:t>1</a:t>
            </a:r>
            <a:r>
              <a:rPr lang="en-US" sz="1100" dirty="0"/>
              <a:t> </a:t>
            </a:r>
            <a:r>
              <a:rPr lang="en-US" sz="1100" dirty="0" smtClean="0"/>
              <a:t>N.J</a:t>
            </a:r>
            <a:r>
              <a:rPr lang="en-US" sz="1100" dirty="0"/>
              <a:t>. Ghimire,</a:t>
            </a:r>
            <a:r>
              <a:rPr lang="en-US" sz="1100" baseline="30000" dirty="0"/>
              <a:t>5, 1</a:t>
            </a:r>
            <a:r>
              <a:rPr lang="en-US" sz="1100" dirty="0"/>
              <a:t> </a:t>
            </a:r>
            <a:r>
              <a:rPr lang="en-US" sz="1100" dirty="0" smtClean="0"/>
              <a:t>E.D</a:t>
            </a:r>
            <a:r>
              <a:rPr lang="en-US" sz="1100" dirty="0"/>
              <a:t>. Bauer,</a:t>
            </a:r>
            <a:r>
              <a:rPr lang="en-US" sz="1100" baseline="30000" dirty="0"/>
              <a:t>1</a:t>
            </a:r>
            <a:r>
              <a:rPr lang="en-US" sz="1100" dirty="0"/>
              <a:t> F. Ronning,</a:t>
            </a:r>
            <a:r>
              <a:rPr lang="en-US" sz="1100" baseline="30000" dirty="0"/>
              <a:t>1</a:t>
            </a:r>
            <a:r>
              <a:rPr lang="en-US" sz="1100" dirty="0"/>
              <a:t> and </a:t>
            </a:r>
            <a:r>
              <a:rPr lang="en-US" sz="1100" dirty="0" smtClean="0"/>
              <a:t>Ross D. McDonald</a:t>
            </a:r>
            <a:r>
              <a:rPr lang="en-US" sz="1100" baseline="30000" dirty="0" smtClean="0"/>
              <a:t>1</a:t>
            </a:r>
            <a:endParaRPr lang="en-US" sz="1100" dirty="0"/>
          </a:p>
          <a:p>
            <a:pPr algn="ctr">
              <a:spcBef>
                <a:spcPts val="0"/>
              </a:spcBef>
            </a:pPr>
            <a:r>
              <a:rPr lang="en-US" sz="1050" dirty="0" smtClean="0">
                <a:solidFill>
                  <a:srgbClr val="0033CC"/>
                </a:solidFill>
              </a:rPr>
              <a:t>1.Los </a:t>
            </a:r>
            <a:r>
              <a:rPr lang="en-US" sz="1050" dirty="0">
                <a:solidFill>
                  <a:srgbClr val="0033CC"/>
                </a:solidFill>
              </a:rPr>
              <a:t>Alamos National Laboratory</a:t>
            </a:r>
            <a:r>
              <a:rPr lang="en-US" sz="1050" dirty="0" smtClean="0">
                <a:solidFill>
                  <a:srgbClr val="0033CC"/>
                </a:solidFill>
              </a:rPr>
              <a:t>, 2. Laboratory </a:t>
            </a:r>
            <a:r>
              <a:rPr lang="en-US" sz="1050" dirty="0">
                <a:solidFill>
                  <a:srgbClr val="0033CC"/>
                </a:solidFill>
              </a:rPr>
              <a:t>of Atomic and Solid State Physics, Cornell University, </a:t>
            </a:r>
            <a:r>
              <a:rPr lang="en-US" sz="1050" dirty="0" smtClean="0">
                <a:solidFill>
                  <a:srgbClr val="0033CC"/>
                </a:solidFill>
              </a:rPr>
              <a:t>3. Max</a:t>
            </a:r>
            <a:r>
              <a:rPr lang="en-US" sz="1050" dirty="0">
                <a:solidFill>
                  <a:srgbClr val="0033CC"/>
                </a:solidFill>
              </a:rPr>
              <a:t>-Planck-Institute for Chemical Physics of </a:t>
            </a:r>
            <a:r>
              <a:rPr lang="en-US" sz="1050" dirty="0" smtClean="0">
                <a:solidFill>
                  <a:srgbClr val="0033CC"/>
                </a:solidFill>
              </a:rPr>
              <a:t>Solids, 4.National </a:t>
            </a:r>
            <a:r>
              <a:rPr lang="en-US" sz="1050" dirty="0">
                <a:solidFill>
                  <a:srgbClr val="0033CC"/>
                </a:solidFill>
              </a:rPr>
              <a:t>High Magnetic Field </a:t>
            </a:r>
            <a:r>
              <a:rPr lang="en-US" sz="1050" dirty="0" smtClean="0">
                <a:solidFill>
                  <a:srgbClr val="0033CC"/>
                </a:solidFill>
              </a:rPr>
              <a:t>Laboratory, 5. Argonne </a:t>
            </a:r>
            <a:r>
              <a:rPr lang="en-US" sz="1050" dirty="0">
                <a:solidFill>
                  <a:srgbClr val="0033CC"/>
                </a:solidFill>
              </a:rPr>
              <a:t>National </a:t>
            </a:r>
            <a:r>
              <a:rPr lang="en-US" sz="1050" dirty="0" smtClean="0">
                <a:solidFill>
                  <a:srgbClr val="0033CC"/>
                </a:solidFill>
              </a:rPr>
              <a:t>Laboratory</a:t>
            </a:r>
          </a:p>
          <a:p>
            <a:pPr algn="ctr">
              <a:spcBef>
                <a:spcPts val="0"/>
              </a:spcBef>
            </a:pPr>
            <a:endParaRPr lang="en-US" sz="600" b="1" kern="1200" dirty="0" smtClean="0"/>
          </a:p>
          <a:p>
            <a:pPr algn="ctr">
              <a:spcBef>
                <a:spcPts val="0"/>
              </a:spcBef>
            </a:pPr>
            <a:r>
              <a:rPr lang="en-US" sz="1050" b="1" kern="1200" dirty="0" smtClean="0"/>
              <a:t>Funding Grants:</a:t>
            </a:r>
            <a:r>
              <a:rPr lang="en-US" sz="1050" kern="1200" dirty="0" smtClean="0"/>
              <a:t>  </a:t>
            </a:r>
            <a:r>
              <a:rPr lang="en-US" sz="1050" kern="1200" dirty="0"/>
              <a:t>G.S. Boebinger (NSF </a:t>
            </a:r>
            <a:r>
              <a:rPr lang="en-US" sz="1050" kern="1200" dirty="0" smtClean="0"/>
              <a:t>DMR-1157490, NSF </a:t>
            </a:r>
            <a:r>
              <a:rPr lang="en-US" sz="1050" dirty="0" smtClean="0"/>
              <a:t>DMR-1644779</a:t>
            </a:r>
            <a:r>
              <a:rPr lang="en-US" sz="1050" kern="1200" dirty="0" smtClean="0"/>
              <a:t>); B.J. </a:t>
            </a:r>
            <a:r>
              <a:rPr lang="en-US" sz="1050" kern="1200" dirty="0" err="1" smtClean="0"/>
              <a:t>Ramshaw</a:t>
            </a:r>
            <a:r>
              <a:rPr lang="en-US" sz="1050" dirty="0" smtClean="0"/>
              <a:t> </a:t>
            </a:r>
            <a:r>
              <a:rPr lang="en-US" sz="1050" kern="1200" dirty="0" smtClean="0"/>
              <a:t>(</a:t>
            </a:r>
            <a:r>
              <a:rPr lang="en-US" sz="1050" dirty="0" smtClean="0"/>
              <a:t>LANL LDRD-ECR20160616 “New </a:t>
            </a:r>
            <a:r>
              <a:rPr lang="en-US" sz="1050" dirty="0"/>
              <a:t>States of Matter in </a:t>
            </a:r>
            <a:r>
              <a:rPr lang="en-US" sz="1050" dirty="0" err="1"/>
              <a:t>Weyl</a:t>
            </a:r>
            <a:r>
              <a:rPr lang="en-US" sz="1050" dirty="0"/>
              <a:t> </a:t>
            </a:r>
            <a:r>
              <a:rPr lang="en-US" sz="1050" dirty="0" smtClean="0"/>
              <a:t>Semimetals”); </a:t>
            </a:r>
            <a:r>
              <a:rPr lang="en-US" sz="1050" kern="1200" dirty="0" smtClean="0"/>
              <a:t>M.K. Chan (DOE-BES </a:t>
            </a:r>
            <a:r>
              <a:rPr lang="en-US" sz="1050" dirty="0"/>
              <a:t>“Science at 100 T program</a:t>
            </a:r>
            <a:r>
              <a:rPr lang="en-US" sz="1050" dirty="0" smtClean="0"/>
              <a:t>”);</a:t>
            </a:r>
          </a:p>
          <a:p>
            <a:pPr algn="ctr">
              <a:spcBef>
                <a:spcPts val="0"/>
              </a:spcBef>
            </a:pPr>
            <a:r>
              <a:rPr lang="en-US" sz="1050" dirty="0" smtClean="0"/>
              <a:t> </a:t>
            </a:r>
            <a:r>
              <a:rPr lang="en-US" sz="1050" dirty="0"/>
              <a:t>R.D. McDonald (LANL LDRD-DR20160085 “Topology and Strong Correlations” );</a:t>
            </a:r>
            <a:endParaRPr lang="en-US" sz="1050" b="1" kern="1200" dirty="0">
              <a:solidFill>
                <a:srgbClr val="0033CC"/>
              </a:solidFill>
            </a:endParaRPr>
          </a:p>
        </p:txBody>
      </p:sp>
      <p:pic>
        <p:nvPicPr>
          <p:cNvPr id="19" name="Picture 18"/>
          <p:cNvPicPr>
            <a:picLocks noChangeAspect="1"/>
          </p:cNvPicPr>
          <p:nvPr/>
        </p:nvPicPr>
        <p:blipFill rotWithShape="1">
          <a:blip r:embed="rId5"/>
          <a:srcRect r="50000" b="4016"/>
          <a:stretch/>
        </p:blipFill>
        <p:spPr>
          <a:xfrm>
            <a:off x="3791026" y="1837545"/>
            <a:ext cx="3145942" cy="2441238"/>
          </a:xfrm>
          <a:prstGeom prst="rect">
            <a:avLst/>
          </a:prstGeom>
        </p:spPr>
      </p:pic>
      <p:sp>
        <p:nvSpPr>
          <p:cNvPr id="20" name="TextBox 19"/>
          <p:cNvSpPr txBox="1"/>
          <p:nvPr/>
        </p:nvSpPr>
        <p:spPr>
          <a:xfrm>
            <a:off x="6932814" y="1790021"/>
            <a:ext cx="2186247" cy="4708981"/>
          </a:xfrm>
          <a:prstGeom prst="rect">
            <a:avLst/>
          </a:prstGeom>
          <a:noFill/>
        </p:spPr>
        <p:txBody>
          <a:bodyPr wrap="square" rtlCol="0">
            <a:spAutoFit/>
          </a:bodyPr>
          <a:lstStyle/>
          <a:p>
            <a:pPr algn="just"/>
            <a:r>
              <a:rPr lang="en-GB" sz="1000" b="1" dirty="0" smtClean="0"/>
              <a:t>Figure (</a:t>
            </a:r>
            <a:r>
              <a:rPr lang="en-US" sz="1000" b="1" dirty="0" smtClean="0"/>
              <a:t>a</a:t>
            </a:r>
            <a:r>
              <a:rPr lang="en-US" sz="1000" b="1" dirty="0"/>
              <a:t>) </a:t>
            </a:r>
            <a:r>
              <a:rPr lang="en-US" sz="1000" dirty="0" smtClean="0"/>
              <a:t>Electrical r</a:t>
            </a:r>
            <a:r>
              <a:rPr lang="en-US" sz="1000" dirty="0" smtClean="0"/>
              <a:t>esistivity </a:t>
            </a:r>
            <a:r>
              <a:rPr lang="en-US" sz="1000" dirty="0"/>
              <a:t>of the Weyl </a:t>
            </a:r>
            <a:r>
              <a:rPr lang="en-US" sz="1000" dirty="0" smtClean="0"/>
              <a:t>semimetal, </a:t>
            </a:r>
            <a:r>
              <a:rPr lang="en-US" sz="1000" dirty="0" err="1" smtClean="0"/>
              <a:t>TaAs</a:t>
            </a:r>
            <a:r>
              <a:rPr lang="en-US" sz="1000" dirty="0" smtClean="0"/>
              <a:t>, for temperatures from T=20K to 0.7K</a:t>
            </a:r>
            <a:r>
              <a:rPr lang="en-US" sz="1000" dirty="0"/>
              <a:t>. </a:t>
            </a:r>
            <a:r>
              <a:rPr lang="en-US" sz="1000" dirty="0" smtClean="0"/>
              <a:t>Note the saturation of the resistivity </a:t>
            </a:r>
            <a:r>
              <a:rPr lang="en-US" sz="1000" dirty="0"/>
              <a:t>in temperature and field up to </a:t>
            </a:r>
            <a:r>
              <a:rPr lang="en-US" sz="1000" dirty="0" smtClean="0"/>
              <a:t>50T. </a:t>
            </a:r>
            <a:r>
              <a:rPr lang="en-US" sz="1000" dirty="0"/>
              <a:t>Above 50 tesla there is a two order-of-magnitude increase </a:t>
            </a:r>
            <a:r>
              <a:rPr lang="en-US" sz="1000" dirty="0" smtClean="0"/>
              <a:t>resistivity at </a:t>
            </a:r>
            <a:r>
              <a:rPr lang="en-US" sz="1000" dirty="0"/>
              <a:t>low temperature, signifying the </a:t>
            </a:r>
            <a:r>
              <a:rPr lang="en-US" sz="1000" dirty="0" smtClean="0"/>
              <a:t>destruction of the Weyl nodes by the opening </a:t>
            </a:r>
            <a:r>
              <a:rPr lang="en-US" sz="1000" dirty="0"/>
              <a:t>of </a:t>
            </a:r>
            <a:r>
              <a:rPr lang="en-US" sz="1000" dirty="0" smtClean="0"/>
              <a:t>an energy gap</a:t>
            </a:r>
            <a:r>
              <a:rPr lang="en-US" sz="1000" dirty="0"/>
              <a:t>. The inset shows single-crystal </a:t>
            </a:r>
            <a:r>
              <a:rPr lang="en-US" sz="1000" dirty="0" err="1"/>
              <a:t>TaAs</a:t>
            </a:r>
            <a:r>
              <a:rPr lang="en-US" sz="1000" dirty="0"/>
              <a:t> </a:t>
            </a:r>
            <a:r>
              <a:rPr lang="en-US" sz="1000" dirty="0" err="1"/>
              <a:t>microstructured</a:t>
            </a:r>
            <a:r>
              <a:rPr lang="en-US" sz="1000" dirty="0"/>
              <a:t> using focused-ion-beam (FIB) </a:t>
            </a:r>
            <a:r>
              <a:rPr lang="en-US" sz="1000" dirty="0" smtClean="0"/>
              <a:t>lithography.</a:t>
            </a:r>
          </a:p>
          <a:p>
            <a:pPr algn="just"/>
            <a:r>
              <a:rPr lang="en-US" sz="600" dirty="0"/>
              <a:t> </a:t>
            </a:r>
            <a:endParaRPr lang="en-US" sz="600" dirty="0" smtClean="0"/>
          </a:p>
          <a:p>
            <a:pPr algn="just"/>
            <a:r>
              <a:rPr lang="en-US" sz="1000" b="1" dirty="0" smtClean="0"/>
              <a:t>(b</a:t>
            </a:r>
            <a:r>
              <a:rPr lang="en-US" sz="1000" b="1" dirty="0"/>
              <a:t>) </a:t>
            </a:r>
            <a:r>
              <a:rPr lang="en-US" sz="1000" dirty="0"/>
              <a:t>Change of the longitudinal sound </a:t>
            </a:r>
            <a:r>
              <a:rPr lang="en-US" sz="1000" dirty="0" smtClean="0"/>
              <a:t>speed. </a:t>
            </a:r>
            <a:r>
              <a:rPr lang="en-US" sz="1000" dirty="0"/>
              <a:t>Above </a:t>
            </a:r>
            <a:r>
              <a:rPr lang="en-US" sz="1000" dirty="0" smtClean="0"/>
              <a:t>2.5K, </a:t>
            </a:r>
            <a:r>
              <a:rPr lang="en-US" sz="1000" dirty="0"/>
              <a:t>the sound velocity flattens out above </a:t>
            </a:r>
            <a:r>
              <a:rPr lang="en-US" sz="1000" dirty="0" smtClean="0"/>
              <a:t>80T and </a:t>
            </a:r>
            <a:r>
              <a:rPr lang="en-US" sz="1000" dirty="0"/>
              <a:t>the attenuation is only weakly field dependent. Below </a:t>
            </a:r>
            <a:r>
              <a:rPr lang="en-US" sz="1000" dirty="0" smtClean="0"/>
              <a:t>2.5K</a:t>
            </a:r>
            <a:r>
              <a:rPr lang="en-US" sz="1000" dirty="0"/>
              <a:t>, however, both the sound velocity and the ultrasonic attenuation increase rapidly with field. The red line </a:t>
            </a:r>
            <a:r>
              <a:rPr lang="en-US" sz="1000" dirty="0" smtClean="0"/>
              <a:t>at 90T highlights the </a:t>
            </a:r>
            <a:r>
              <a:rPr lang="en-US" sz="1000" dirty="0"/>
              <a:t>abruptness of the high-field transition as a function of temperature. The inset illustrates the </a:t>
            </a:r>
            <a:r>
              <a:rPr lang="en-US" sz="1000" dirty="0" smtClean="0"/>
              <a:t>hole </a:t>
            </a:r>
            <a:r>
              <a:rPr lang="en-US" sz="1000" dirty="0"/>
              <a:t>dispersion (red), and electron-like Weyl </a:t>
            </a:r>
            <a:r>
              <a:rPr lang="en-US" sz="1000" dirty="0" smtClean="0"/>
              <a:t>fermions</a:t>
            </a:r>
            <a:r>
              <a:rPr lang="en-US" sz="1000" dirty="0"/>
              <a:t> </a:t>
            </a:r>
            <a:r>
              <a:rPr lang="en-US" sz="1000" dirty="0" smtClean="0"/>
              <a:t>(blue), </a:t>
            </a:r>
            <a:r>
              <a:rPr lang="en-US" sz="1000" dirty="0"/>
              <a:t>separated into distinct right and left-handed </a:t>
            </a:r>
            <a:r>
              <a:rPr lang="en-US" sz="1000" dirty="0" err="1"/>
              <a:t>chiralities</a:t>
            </a:r>
            <a:r>
              <a:rPr lang="en-US" sz="1000" dirty="0"/>
              <a:t>. </a:t>
            </a:r>
          </a:p>
        </p:txBody>
      </p:sp>
      <p:sp>
        <p:nvSpPr>
          <p:cNvPr id="21" name="Rectangle 49"/>
          <p:cNvSpPr>
            <a:spLocks noChangeArrowheads="1"/>
          </p:cNvSpPr>
          <p:nvPr/>
        </p:nvSpPr>
        <p:spPr bwMode="auto">
          <a:xfrm>
            <a:off x="3749043" y="1793473"/>
            <a:ext cx="5345082" cy="4644734"/>
          </a:xfrm>
          <a:prstGeom prst="rect">
            <a:avLst/>
          </a:prstGeom>
          <a:noFill/>
          <a:ln w="19050">
            <a:solidFill>
              <a:srgbClr val="0033CC"/>
            </a:solidFill>
            <a:miter lim="800000"/>
            <a:headEnd/>
            <a:tailEnd/>
          </a:ln>
        </p:spPr>
        <p:txBody>
          <a:bodyPr wrap="none" anchor="ctr"/>
          <a:lstStyle/>
          <a:p>
            <a:endParaRPr lang="en-US"/>
          </a:p>
        </p:txBody>
      </p:sp>
      <p:grpSp>
        <p:nvGrpSpPr>
          <p:cNvPr id="5" name="Group 4"/>
          <p:cNvGrpSpPr/>
          <p:nvPr/>
        </p:nvGrpSpPr>
        <p:grpSpPr>
          <a:xfrm>
            <a:off x="3828011" y="4063903"/>
            <a:ext cx="3104803" cy="2313040"/>
            <a:chOff x="3861265" y="4063903"/>
            <a:chExt cx="3071549" cy="2313040"/>
          </a:xfrm>
        </p:grpSpPr>
        <p:pic>
          <p:nvPicPr>
            <p:cNvPr id="22" name="Picture 21"/>
            <p:cNvPicPr>
              <a:picLocks noChangeAspect="1"/>
            </p:cNvPicPr>
            <p:nvPr/>
          </p:nvPicPr>
          <p:blipFill rotWithShape="1">
            <a:blip r:embed="rId5"/>
            <a:srcRect l="49625" b="4016"/>
            <a:stretch/>
          </p:blipFill>
          <p:spPr>
            <a:xfrm>
              <a:off x="3898690" y="4063903"/>
              <a:ext cx="3034124" cy="2313040"/>
            </a:xfrm>
            <a:prstGeom prst="rect">
              <a:avLst/>
            </a:prstGeom>
          </p:spPr>
        </p:pic>
        <p:sp>
          <p:nvSpPr>
            <p:cNvPr id="3" name="Rectangle 2"/>
            <p:cNvSpPr/>
            <p:nvPr/>
          </p:nvSpPr>
          <p:spPr>
            <a:xfrm>
              <a:off x="3861265" y="4278783"/>
              <a:ext cx="99750" cy="17521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Freeform 22"/>
          <p:cNvSpPr/>
          <p:nvPr/>
        </p:nvSpPr>
        <p:spPr>
          <a:xfrm>
            <a:off x="6525315" y="4295697"/>
            <a:ext cx="269653" cy="1393001"/>
          </a:xfrm>
          <a:custGeom>
            <a:avLst/>
            <a:gdLst>
              <a:gd name="connsiteX0" fmla="*/ 241246 w 241246"/>
              <a:gd name="connsiteY0" fmla="*/ 1393001 h 1393001"/>
              <a:gd name="connsiteX1" fmla="*/ 120623 w 241246"/>
              <a:gd name="connsiteY1" fmla="*/ 1208175 h 1393001"/>
              <a:gd name="connsiteX2" fmla="*/ 38911 w 241246"/>
              <a:gd name="connsiteY2" fmla="*/ 1075879 h 1393001"/>
              <a:gd name="connsiteX3" fmla="*/ 17510 w 241246"/>
              <a:gd name="connsiteY3" fmla="*/ 1023350 h 1393001"/>
              <a:gd name="connsiteX4" fmla="*/ 11673 w 241246"/>
              <a:gd name="connsiteY4" fmla="*/ 1003894 h 1393001"/>
              <a:gd name="connsiteX5" fmla="*/ 5837 w 241246"/>
              <a:gd name="connsiteY5" fmla="*/ 984439 h 1393001"/>
              <a:gd name="connsiteX6" fmla="*/ 0 w 241246"/>
              <a:gd name="connsiteY6" fmla="*/ 947474 h 1393001"/>
              <a:gd name="connsiteX7" fmla="*/ 3891 w 241246"/>
              <a:gd name="connsiteY7" fmla="*/ 749030 h 1393001"/>
              <a:gd name="connsiteX8" fmla="*/ 23346 w 241246"/>
              <a:gd name="connsiteY8" fmla="*/ 412453 h 1393001"/>
              <a:gd name="connsiteX9" fmla="*/ 36965 w 241246"/>
              <a:gd name="connsiteY9" fmla="*/ 0 h 1393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1246" h="1393001">
                <a:moveTo>
                  <a:pt x="241246" y="1393001"/>
                </a:moveTo>
                <a:lnTo>
                  <a:pt x="120623" y="1208175"/>
                </a:lnTo>
                <a:lnTo>
                  <a:pt x="38911" y="1075879"/>
                </a:lnTo>
                <a:lnTo>
                  <a:pt x="17510" y="1023350"/>
                </a:lnTo>
                <a:lnTo>
                  <a:pt x="11673" y="1003894"/>
                </a:lnTo>
                <a:lnTo>
                  <a:pt x="5837" y="984439"/>
                </a:lnTo>
                <a:lnTo>
                  <a:pt x="0" y="947474"/>
                </a:lnTo>
                <a:lnTo>
                  <a:pt x="3891" y="749030"/>
                </a:lnTo>
                <a:lnTo>
                  <a:pt x="23346" y="412453"/>
                </a:lnTo>
                <a:lnTo>
                  <a:pt x="36965" y="0"/>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1618122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3CDA8602EA2844990E3AC4B641739DA" ma:contentTypeVersion="1" ma:contentTypeDescription="Create a new document." ma:contentTypeScope="" ma:versionID="d0f62b7abb97624f0b932723b13cad42">
  <xsd:schema xmlns:xsd="http://www.w3.org/2001/XMLSchema" xmlns:xs="http://www.w3.org/2001/XMLSchema" xmlns:p="http://schemas.microsoft.com/office/2006/metadata/properties" xmlns:ns2="2ba5d019-e4dc-4c77-b441-444c3562fe17" targetNamespace="http://schemas.microsoft.com/office/2006/metadata/properties" ma:root="true" ma:fieldsID="ac93bb44624b61d7a3a70bc05672a6a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2D103E9-9B3A-4449-A888-5A507ACB5F21}"/>
</file>

<file path=customXml/itemProps2.xml><?xml version="1.0" encoding="utf-8"?>
<ds:datastoreItem xmlns:ds="http://schemas.openxmlformats.org/officeDocument/2006/customXml" ds:itemID="{2D8E1EF6-C91B-4908-99E4-953F1ED459FE}"/>
</file>

<file path=customXml/itemProps3.xml><?xml version="1.0" encoding="utf-8"?>
<ds:datastoreItem xmlns:ds="http://schemas.openxmlformats.org/officeDocument/2006/customXml" ds:itemID="{9F1A3DD7-598A-4A45-9849-D084A4A3D637}"/>
</file>

<file path=docProps/app.xml><?xml version="1.0" encoding="utf-8"?>
<Properties xmlns="http://schemas.openxmlformats.org/officeDocument/2006/extended-properties" xmlns:vt="http://schemas.openxmlformats.org/officeDocument/2006/docPropsVTypes">
  <TotalTime>12149</TotalTime>
  <Words>1006</Words>
  <Application>Microsoft Office PowerPoint</Application>
  <PresentationFormat>On-screen Show (4:3)</PresentationFormat>
  <Paragraphs>47</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Symbol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124</cp:revision>
  <cp:lastPrinted>2007-07-13T05:35:51Z</cp:lastPrinted>
  <dcterms:created xsi:type="dcterms:W3CDTF">2004-08-07T03:10:56Z</dcterms:created>
  <dcterms:modified xsi:type="dcterms:W3CDTF">2018-09-15T17:25:36Z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0x01010063CDA8602EA2844990E3AC4B641739DA</vt:lpwstr>
  </property>
</Properties>
</file>