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2" autoAdjust="0"/>
    <p:restoredTop sz="97279" autoAdjust="0"/>
  </p:normalViewPr>
  <p:slideViewPr>
    <p:cSldViewPr snapToGrid="0">
      <p:cViewPr varScale="1">
        <p:scale>
          <a:sx n="113" d="100"/>
          <a:sy n="113" d="100"/>
        </p:scale>
        <p:origin x="1248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1. What is the finding?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Here to be included a short description in layman language of the finding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2. Why this finding is important?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short description of why the finding is important for scientific community, technology, society,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etc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…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3. Why NHMFL? 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answer to this question should provide information on why this finding could be achieved (only) at NHMFL (what unique capability of MagLab was essential for this finding). </a:t>
            </a:r>
          </a:p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126995" y="1331914"/>
            <a:ext cx="4992511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i="1" u="sng" dirty="0"/>
              <a:t>We discovered that the singlet proton order of parahydrogen (p-H</a:t>
            </a:r>
            <a:r>
              <a:rPr lang="en-US" sz="1200" i="1" u="sng" baseline="-25000" dirty="0"/>
              <a:t>2</a:t>
            </a:r>
            <a:r>
              <a:rPr lang="en-US" sz="1200" i="1" u="sng" dirty="0"/>
              <a:t>), ordinarily invisible to nuclear magnetic resonance (NMR), can be converted into NMR-observable hyperpolarization of protons in liquid water, methanol, or ethanol on the surface of Pt</a:t>
            </a:r>
            <a:r>
              <a:rPr lang="en-US" sz="1200" i="1" u="sng" baseline="-25000" dirty="0"/>
              <a:t>3</a:t>
            </a:r>
            <a:r>
              <a:rPr lang="en-US" sz="1200" i="1" u="sng" dirty="0"/>
              <a:t>Sn intermetallic </a:t>
            </a:r>
            <a:r>
              <a:rPr lang="en-US" sz="1200" i="1" u="sng" dirty="0" smtClean="0"/>
              <a:t>nanoparticles.</a:t>
            </a:r>
            <a:r>
              <a:rPr lang="en-US" sz="1200" dirty="0" smtClean="0"/>
              <a:t> </a:t>
            </a:r>
            <a:r>
              <a:rPr lang="en-US" sz="1200" dirty="0"/>
              <a:t>This hyperpolarization increases the sensitivity of NMR and MRI signals. In this SWAMP effect, singlet-triplet mixing is mediated by surface interactions and intermolecular couplings to </a:t>
            </a:r>
            <a:r>
              <a:rPr lang="en-US" sz="1200" dirty="0" smtClean="0"/>
              <a:t>       co-adsorbed </a:t>
            </a:r>
            <a:r>
              <a:rPr lang="en-US" sz="1200" dirty="0"/>
              <a:t>p-H</a:t>
            </a:r>
            <a:r>
              <a:rPr lang="en-US" sz="1200" baseline="-25000" dirty="0"/>
              <a:t>2</a:t>
            </a:r>
            <a:r>
              <a:rPr lang="en-US" sz="1200" dirty="0"/>
              <a:t>. Pt and </a:t>
            </a:r>
            <a:r>
              <a:rPr lang="en-US" sz="1200" dirty="0" err="1"/>
              <a:t>PtSn</a:t>
            </a:r>
            <a:r>
              <a:rPr lang="en-US" sz="1200" dirty="0"/>
              <a:t> were ineffective, suggesting the importance of three-fold Pt(111) sites for dissociation of </a:t>
            </a:r>
            <a:r>
              <a:rPr lang="en-US" sz="1200" dirty="0" smtClean="0"/>
              <a:t>H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, </a:t>
            </a:r>
            <a:r>
              <a:rPr lang="en-US" sz="1200" dirty="0"/>
              <a:t>while Sn restricts H ad-atom diffusion. </a:t>
            </a:r>
          </a:p>
          <a:p>
            <a:pPr algn="just"/>
            <a:endParaRPr lang="en-US" sz="900" dirty="0"/>
          </a:p>
          <a:p>
            <a:pPr algn="just"/>
            <a:r>
              <a:rPr lang="en-US" sz="1200" dirty="0"/>
              <a:t>p-H</a:t>
            </a:r>
            <a:r>
              <a:rPr lang="en-US" sz="1200" baseline="-25000" dirty="0"/>
              <a:t>2</a:t>
            </a:r>
            <a:r>
              <a:rPr lang="en-US" sz="1200" dirty="0"/>
              <a:t> is bubbled through a 2 mL suspension containing 50mg of Pt</a:t>
            </a:r>
            <a:r>
              <a:rPr lang="en-US" sz="1200" baseline="-25000" dirty="0"/>
              <a:t>3</a:t>
            </a:r>
            <a:r>
              <a:rPr lang="en-US" sz="1200" dirty="0"/>
              <a:t>Sn </a:t>
            </a:r>
            <a:r>
              <a:rPr lang="en-US" sz="1200" dirty="0" smtClean="0"/>
              <a:t>intermetallic nanoparticles</a:t>
            </a:r>
            <a:r>
              <a:rPr lang="en-US" sz="1200" dirty="0" smtClean="0"/>
              <a:t> </a:t>
            </a:r>
            <a:r>
              <a:rPr lang="en-US" sz="1200" dirty="0"/>
              <a:t>in an NMR tube in the Earth’s magnetic field, inducing hyperpolarization of the solvent. The tube is rapidly transferred to </a:t>
            </a:r>
            <a:r>
              <a:rPr lang="en-US" sz="1200" dirty="0" smtClean="0"/>
              <a:t>a high magnetic </a:t>
            </a:r>
            <a:r>
              <a:rPr lang="en-US" sz="1200" dirty="0"/>
              <a:t>field where the NMR spectrum is </a:t>
            </a:r>
            <a:r>
              <a:rPr lang="en-US" sz="1200" dirty="0" smtClean="0"/>
              <a:t>acquired. </a:t>
            </a:r>
            <a:r>
              <a:rPr lang="en-US" sz="1200" dirty="0"/>
              <a:t>Images of the now-hyperpolarized water were collected at 750MHz using the fast SPIRAL </a:t>
            </a:r>
            <a:r>
              <a:rPr lang="en-US" sz="1200" dirty="0" smtClean="0"/>
              <a:t>sequence. </a:t>
            </a:r>
            <a:r>
              <a:rPr lang="en-US" sz="1200" dirty="0"/>
              <a:t>The NMR </a:t>
            </a:r>
            <a:r>
              <a:rPr lang="en-US" sz="1200" dirty="0" smtClean="0"/>
              <a:t>spectrum </a:t>
            </a:r>
            <a:r>
              <a:rPr lang="en-US" sz="1200" b="1" dirty="0" smtClean="0"/>
              <a:t>[</a:t>
            </a:r>
            <a:r>
              <a:rPr lang="en-US" sz="1200" b="1" dirty="0"/>
              <a:t>t</a:t>
            </a:r>
            <a:r>
              <a:rPr lang="en-US" sz="1200" b="1" dirty="0" smtClean="0"/>
              <a:t>op right]</a:t>
            </a:r>
            <a:r>
              <a:rPr lang="en-US" sz="1200" dirty="0" smtClean="0"/>
              <a:t> </a:t>
            </a:r>
            <a:r>
              <a:rPr lang="en-US" sz="1200" dirty="0"/>
              <a:t>and preliminary image of SWAMP-hyperpolarized </a:t>
            </a:r>
            <a:r>
              <a:rPr lang="en-US" sz="1200" dirty="0" smtClean="0"/>
              <a:t>water </a:t>
            </a:r>
            <a:r>
              <a:rPr lang="en-US" sz="1200" b="1" dirty="0" smtClean="0"/>
              <a:t>[bottom right]</a:t>
            </a:r>
            <a:r>
              <a:rPr lang="en-US" sz="1200" dirty="0" smtClean="0"/>
              <a:t> </a:t>
            </a:r>
            <a:r>
              <a:rPr lang="en-US" sz="1200" dirty="0"/>
              <a:t>are shown right. </a:t>
            </a:r>
          </a:p>
          <a:p>
            <a:pPr algn="just"/>
            <a:endParaRPr lang="en-US" sz="900" dirty="0"/>
          </a:p>
          <a:p>
            <a:pPr algn="just"/>
            <a:r>
              <a:rPr lang="en-US" sz="1200" dirty="0"/>
              <a:t>SWAMP has promising applications to magnetic resonance angiography, protein NMR spectroscopy, and drug discovery. </a:t>
            </a:r>
            <a:r>
              <a:rPr lang="en-US" sz="1200" i="1" u="sng" dirty="0" smtClean="0"/>
              <a:t>In addition, t</a:t>
            </a:r>
            <a:r>
              <a:rPr lang="en-US" sz="1200" i="1" u="sng" dirty="0" smtClean="0"/>
              <a:t>his </a:t>
            </a:r>
            <a:r>
              <a:rPr lang="en-US" sz="1200" i="1" u="sng" dirty="0"/>
              <a:t>technique could </a:t>
            </a:r>
            <a:r>
              <a:rPr lang="en-US" sz="1200" i="1" u="sng" dirty="0" smtClean="0"/>
              <a:t>enable </a:t>
            </a:r>
            <a:r>
              <a:rPr lang="en-US" sz="1200" i="1" u="sng" dirty="0"/>
              <a:t>low-field medical MRI in remote or impoverished regions since it does not require any superconducting magnet.</a:t>
            </a:r>
            <a:r>
              <a:rPr lang="en-US" sz="1200" dirty="0"/>
              <a:t> </a:t>
            </a: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5294485" y="1353788"/>
            <a:ext cx="3638559" cy="4594774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5" name="Text Box 62">
            <a:extLst>
              <a:ext uri="{FF2B5EF4-FFF2-40B4-BE49-F238E27FC236}">
                <a16:creationId xmlns:a16="http://schemas.microsoft.com/office/drawing/2014/main" id="{1DA6EFB4-1AD5-46CC-A309-82C21AFF4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66" y="77642"/>
            <a:ext cx="8031001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/>
              <a:t>Surface Waters are Magnetized by Parahydrogen (SWAMP)</a:t>
            </a:r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Evan W Zhao,</a:t>
            </a:r>
            <a:r>
              <a:rPr lang="en-US" sz="1100" baseline="30000" dirty="0"/>
              <a:t>1</a:t>
            </a:r>
            <a:r>
              <a:rPr lang="en-US" sz="1100" dirty="0"/>
              <a:t> Raghu Maligal-Ganesh,</a:t>
            </a:r>
            <a:r>
              <a:rPr lang="en-US" sz="1100" baseline="30000" dirty="0"/>
              <a:t>3</a:t>
            </a:r>
            <a:r>
              <a:rPr lang="en-US" sz="1100" dirty="0"/>
              <a:t> Yong Du,</a:t>
            </a:r>
            <a:r>
              <a:rPr lang="en-US" sz="1100" baseline="30000" dirty="0"/>
              <a:t>1</a:t>
            </a:r>
            <a:r>
              <a:rPr lang="en-US" sz="1100" dirty="0"/>
              <a:t> Tommy Y Zhao,</a:t>
            </a:r>
            <a:r>
              <a:rPr lang="en-US" sz="1100" baseline="30000" dirty="0"/>
              <a:t>1</a:t>
            </a:r>
            <a:r>
              <a:rPr lang="en-US" sz="1100" dirty="0"/>
              <a:t> James Collins,</a:t>
            </a:r>
            <a:r>
              <a:rPr lang="en-US" sz="1100" baseline="30000" dirty="0"/>
              <a:t>2</a:t>
            </a:r>
            <a:r>
              <a:rPr lang="en-US" sz="1100" dirty="0"/>
              <a:t> Tao Ma,</a:t>
            </a:r>
            <a:r>
              <a:rPr lang="en-US" sz="1100" baseline="30000" dirty="0"/>
              <a:t>4</a:t>
            </a:r>
            <a:r>
              <a:rPr lang="en-US" sz="1100" dirty="0"/>
              <a:t> Lin Zhou,</a:t>
            </a:r>
            <a:r>
              <a:rPr lang="en-US" sz="1100" baseline="30000" dirty="0"/>
              <a:t>4</a:t>
            </a:r>
            <a:r>
              <a:rPr lang="en-US" sz="1100" dirty="0"/>
              <a:t> </a:t>
            </a:r>
            <a:br>
              <a:rPr lang="en-US" sz="1100" dirty="0"/>
            </a:br>
            <a:r>
              <a:rPr lang="en-US" sz="1100" dirty="0"/>
              <a:t>Tian-Wei Goh,</a:t>
            </a:r>
            <a:r>
              <a:rPr lang="en-US" sz="1100" baseline="30000" dirty="0"/>
              <a:t>3</a:t>
            </a:r>
            <a:r>
              <a:rPr lang="en-US" sz="1100" dirty="0"/>
              <a:t> </a:t>
            </a:r>
            <a:r>
              <a:rPr lang="en-US" sz="1100" dirty="0" err="1"/>
              <a:t>Wenyu</a:t>
            </a:r>
            <a:r>
              <a:rPr lang="en-US" sz="1100" dirty="0"/>
              <a:t> Huang,</a:t>
            </a:r>
            <a:r>
              <a:rPr lang="en-US" sz="1100" baseline="30000" dirty="0"/>
              <a:t>3,4</a:t>
            </a:r>
            <a:r>
              <a:rPr lang="en-US" sz="1100" dirty="0"/>
              <a:t> Clifford R Bowers</a:t>
            </a:r>
            <a:r>
              <a:rPr lang="en-US" sz="1100" baseline="30000" dirty="0"/>
              <a:t>1,2</a:t>
            </a:r>
            <a:endParaRPr lang="en-US" sz="1100" kern="1200" baseline="30000" dirty="0"/>
          </a:p>
          <a:p>
            <a:pPr marL="228600" indent="-228600" algn="ctr">
              <a:spcBef>
                <a:spcPts val="0"/>
              </a:spcBef>
              <a:buAutoNum type="arabicPeriod"/>
            </a:pPr>
            <a:r>
              <a:rPr lang="en-US" sz="1050" b="1" kern="1200" dirty="0">
                <a:solidFill>
                  <a:srgbClr val="0033CC"/>
                </a:solidFill>
              </a:rPr>
              <a:t>University of Florida Chemistry; 2. NHMFL; 3. </a:t>
            </a:r>
            <a:r>
              <a:rPr lang="en-US" sz="1050" b="1" dirty="0">
                <a:solidFill>
                  <a:srgbClr val="0033CC"/>
                </a:solidFill>
              </a:rPr>
              <a:t>Iowa State University Chemistry</a:t>
            </a:r>
            <a:r>
              <a:rPr lang="en-US" sz="1050" b="1" kern="1200" dirty="0">
                <a:solidFill>
                  <a:srgbClr val="0033CC"/>
                </a:solidFill>
              </a:rPr>
              <a:t>; 4. Ames </a:t>
            </a:r>
            <a:r>
              <a:rPr lang="en-US" sz="1050" b="1" kern="1200" dirty="0" smtClean="0">
                <a:solidFill>
                  <a:srgbClr val="0033CC"/>
                </a:solidFill>
              </a:rPr>
              <a:t>National Lab </a:t>
            </a:r>
            <a:endParaRPr lang="en-US" sz="1050" b="1" kern="1200" dirty="0">
              <a:solidFill>
                <a:srgbClr val="0033CC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1050" b="1" kern="1200" dirty="0">
                <a:solidFill>
                  <a:srgbClr val="0033CC"/>
                </a:solidFill>
              </a:rPr>
              <a:t> </a:t>
            </a:r>
            <a:r>
              <a:rPr lang="en-US" sz="1050" b="1" dirty="0"/>
              <a:t>Funding:</a:t>
            </a:r>
            <a:r>
              <a:rPr lang="en-US" sz="1050" dirty="0"/>
              <a:t>  G.S. </a:t>
            </a:r>
            <a:r>
              <a:rPr lang="en-US" sz="1050" dirty="0" err="1"/>
              <a:t>Boebinger</a:t>
            </a:r>
            <a:r>
              <a:rPr lang="en-US" sz="1050" dirty="0"/>
              <a:t> (NSF DMR-1157490, NSF DMR-1644779); Bowers (CHE-1507230); Huang(DE-AC02-07CH11358)</a:t>
            </a:r>
            <a:endParaRPr lang="en-US" sz="1050" b="1" dirty="0">
              <a:solidFill>
                <a:srgbClr val="0033CC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E2C873-AA05-4032-935F-29D7A80A30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505" y="1432769"/>
            <a:ext cx="3444539" cy="4407790"/>
          </a:xfrm>
          <a:prstGeom prst="rect">
            <a:avLst/>
          </a:prstGeom>
        </p:spPr>
      </p:pic>
      <p:sp>
        <p:nvSpPr>
          <p:cNvPr id="11" name="Text Box 28">
            <a:extLst>
              <a:ext uri="{FF2B5EF4-FFF2-40B4-BE49-F238E27FC236}">
                <a16:creationId xmlns:a16="http://schemas.microsoft.com/office/drawing/2014/main" id="{F713B024-354C-45EE-B7DD-ED2A0D12A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" y="6026529"/>
            <a:ext cx="89725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chemeClr val="accent2"/>
                </a:solidFill>
              </a:rPr>
              <a:t>Facilities and instrumentation used:</a:t>
            </a:r>
            <a:r>
              <a:rPr lang="en-US" sz="1200" dirty="0">
                <a:solidFill>
                  <a:schemeClr val="accent2"/>
                </a:solidFill>
              </a:rPr>
              <a:t>  High field SWAMP images were collected on the AMRIS 750 MHz imaging spectrometer.</a:t>
            </a:r>
          </a:p>
          <a:p>
            <a:pPr algn="just"/>
            <a:r>
              <a:rPr lang="en-US" sz="1200" b="1" dirty="0">
                <a:solidFill>
                  <a:schemeClr val="accent2"/>
                </a:solidFill>
              </a:rPr>
              <a:t>Citation: </a:t>
            </a:r>
            <a:r>
              <a:rPr lang="en-US" sz="1200" dirty="0" smtClean="0">
                <a:solidFill>
                  <a:schemeClr val="accent2"/>
                </a:solidFill>
              </a:rPr>
              <a:t>E.W. </a:t>
            </a:r>
            <a:r>
              <a:rPr lang="en-US" sz="1200" dirty="0" smtClean="0">
                <a:solidFill>
                  <a:schemeClr val="accent2"/>
                </a:solidFill>
              </a:rPr>
              <a:t>Zhao, R. </a:t>
            </a:r>
            <a:r>
              <a:rPr lang="en-US" sz="1200" dirty="0" err="1" smtClean="0">
                <a:solidFill>
                  <a:schemeClr val="accent2"/>
                </a:solidFill>
              </a:rPr>
              <a:t>Maligal</a:t>
            </a:r>
            <a:r>
              <a:rPr lang="en-US" sz="1200" dirty="0" smtClean="0">
                <a:solidFill>
                  <a:schemeClr val="accent2"/>
                </a:solidFill>
              </a:rPr>
              <a:t>-Ganesh</a:t>
            </a:r>
            <a:r>
              <a:rPr lang="en-US" sz="1200" dirty="0">
                <a:solidFill>
                  <a:schemeClr val="accent2"/>
                </a:solidFill>
              </a:rPr>
              <a:t>, </a:t>
            </a:r>
            <a:r>
              <a:rPr lang="en-US" sz="1200" dirty="0" smtClean="0">
                <a:solidFill>
                  <a:schemeClr val="accent2"/>
                </a:solidFill>
              </a:rPr>
              <a:t>Y. </a:t>
            </a:r>
            <a:r>
              <a:rPr lang="en-US" sz="1200" dirty="0" smtClean="0">
                <a:solidFill>
                  <a:schemeClr val="accent2"/>
                </a:solidFill>
              </a:rPr>
              <a:t>Du</a:t>
            </a:r>
            <a:r>
              <a:rPr lang="en-US" sz="1200" dirty="0">
                <a:solidFill>
                  <a:schemeClr val="accent2"/>
                </a:solidFill>
              </a:rPr>
              <a:t>, </a:t>
            </a:r>
            <a:r>
              <a:rPr lang="en-US" sz="1200" dirty="0" smtClean="0">
                <a:solidFill>
                  <a:schemeClr val="accent2"/>
                </a:solidFill>
              </a:rPr>
              <a:t>T.Y. </a:t>
            </a:r>
            <a:r>
              <a:rPr lang="en-US" sz="1200" dirty="0" smtClean="0">
                <a:solidFill>
                  <a:schemeClr val="accent2"/>
                </a:solidFill>
              </a:rPr>
              <a:t>Zhao</a:t>
            </a:r>
            <a:r>
              <a:rPr lang="en-US" sz="1200" dirty="0">
                <a:solidFill>
                  <a:schemeClr val="accent2"/>
                </a:solidFill>
              </a:rPr>
              <a:t>, </a:t>
            </a:r>
            <a:r>
              <a:rPr lang="en-US" sz="1200" dirty="0" smtClean="0">
                <a:solidFill>
                  <a:schemeClr val="accent2"/>
                </a:solidFill>
              </a:rPr>
              <a:t>J. </a:t>
            </a:r>
            <a:r>
              <a:rPr lang="en-US" sz="1200" dirty="0" smtClean="0">
                <a:solidFill>
                  <a:schemeClr val="accent2"/>
                </a:solidFill>
              </a:rPr>
              <a:t>Collins</a:t>
            </a:r>
            <a:r>
              <a:rPr lang="en-US" sz="1200" dirty="0">
                <a:solidFill>
                  <a:schemeClr val="accent2"/>
                </a:solidFill>
              </a:rPr>
              <a:t>, </a:t>
            </a:r>
            <a:r>
              <a:rPr lang="en-US" sz="1200" dirty="0" smtClean="0">
                <a:solidFill>
                  <a:schemeClr val="accent2"/>
                </a:solidFill>
              </a:rPr>
              <a:t>T. </a:t>
            </a:r>
            <a:r>
              <a:rPr lang="en-US" sz="1200" dirty="0" smtClean="0">
                <a:solidFill>
                  <a:schemeClr val="accent2"/>
                </a:solidFill>
              </a:rPr>
              <a:t>Ma</a:t>
            </a:r>
            <a:r>
              <a:rPr lang="en-US" sz="1200" dirty="0">
                <a:solidFill>
                  <a:schemeClr val="accent2"/>
                </a:solidFill>
              </a:rPr>
              <a:t>, </a:t>
            </a:r>
            <a:r>
              <a:rPr lang="en-US" sz="1200" dirty="0" smtClean="0">
                <a:solidFill>
                  <a:schemeClr val="accent2"/>
                </a:solidFill>
              </a:rPr>
              <a:t>L. </a:t>
            </a:r>
            <a:r>
              <a:rPr lang="en-US" sz="1200" dirty="0" smtClean="0">
                <a:solidFill>
                  <a:schemeClr val="accent2"/>
                </a:solidFill>
              </a:rPr>
              <a:t>Zhou</a:t>
            </a:r>
            <a:r>
              <a:rPr lang="en-US" sz="1200" dirty="0">
                <a:solidFill>
                  <a:schemeClr val="accent2"/>
                </a:solidFill>
              </a:rPr>
              <a:t>, </a:t>
            </a:r>
            <a:r>
              <a:rPr lang="en-US" sz="1200" dirty="0" smtClean="0">
                <a:solidFill>
                  <a:schemeClr val="accent2"/>
                </a:solidFill>
              </a:rPr>
              <a:t>T.W. </a:t>
            </a:r>
            <a:r>
              <a:rPr lang="en-US" sz="1200" dirty="0" smtClean="0">
                <a:solidFill>
                  <a:schemeClr val="accent2"/>
                </a:solidFill>
              </a:rPr>
              <a:t>Goh</a:t>
            </a:r>
            <a:r>
              <a:rPr lang="en-US" sz="1200" dirty="0">
                <a:solidFill>
                  <a:schemeClr val="accent2"/>
                </a:solidFill>
              </a:rPr>
              <a:t>, </a:t>
            </a:r>
            <a:r>
              <a:rPr lang="en-US" sz="1200" dirty="0" smtClean="0">
                <a:solidFill>
                  <a:schemeClr val="accent2"/>
                </a:solidFill>
              </a:rPr>
              <a:t>W.Y. </a:t>
            </a:r>
            <a:r>
              <a:rPr lang="en-US" sz="1200" dirty="0" smtClean="0">
                <a:solidFill>
                  <a:schemeClr val="accent2"/>
                </a:solidFill>
              </a:rPr>
              <a:t>Huang</a:t>
            </a:r>
            <a:r>
              <a:rPr lang="en-US" sz="1200" dirty="0">
                <a:solidFill>
                  <a:schemeClr val="accent2"/>
                </a:solidFill>
              </a:rPr>
              <a:t>, </a:t>
            </a:r>
            <a:r>
              <a:rPr lang="en-US" sz="1200" dirty="0" smtClean="0">
                <a:solidFill>
                  <a:schemeClr val="accent2"/>
                </a:solidFill>
              </a:rPr>
              <a:t>C.R. </a:t>
            </a:r>
            <a:r>
              <a:rPr lang="en-US" sz="1200" dirty="0" smtClean="0">
                <a:solidFill>
                  <a:schemeClr val="accent2"/>
                </a:solidFill>
              </a:rPr>
              <a:t>Bowers,</a:t>
            </a:r>
          </a:p>
          <a:p>
            <a:pPr algn="just"/>
            <a:r>
              <a:rPr lang="en-US" sz="1200" i="1" dirty="0" smtClean="0">
                <a:solidFill>
                  <a:schemeClr val="accent2"/>
                </a:solidFill>
              </a:rPr>
              <a:t>Surface-Mediated </a:t>
            </a:r>
            <a:r>
              <a:rPr lang="en-US" sz="1200" i="1" dirty="0">
                <a:solidFill>
                  <a:schemeClr val="accent2"/>
                </a:solidFill>
              </a:rPr>
              <a:t>Hyperpolarization of Liquid Water from </a:t>
            </a:r>
            <a:r>
              <a:rPr lang="en-US" sz="1200" i="1" dirty="0" err="1">
                <a:solidFill>
                  <a:schemeClr val="accent2"/>
                </a:solidFill>
              </a:rPr>
              <a:t>Parahydrogen</a:t>
            </a:r>
            <a:r>
              <a:rPr lang="en-US" sz="1200" i="1" dirty="0">
                <a:solidFill>
                  <a:schemeClr val="accent2"/>
                </a:solidFill>
              </a:rPr>
              <a:t>,</a:t>
            </a:r>
            <a:r>
              <a:rPr lang="en-US" sz="1200" dirty="0">
                <a:solidFill>
                  <a:schemeClr val="accent2"/>
                </a:solidFill>
              </a:rPr>
              <a:t> </a:t>
            </a:r>
            <a:r>
              <a:rPr lang="en-US" sz="1200" dirty="0" err="1">
                <a:solidFill>
                  <a:schemeClr val="accent2"/>
                </a:solidFill>
              </a:rPr>
              <a:t>Chem</a:t>
            </a:r>
            <a:r>
              <a:rPr lang="en-US" sz="1200" dirty="0">
                <a:solidFill>
                  <a:schemeClr val="accent2"/>
                </a:solidFill>
              </a:rPr>
              <a:t>, </a:t>
            </a:r>
            <a:r>
              <a:rPr lang="en-US" sz="1200" b="1" dirty="0">
                <a:solidFill>
                  <a:schemeClr val="accent2"/>
                </a:solidFill>
              </a:rPr>
              <a:t>4</a:t>
            </a:r>
            <a:r>
              <a:rPr lang="en-US" sz="1200" dirty="0">
                <a:solidFill>
                  <a:schemeClr val="accent2"/>
                </a:solidFill>
              </a:rPr>
              <a:t> (6), 1387-1403 (2018</a:t>
            </a:r>
            <a:r>
              <a:rPr lang="en-US" sz="1200" dirty="0" smtClean="0">
                <a:solidFill>
                  <a:schemeClr val="accent2"/>
                </a:solidFill>
              </a:rPr>
              <a:t>) </a:t>
            </a:r>
            <a:endParaRPr lang="en-US" sz="1200" dirty="0" smtClean="0">
              <a:solidFill>
                <a:schemeClr val="accent2"/>
              </a:solidFill>
            </a:endParaRPr>
          </a:p>
          <a:p>
            <a:pPr algn="just"/>
            <a:r>
              <a:rPr lang="en-US" sz="1200" b="1" dirty="0" smtClean="0">
                <a:solidFill>
                  <a:schemeClr val="accent2"/>
                </a:solidFill>
              </a:rPr>
              <a:t>DOI</a:t>
            </a:r>
            <a:r>
              <a:rPr lang="en-US" sz="1200" b="1" dirty="0" smtClean="0">
                <a:solidFill>
                  <a:schemeClr val="accent2"/>
                </a:solidFill>
              </a:rPr>
              <a:t>: 10.1016/j.chempr.2018.03.004</a:t>
            </a:r>
            <a:endParaRPr lang="en-US" sz="1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95250" y="1331914"/>
            <a:ext cx="437571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At room temperature, the magnetic moments of hydrogen nuclei (protons) in water point in random directions. We devised a simple method to align the proton magnetic moments in in the Earth’s magnetic </a:t>
            </a:r>
            <a:r>
              <a:rPr lang="en-US" sz="1200" dirty="0" smtClean="0"/>
              <a:t>field </a:t>
            </a:r>
            <a:r>
              <a:rPr lang="en-US" sz="1200" b="1" dirty="0" smtClean="0"/>
              <a:t>[right]</a:t>
            </a:r>
            <a:r>
              <a:rPr lang="en-US" sz="1200" dirty="0" smtClean="0"/>
              <a:t>. </a:t>
            </a:r>
            <a:r>
              <a:rPr lang="en-US" sz="1200" dirty="0"/>
              <a:t>This is remarkable because such a process would seem to violate the postulates of thermodynamics and quantum mechanics. </a:t>
            </a:r>
          </a:p>
          <a:p>
            <a:pPr algn="just"/>
            <a:endParaRPr lang="en-US" sz="9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What is the finding? </a:t>
            </a:r>
            <a:r>
              <a:rPr lang="en-US" sz="1200" dirty="0">
                <a:solidFill>
                  <a:srgbClr val="000000"/>
                </a:solidFill>
              </a:rPr>
              <a:t>Alignment of proton magnetic moments in liquid water was induced simply by bubbling parahydrogen gas through a suspension containing a special Pt</a:t>
            </a:r>
            <a:r>
              <a:rPr lang="en-US" sz="1200" baseline="-25000" dirty="0">
                <a:solidFill>
                  <a:srgbClr val="000000"/>
                </a:solidFill>
              </a:rPr>
              <a:t>3</a:t>
            </a:r>
            <a:r>
              <a:rPr lang="en-US" sz="1200" dirty="0">
                <a:solidFill>
                  <a:srgbClr val="000000"/>
                </a:solidFill>
              </a:rPr>
              <a:t>Sn catalyst. </a:t>
            </a:r>
            <a:r>
              <a:rPr lang="en-US" sz="1200" i="1" u="sng" dirty="0">
                <a:solidFill>
                  <a:srgbClr val="000000"/>
                </a:solidFill>
              </a:rPr>
              <a:t>This SWAMP effect </a:t>
            </a:r>
            <a:r>
              <a:rPr lang="en-US" sz="1200" i="1" u="sng" dirty="0" smtClean="0">
                <a:solidFill>
                  <a:srgbClr val="000000"/>
                </a:solidFill>
              </a:rPr>
              <a:t>(Surface </a:t>
            </a:r>
            <a:r>
              <a:rPr lang="en-US" sz="1200" i="1" u="sng" dirty="0">
                <a:solidFill>
                  <a:srgbClr val="000000"/>
                </a:solidFill>
              </a:rPr>
              <a:t>W</a:t>
            </a:r>
            <a:r>
              <a:rPr lang="en-US" sz="1200" i="1" u="sng" dirty="0" smtClean="0">
                <a:solidFill>
                  <a:srgbClr val="000000"/>
                </a:solidFill>
              </a:rPr>
              <a:t>aters </a:t>
            </a:r>
            <a:r>
              <a:rPr lang="en-US" sz="1200" i="1" u="sng" dirty="0">
                <a:solidFill>
                  <a:srgbClr val="000000"/>
                </a:solidFill>
              </a:rPr>
              <a:t>A</a:t>
            </a:r>
            <a:r>
              <a:rPr lang="en-US" sz="1200" i="1" u="sng" dirty="0" smtClean="0">
                <a:solidFill>
                  <a:srgbClr val="000000"/>
                </a:solidFill>
              </a:rPr>
              <a:t>re </a:t>
            </a:r>
            <a:r>
              <a:rPr lang="en-US" sz="1200" i="1" u="sng" dirty="0">
                <a:solidFill>
                  <a:srgbClr val="000000"/>
                </a:solidFill>
              </a:rPr>
              <a:t>M</a:t>
            </a:r>
            <a:r>
              <a:rPr lang="en-US" sz="1200" i="1" u="sng" dirty="0" smtClean="0">
                <a:solidFill>
                  <a:srgbClr val="000000"/>
                </a:solidFill>
              </a:rPr>
              <a:t>agnetized </a:t>
            </a:r>
            <a:r>
              <a:rPr lang="en-US" sz="1200" i="1" u="sng" dirty="0">
                <a:solidFill>
                  <a:srgbClr val="000000"/>
                </a:solidFill>
              </a:rPr>
              <a:t>by </a:t>
            </a:r>
            <a:r>
              <a:rPr lang="en-US" sz="1200" i="1" u="sng" dirty="0" err="1" smtClean="0">
                <a:solidFill>
                  <a:srgbClr val="000000"/>
                </a:solidFill>
              </a:rPr>
              <a:t>Parahydrogen</a:t>
            </a:r>
            <a:r>
              <a:rPr lang="en-US" sz="1200" i="1" u="sng" dirty="0">
                <a:solidFill>
                  <a:srgbClr val="000000"/>
                </a:solidFill>
              </a:rPr>
              <a:t>) is mediated by symmetry-breaking interactions on the surface of </a:t>
            </a:r>
            <a:r>
              <a:rPr lang="en-US" sz="1200" i="1" u="sng" dirty="0" smtClean="0">
                <a:solidFill>
                  <a:srgbClr val="000000"/>
                </a:solidFill>
              </a:rPr>
              <a:t>the Pt</a:t>
            </a:r>
            <a:r>
              <a:rPr lang="en-US" sz="1200" i="1" u="sng" baseline="-25000" dirty="0" smtClean="0">
                <a:solidFill>
                  <a:srgbClr val="000000"/>
                </a:solidFill>
              </a:rPr>
              <a:t>3</a:t>
            </a:r>
            <a:r>
              <a:rPr lang="en-US" sz="1200" i="1" u="sng" dirty="0" smtClean="0">
                <a:solidFill>
                  <a:srgbClr val="000000"/>
                </a:solidFill>
              </a:rPr>
              <a:t>Sn </a:t>
            </a:r>
            <a:r>
              <a:rPr lang="en-US" sz="1200" i="1" u="sng" dirty="0">
                <a:solidFill>
                  <a:srgbClr val="000000"/>
                </a:solidFill>
              </a:rPr>
              <a:t>nanoparticles.</a:t>
            </a:r>
            <a:r>
              <a:rPr lang="en-US" sz="1200" i="1" dirty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0000"/>
                </a:solidFill>
              </a:rPr>
              <a:t>The enhanced proton alignment was detected by nuclear magnetic resonance (NMR) and magnetic resonance imaging (MRI) at 750MHz in the </a:t>
            </a:r>
            <a:r>
              <a:rPr lang="en-US" sz="1200" dirty="0" err="1">
                <a:solidFill>
                  <a:srgbClr val="000000"/>
                </a:solidFill>
              </a:rPr>
              <a:t>MagLab’s</a:t>
            </a:r>
            <a:r>
              <a:rPr lang="en-US" sz="1200" dirty="0">
                <a:solidFill>
                  <a:srgbClr val="000000"/>
                </a:solidFill>
              </a:rPr>
              <a:t> AMRIS Facility.</a:t>
            </a:r>
          </a:p>
          <a:p>
            <a:pPr algn="just"/>
            <a:endParaRPr lang="en-US" sz="900" b="1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</a:t>
            </a:r>
            <a:r>
              <a:rPr lang="en-US" sz="1200" dirty="0">
                <a:solidFill>
                  <a:srgbClr val="000000"/>
                </a:solidFill>
              </a:rPr>
              <a:t> NMR and MRI signals depend on the alignment of nuclear magnetic moments. The greater the alignment, the stronger the signal. Therefore, </a:t>
            </a:r>
            <a:r>
              <a:rPr lang="en-US" sz="1200" i="1" u="sng" dirty="0">
                <a:solidFill>
                  <a:srgbClr val="000000"/>
                </a:solidFill>
              </a:rPr>
              <a:t>SWAMP has a myriad of promising applications, ranging from medical MRI to drug discovery and biomolecular NMR. SWAMP </a:t>
            </a:r>
            <a:r>
              <a:rPr lang="en-US" sz="1200" i="1" u="sng" dirty="0">
                <a:latin typeface="Arial" charset="0"/>
              </a:rPr>
              <a:t>could one day enable low-field MRI in remote or impoverished areas. </a:t>
            </a: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52BD48D-C9E1-42BF-88AC-F74239C821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2950" y="1578286"/>
            <a:ext cx="4408022" cy="3465887"/>
          </a:xfrm>
          <a:prstGeom prst="rect">
            <a:avLst/>
          </a:prstGeom>
        </p:spPr>
      </p:pic>
      <p:sp>
        <p:nvSpPr>
          <p:cNvPr id="11" name="Text Box 28">
            <a:extLst>
              <a:ext uri="{FF2B5EF4-FFF2-40B4-BE49-F238E27FC236}">
                <a16:creationId xmlns:a16="http://schemas.microsoft.com/office/drawing/2014/main" id="{AE6BD1C5-0298-4312-9CEA-94B02E129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9050" y="5518922"/>
            <a:ext cx="90868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7475" algn="just"/>
            <a:r>
              <a:rPr lang="en-US" sz="1200" b="1" dirty="0">
                <a:solidFill>
                  <a:srgbClr val="000000"/>
                </a:solidFill>
              </a:rPr>
              <a:t>Why did the research need the </a:t>
            </a:r>
            <a:r>
              <a:rPr lang="en-US" sz="1200" b="1" dirty="0" err="1">
                <a:solidFill>
                  <a:srgbClr val="000000"/>
                </a:solidFill>
              </a:rPr>
              <a:t>MagLab</a:t>
            </a:r>
            <a:r>
              <a:rPr lang="en-US" sz="1200" b="1" dirty="0">
                <a:solidFill>
                  <a:srgbClr val="000000"/>
                </a:solidFill>
              </a:rPr>
              <a:t>?</a:t>
            </a:r>
            <a:r>
              <a:rPr lang="en-US" sz="1200" dirty="0">
                <a:solidFill>
                  <a:srgbClr val="000000"/>
                </a:solidFill>
              </a:rPr>
              <a:t> The unique instrumentation in </a:t>
            </a:r>
            <a:r>
              <a:rPr lang="en-US" sz="1200" dirty="0" smtClean="0">
                <a:solidFill>
                  <a:srgbClr val="000000"/>
                </a:solidFill>
              </a:rPr>
              <a:t>the </a:t>
            </a:r>
            <a:r>
              <a:rPr lang="en-US" sz="1200" dirty="0" err="1" smtClean="0">
                <a:solidFill>
                  <a:srgbClr val="000000"/>
                </a:solidFill>
              </a:rPr>
              <a:t>MagLab’s</a:t>
            </a:r>
            <a:r>
              <a:rPr lang="en-US" sz="1200" dirty="0" smtClean="0">
                <a:solidFill>
                  <a:srgbClr val="000000"/>
                </a:solidFill>
              </a:rPr>
              <a:t> </a:t>
            </a:r>
            <a:r>
              <a:rPr lang="en-US" sz="1200" dirty="0">
                <a:solidFill>
                  <a:srgbClr val="000000"/>
                </a:solidFill>
              </a:rPr>
              <a:t>AMRIS Facility allows for </a:t>
            </a:r>
            <a:r>
              <a:rPr lang="en-US" sz="1200" dirty="0" smtClean="0">
                <a:solidFill>
                  <a:srgbClr val="000000"/>
                </a:solidFill>
              </a:rPr>
              <a:t>high-sensitivity NMR and MRI analysis </a:t>
            </a:r>
            <a:r>
              <a:rPr lang="en-US" sz="1200" dirty="0">
                <a:solidFill>
                  <a:srgbClr val="000000"/>
                </a:solidFill>
              </a:rPr>
              <a:t>which is ideal for imaging and spectroscopy applications with SWAMP water. </a:t>
            </a:r>
            <a:endParaRPr lang="en-US" sz="1200" dirty="0">
              <a:latin typeface="Arial" charset="0"/>
            </a:endParaRPr>
          </a:p>
        </p:txBody>
      </p:sp>
      <p:sp>
        <p:nvSpPr>
          <p:cNvPr id="15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Text Box 62">
            <a:extLst>
              <a:ext uri="{FF2B5EF4-FFF2-40B4-BE49-F238E27FC236}">
                <a16:creationId xmlns:a16="http://schemas.microsoft.com/office/drawing/2014/main" id="{1DA6EFB4-1AD5-46CC-A309-82C21AFF4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66" y="77642"/>
            <a:ext cx="8031001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/>
              <a:t>Surface Waters are Magnetized by Parahydrogen (SWAMP)</a:t>
            </a:r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100" dirty="0"/>
              <a:t>Evan W Zhao,</a:t>
            </a:r>
            <a:r>
              <a:rPr lang="en-US" sz="1100" baseline="30000" dirty="0"/>
              <a:t>1</a:t>
            </a:r>
            <a:r>
              <a:rPr lang="en-US" sz="1100" dirty="0"/>
              <a:t> Raghu Maligal-Ganesh,</a:t>
            </a:r>
            <a:r>
              <a:rPr lang="en-US" sz="1100" baseline="30000" dirty="0"/>
              <a:t>3</a:t>
            </a:r>
            <a:r>
              <a:rPr lang="en-US" sz="1100" dirty="0"/>
              <a:t> Yong Du,</a:t>
            </a:r>
            <a:r>
              <a:rPr lang="en-US" sz="1100" baseline="30000" dirty="0"/>
              <a:t>1</a:t>
            </a:r>
            <a:r>
              <a:rPr lang="en-US" sz="1100" dirty="0"/>
              <a:t> Tommy Y Zhao,</a:t>
            </a:r>
            <a:r>
              <a:rPr lang="en-US" sz="1100" baseline="30000" dirty="0"/>
              <a:t>1</a:t>
            </a:r>
            <a:r>
              <a:rPr lang="en-US" sz="1100" dirty="0"/>
              <a:t> James Collins,</a:t>
            </a:r>
            <a:r>
              <a:rPr lang="en-US" sz="1100" baseline="30000" dirty="0"/>
              <a:t>2</a:t>
            </a:r>
            <a:r>
              <a:rPr lang="en-US" sz="1100" dirty="0"/>
              <a:t> Tao Ma,</a:t>
            </a:r>
            <a:r>
              <a:rPr lang="en-US" sz="1100" baseline="30000" dirty="0"/>
              <a:t>4</a:t>
            </a:r>
            <a:r>
              <a:rPr lang="en-US" sz="1100" dirty="0"/>
              <a:t> Lin Zhou,</a:t>
            </a:r>
            <a:r>
              <a:rPr lang="en-US" sz="1100" baseline="30000" dirty="0"/>
              <a:t>4</a:t>
            </a:r>
            <a:r>
              <a:rPr lang="en-US" sz="1100" dirty="0"/>
              <a:t> </a:t>
            </a:r>
            <a:br>
              <a:rPr lang="en-US" sz="1100" dirty="0"/>
            </a:br>
            <a:r>
              <a:rPr lang="en-US" sz="1100" dirty="0"/>
              <a:t>Tian-Wei Goh,</a:t>
            </a:r>
            <a:r>
              <a:rPr lang="en-US" sz="1100" baseline="30000" dirty="0"/>
              <a:t>3</a:t>
            </a:r>
            <a:r>
              <a:rPr lang="en-US" sz="1100" dirty="0"/>
              <a:t> </a:t>
            </a:r>
            <a:r>
              <a:rPr lang="en-US" sz="1100" dirty="0" err="1"/>
              <a:t>Wenyu</a:t>
            </a:r>
            <a:r>
              <a:rPr lang="en-US" sz="1100" dirty="0"/>
              <a:t> Huang,</a:t>
            </a:r>
            <a:r>
              <a:rPr lang="en-US" sz="1100" baseline="30000" dirty="0"/>
              <a:t>3,4</a:t>
            </a:r>
            <a:r>
              <a:rPr lang="en-US" sz="1100" dirty="0"/>
              <a:t> Clifford R Bowers</a:t>
            </a:r>
            <a:r>
              <a:rPr lang="en-US" sz="1100" baseline="30000" dirty="0"/>
              <a:t>1,2</a:t>
            </a:r>
            <a:endParaRPr lang="en-US" sz="1100" kern="1200" baseline="30000" dirty="0"/>
          </a:p>
          <a:p>
            <a:pPr marL="228600" indent="-228600" algn="ctr">
              <a:spcBef>
                <a:spcPts val="0"/>
              </a:spcBef>
              <a:buAutoNum type="arabicPeriod"/>
            </a:pPr>
            <a:r>
              <a:rPr lang="en-US" sz="1050" b="1" kern="1200" dirty="0">
                <a:solidFill>
                  <a:srgbClr val="0033CC"/>
                </a:solidFill>
              </a:rPr>
              <a:t>University of Florida Chemistry; 2. NHMFL; 3. </a:t>
            </a:r>
            <a:r>
              <a:rPr lang="en-US" sz="1050" b="1" dirty="0">
                <a:solidFill>
                  <a:srgbClr val="0033CC"/>
                </a:solidFill>
              </a:rPr>
              <a:t>Iowa State University Chemistry</a:t>
            </a:r>
            <a:r>
              <a:rPr lang="en-US" sz="1050" b="1" kern="1200" dirty="0">
                <a:solidFill>
                  <a:srgbClr val="0033CC"/>
                </a:solidFill>
              </a:rPr>
              <a:t>; 4. Ames </a:t>
            </a:r>
            <a:r>
              <a:rPr lang="en-US" sz="1050" b="1" kern="1200" dirty="0" smtClean="0">
                <a:solidFill>
                  <a:srgbClr val="0033CC"/>
                </a:solidFill>
              </a:rPr>
              <a:t>National Lab </a:t>
            </a:r>
            <a:endParaRPr lang="en-US" sz="1050" b="1" kern="1200" dirty="0">
              <a:solidFill>
                <a:srgbClr val="0033CC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1050" b="1" kern="1200" dirty="0">
                <a:solidFill>
                  <a:srgbClr val="0033CC"/>
                </a:solidFill>
              </a:rPr>
              <a:t> </a:t>
            </a:r>
            <a:r>
              <a:rPr lang="en-US" sz="1050" b="1" dirty="0"/>
              <a:t>Funding:</a:t>
            </a:r>
            <a:r>
              <a:rPr lang="en-US" sz="1050" dirty="0"/>
              <a:t>  G.S. </a:t>
            </a:r>
            <a:r>
              <a:rPr lang="en-US" sz="1050" dirty="0" err="1"/>
              <a:t>Boebinger</a:t>
            </a:r>
            <a:r>
              <a:rPr lang="en-US" sz="1050" dirty="0"/>
              <a:t> (NSF DMR-1157490, NSF DMR-1644779); Bowers (CHE-1507230); Huang(DE-AC02-07CH11358)</a:t>
            </a:r>
            <a:endParaRPr lang="en-US" sz="1050" b="1" dirty="0">
              <a:solidFill>
                <a:srgbClr val="0033CC"/>
              </a:solidFill>
            </a:endParaRPr>
          </a:p>
        </p:txBody>
      </p:sp>
      <p:sp>
        <p:nvSpPr>
          <p:cNvPr id="18" name="Text Box 28">
            <a:extLst>
              <a:ext uri="{FF2B5EF4-FFF2-40B4-BE49-F238E27FC236}">
                <a16:creationId xmlns:a16="http://schemas.microsoft.com/office/drawing/2014/main" id="{F713B024-354C-45EE-B7DD-ED2A0D12A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" y="6026529"/>
            <a:ext cx="89725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chemeClr val="accent2"/>
                </a:solidFill>
              </a:rPr>
              <a:t>Facilities and instrumentation used:</a:t>
            </a:r>
            <a:r>
              <a:rPr lang="en-US" sz="1200" dirty="0">
                <a:solidFill>
                  <a:schemeClr val="accent2"/>
                </a:solidFill>
              </a:rPr>
              <a:t>  High field SWAMP images were collected on the AMRIS 750 MHz imaging spectrometer.</a:t>
            </a:r>
          </a:p>
          <a:p>
            <a:pPr algn="just"/>
            <a:r>
              <a:rPr lang="en-US" sz="1200" b="1" dirty="0">
                <a:solidFill>
                  <a:schemeClr val="accent2"/>
                </a:solidFill>
              </a:rPr>
              <a:t>Citation: </a:t>
            </a:r>
            <a:r>
              <a:rPr lang="en-US" sz="1200" dirty="0" smtClean="0">
                <a:solidFill>
                  <a:schemeClr val="accent2"/>
                </a:solidFill>
              </a:rPr>
              <a:t>E.W. </a:t>
            </a:r>
            <a:r>
              <a:rPr lang="en-US" sz="1200" dirty="0" smtClean="0">
                <a:solidFill>
                  <a:schemeClr val="accent2"/>
                </a:solidFill>
              </a:rPr>
              <a:t>Zhao, R. </a:t>
            </a:r>
            <a:r>
              <a:rPr lang="en-US" sz="1200" dirty="0" err="1" smtClean="0">
                <a:solidFill>
                  <a:schemeClr val="accent2"/>
                </a:solidFill>
              </a:rPr>
              <a:t>Maligal</a:t>
            </a:r>
            <a:r>
              <a:rPr lang="en-US" sz="1200" dirty="0" smtClean="0">
                <a:solidFill>
                  <a:schemeClr val="accent2"/>
                </a:solidFill>
              </a:rPr>
              <a:t>-Ganesh</a:t>
            </a:r>
            <a:r>
              <a:rPr lang="en-US" sz="1200" dirty="0">
                <a:solidFill>
                  <a:schemeClr val="accent2"/>
                </a:solidFill>
              </a:rPr>
              <a:t>, </a:t>
            </a:r>
            <a:r>
              <a:rPr lang="en-US" sz="1200" dirty="0" smtClean="0">
                <a:solidFill>
                  <a:schemeClr val="accent2"/>
                </a:solidFill>
              </a:rPr>
              <a:t>Y. </a:t>
            </a:r>
            <a:r>
              <a:rPr lang="en-US" sz="1200" dirty="0" smtClean="0">
                <a:solidFill>
                  <a:schemeClr val="accent2"/>
                </a:solidFill>
              </a:rPr>
              <a:t>Du</a:t>
            </a:r>
            <a:r>
              <a:rPr lang="en-US" sz="1200" dirty="0">
                <a:solidFill>
                  <a:schemeClr val="accent2"/>
                </a:solidFill>
              </a:rPr>
              <a:t>, </a:t>
            </a:r>
            <a:r>
              <a:rPr lang="en-US" sz="1200" dirty="0" smtClean="0">
                <a:solidFill>
                  <a:schemeClr val="accent2"/>
                </a:solidFill>
              </a:rPr>
              <a:t>T.Y. </a:t>
            </a:r>
            <a:r>
              <a:rPr lang="en-US" sz="1200" dirty="0" smtClean="0">
                <a:solidFill>
                  <a:schemeClr val="accent2"/>
                </a:solidFill>
              </a:rPr>
              <a:t>Zhao</a:t>
            </a:r>
            <a:r>
              <a:rPr lang="en-US" sz="1200" dirty="0">
                <a:solidFill>
                  <a:schemeClr val="accent2"/>
                </a:solidFill>
              </a:rPr>
              <a:t>, </a:t>
            </a:r>
            <a:r>
              <a:rPr lang="en-US" sz="1200" dirty="0" smtClean="0">
                <a:solidFill>
                  <a:schemeClr val="accent2"/>
                </a:solidFill>
              </a:rPr>
              <a:t>J. </a:t>
            </a:r>
            <a:r>
              <a:rPr lang="en-US" sz="1200" dirty="0" smtClean="0">
                <a:solidFill>
                  <a:schemeClr val="accent2"/>
                </a:solidFill>
              </a:rPr>
              <a:t>Collins</a:t>
            </a:r>
            <a:r>
              <a:rPr lang="en-US" sz="1200" dirty="0">
                <a:solidFill>
                  <a:schemeClr val="accent2"/>
                </a:solidFill>
              </a:rPr>
              <a:t>, </a:t>
            </a:r>
            <a:r>
              <a:rPr lang="en-US" sz="1200" dirty="0" smtClean="0">
                <a:solidFill>
                  <a:schemeClr val="accent2"/>
                </a:solidFill>
              </a:rPr>
              <a:t>T. </a:t>
            </a:r>
            <a:r>
              <a:rPr lang="en-US" sz="1200" dirty="0" smtClean="0">
                <a:solidFill>
                  <a:schemeClr val="accent2"/>
                </a:solidFill>
              </a:rPr>
              <a:t>Ma</a:t>
            </a:r>
            <a:r>
              <a:rPr lang="en-US" sz="1200" dirty="0">
                <a:solidFill>
                  <a:schemeClr val="accent2"/>
                </a:solidFill>
              </a:rPr>
              <a:t>, </a:t>
            </a:r>
            <a:r>
              <a:rPr lang="en-US" sz="1200" dirty="0" smtClean="0">
                <a:solidFill>
                  <a:schemeClr val="accent2"/>
                </a:solidFill>
              </a:rPr>
              <a:t>L. </a:t>
            </a:r>
            <a:r>
              <a:rPr lang="en-US" sz="1200" dirty="0" smtClean="0">
                <a:solidFill>
                  <a:schemeClr val="accent2"/>
                </a:solidFill>
              </a:rPr>
              <a:t>Zhou</a:t>
            </a:r>
            <a:r>
              <a:rPr lang="en-US" sz="1200" dirty="0">
                <a:solidFill>
                  <a:schemeClr val="accent2"/>
                </a:solidFill>
              </a:rPr>
              <a:t>, </a:t>
            </a:r>
            <a:r>
              <a:rPr lang="en-US" sz="1200" dirty="0" smtClean="0">
                <a:solidFill>
                  <a:schemeClr val="accent2"/>
                </a:solidFill>
              </a:rPr>
              <a:t>T.W. </a:t>
            </a:r>
            <a:r>
              <a:rPr lang="en-US" sz="1200" dirty="0" smtClean="0">
                <a:solidFill>
                  <a:schemeClr val="accent2"/>
                </a:solidFill>
              </a:rPr>
              <a:t>Goh</a:t>
            </a:r>
            <a:r>
              <a:rPr lang="en-US" sz="1200" dirty="0">
                <a:solidFill>
                  <a:schemeClr val="accent2"/>
                </a:solidFill>
              </a:rPr>
              <a:t>, </a:t>
            </a:r>
            <a:r>
              <a:rPr lang="en-US" sz="1200" dirty="0" smtClean="0">
                <a:solidFill>
                  <a:schemeClr val="accent2"/>
                </a:solidFill>
              </a:rPr>
              <a:t>W.Y. </a:t>
            </a:r>
            <a:r>
              <a:rPr lang="en-US" sz="1200" dirty="0" smtClean="0">
                <a:solidFill>
                  <a:schemeClr val="accent2"/>
                </a:solidFill>
              </a:rPr>
              <a:t>Huang</a:t>
            </a:r>
            <a:r>
              <a:rPr lang="en-US" sz="1200" dirty="0">
                <a:solidFill>
                  <a:schemeClr val="accent2"/>
                </a:solidFill>
              </a:rPr>
              <a:t>, </a:t>
            </a:r>
            <a:r>
              <a:rPr lang="en-US" sz="1200" dirty="0" smtClean="0">
                <a:solidFill>
                  <a:schemeClr val="accent2"/>
                </a:solidFill>
              </a:rPr>
              <a:t>C.R. </a:t>
            </a:r>
            <a:r>
              <a:rPr lang="en-US" sz="1200" dirty="0" smtClean="0">
                <a:solidFill>
                  <a:schemeClr val="accent2"/>
                </a:solidFill>
              </a:rPr>
              <a:t>Bowers,</a:t>
            </a:r>
          </a:p>
          <a:p>
            <a:pPr algn="just"/>
            <a:r>
              <a:rPr lang="en-US" sz="1200" i="1" dirty="0" smtClean="0">
                <a:solidFill>
                  <a:schemeClr val="accent2"/>
                </a:solidFill>
              </a:rPr>
              <a:t>Surface-Mediated </a:t>
            </a:r>
            <a:r>
              <a:rPr lang="en-US" sz="1200" i="1" dirty="0">
                <a:solidFill>
                  <a:schemeClr val="accent2"/>
                </a:solidFill>
              </a:rPr>
              <a:t>Hyperpolarization of Liquid Water from </a:t>
            </a:r>
            <a:r>
              <a:rPr lang="en-US" sz="1200" i="1" dirty="0" err="1">
                <a:solidFill>
                  <a:schemeClr val="accent2"/>
                </a:solidFill>
              </a:rPr>
              <a:t>Parahydrogen</a:t>
            </a:r>
            <a:r>
              <a:rPr lang="en-US" sz="1200" i="1" dirty="0">
                <a:solidFill>
                  <a:schemeClr val="accent2"/>
                </a:solidFill>
              </a:rPr>
              <a:t>,</a:t>
            </a:r>
            <a:r>
              <a:rPr lang="en-US" sz="1200" dirty="0">
                <a:solidFill>
                  <a:schemeClr val="accent2"/>
                </a:solidFill>
              </a:rPr>
              <a:t> </a:t>
            </a:r>
            <a:r>
              <a:rPr lang="en-US" sz="1200" dirty="0" err="1">
                <a:solidFill>
                  <a:schemeClr val="accent2"/>
                </a:solidFill>
              </a:rPr>
              <a:t>Chem</a:t>
            </a:r>
            <a:r>
              <a:rPr lang="en-US" sz="1200" dirty="0">
                <a:solidFill>
                  <a:schemeClr val="accent2"/>
                </a:solidFill>
              </a:rPr>
              <a:t>, </a:t>
            </a:r>
            <a:r>
              <a:rPr lang="en-US" sz="1200" b="1" dirty="0">
                <a:solidFill>
                  <a:schemeClr val="accent2"/>
                </a:solidFill>
              </a:rPr>
              <a:t>4</a:t>
            </a:r>
            <a:r>
              <a:rPr lang="en-US" sz="1200" dirty="0">
                <a:solidFill>
                  <a:schemeClr val="accent2"/>
                </a:solidFill>
              </a:rPr>
              <a:t> (6), 1387-1403 (2018</a:t>
            </a:r>
            <a:r>
              <a:rPr lang="en-US" sz="1200" dirty="0" smtClean="0">
                <a:solidFill>
                  <a:schemeClr val="accent2"/>
                </a:solidFill>
              </a:rPr>
              <a:t>) </a:t>
            </a:r>
            <a:endParaRPr lang="en-US" sz="1200" dirty="0" smtClean="0">
              <a:solidFill>
                <a:schemeClr val="accent2"/>
              </a:solidFill>
            </a:endParaRPr>
          </a:p>
          <a:p>
            <a:pPr algn="just"/>
            <a:r>
              <a:rPr lang="en-US" sz="1200" b="1" dirty="0" smtClean="0">
                <a:solidFill>
                  <a:schemeClr val="accent2"/>
                </a:solidFill>
              </a:rPr>
              <a:t>DOI</a:t>
            </a:r>
            <a:r>
              <a:rPr lang="en-US" sz="1200" b="1" dirty="0" smtClean="0">
                <a:solidFill>
                  <a:schemeClr val="accent2"/>
                </a:solidFill>
              </a:rPr>
              <a:t>: 10.1016/j.chempr.2018.03.004</a:t>
            </a:r>
            <a:endParaRPr lang="en-US" sz="1200" b="1" dirty="0">
              <a:solidFill>
                <a:schemeClr val="accent2"/>
              </a:solidFill>
            </a:endParaRPr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552949" y="1433411"/>
            <a:ext cx="4408023" cy="3690348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DA8602EA2844990E3AC4B641739DA" ma:contentTypeVersion="1" ma:contentTypeDescription="Create a new document." ma:contentTypeScope="" ma:versionID="d0f62b7abb97624f0b932723b13cad42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ac93bb44624b61d7a3a70bc05672a6a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6BCA59-C5E1-4E20-97AA-643FE7414B0F}"/>
</file>

<file path=customXml/itemProps2.xml><?xml version="1.0" encoding="utf-8"?>
<ds:datastoreItem xmlns:ds="http://schemas.openxmlformats.org/officeDocument/2006/customXml" ds:itemID="{A2830644-1E8A-4938-82CA-156AAA453039}"/>
</file>

<file path=customXml/itemProps3.xml><?xml version="1.0" encoding="utf-8"?>
<ds:datastoreItem xmlns:ds="http://schemas.openxmlformats.org/officeDocument/2006/customXml" ds:itemID="{C50F40B7-CA18-4E9A-B232-58AE44D94CB5}"/>
</file>

<file path=docProps/app.xml><?xml version="1.0" encoding="utf-8"?>
<Properties xmlns="http://schemas.openxmlformats.org/officeDocument/2006/extended-properties" xmlns:vt="http://schemas.openxmlformats.org/officeDocument/2006/docPropsVTypes">
  <TotalTime>5006</TotalTime>
  <Words>689</Words>
  <Application>Microsoft Office PowerPoint</Application>
  <PresentationFormat>On-screen Show (4:3)</PresentationFormat>
  <Paragraphs>39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130</cp:revision>
  <cp:lastPrinted>2007-07-13T05:35:51Z</cp:lastPrinted>
  <dcterms:created xsi:type="dcterms:W3CDTF">2004-08-07T03:10:56Z</dcterms:created>
  <dcterms:modified xsi:type="dcterms:W3CDTF">2018-10-16T02:48:59Z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0x01010063CDA8602EA2844990E3AC4B641739DA</vt:lpwstr>
  </property>
</Properties>
</file>