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000000"/>
          </p15:clr>
        </p15:guide>
        <p15:guide id="2" pos="214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3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99" cy="49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02" y="0"/>
            <a:ext cx="2944899" cy="49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242" y="4706027"/>
            <a:ext cx="4982018" cy="445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10363"/>
            <a:ext cx="2944899" cy="49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02" y="9410363"/>
            <a:ext cx="2944899" cy="49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714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49602" y="9410363"/>
            <a:ext cx="2944899" cy="49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906242" y="4706027"/>
            <a:ext cx="4982018" cy="445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49602" y="9410363"/>
            <a:ext cx="2944899" cy="49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906242" y="4706027"/>
            <a:ext cx="4982018" cy="445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the finding?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to be included a short description in layman language of the finding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Why this finding is important?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short description of why the finding is important for scientific community, technology, society, etc…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Why NHMFL? 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answer to this question should provide information on why this finding could be achieved (only) at NHMFL (what unique capability of MagLab was essential for this finding).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784225" y="6281738"/>
            <a:ext cx="1841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5720" y="1285917"/>
            <a:ext cx="4401120" cy="4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fermion systems are well-known for exhibiting exotic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quantum phenomena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One such system, CeCoIn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is perhaps most famous for </a:t>
            </a:r>
            <a:r>
              <a:rPr lang="en-US" sz="1200" dirty="0">
                <a:solidFill>
                  <a:schemeClr val="dk1"/>
                </a:solidFill>
              </a:rPr>
              <a:t>the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phase, an exotic high-field state with intertwined magnetic and superconducting orders.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200" dirty="0" smtClean="0">
                <a:solidFill>
                  <a:schemeClr val="dk1"/>
                </a:solidFill>
              </a:rPr>
              <a:t>scattering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vector was </a:t>
            </a:r>
            <a:r>
              <a:rPr lang="en-US" sz="1200" dirty="0">
                <a:solidFill>
                  <a:schemeClr val="dk1"/>
                </a:solidFill>
              </a:rPr>
              <a:t>observed </a:t>
            </a:r>
            <a:r>
              <a:rPr lang="en-US" sz="1200" dirty="0" smtClean="0">
                <a:solidFill>
                  <a:schemeClr val="dk1"/>
                </a:solidFill>
              </a:rPr>
              <a:t>in neutron scattering at </a:t>
            </a:r>
            <a:r>
              <a:rPr lang="en-US" sz="1200" dirty="0">
                <a:solidFill>
                  <a:schemeClr val="dk1"/>
                </a:solidFill>
              </a:rPr>
              <a:t>zero applied magnetic field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Ce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0.95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0.05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it was theorized that Fermi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nesting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responsible providing </a:t>
            </a:r>
            <a:r>
              <a:rPr lang="en-US" sz="1200" dirty="0">
                <a:solidFill>
                  <a:schemeClr val="dk1"/>
                </a:solidFill>
              </a:rPr>
              <a:t>the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motivation for our experiment.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from the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 High Magnetic Field Laboratory (EMFL)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NHMFL collaborated to perform de Haas-van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Alphen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measurements on a doping series of high-quality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crystals of Ce</a:t>
            </a:r>
            <a:r>
              <a:rPr lang="en-US" sz="1200" baseline="-25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1-x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200" baseline="-25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</a:t>
            </a:r>
            <a:r>
              <a:rPr lang="en-US" sz="1200" baseline="-25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grown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Brookhaven National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Lab.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the high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of electron-electron interaction (i.e. enhanced effective masses),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magnetic fields up to 35 T and temperatures down to 40 mK were required to accurately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Fermi surface</a:t>
            </a:r>
            <a:r>
              <a:rPr lang="en-US" sz="1200" dirty="0">
                <a:solidFill>
                  <a:schemeClr val="dk1"/>
                </a:solidFill>
              </a:rPr>
              <a:t>.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u="sng" dirty="0">
                <a:solidFill>
                  <a:schemeClr val="dk1"/>
                </a:solidFill>
              </a:rPr>
              <a:t>Corresponding band structure calculations </a:t>
            </a:r>
            <a:r>
              <a:rPr lang="en-US" sz="1200" i="1" u="sng" dirty="0" smtClean="0">
                <a:solidFill>
                  <a:schemeClr val="dk1"/>
                </a:solidFill>
              </a:rPr>
              <a:t>and an observed</a:t>
            </a:r>
            <a:r>
              <a:rPr lang="en-US" sz="1200" i="1" u="sng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1200" i="1" u="sng" dirty="0">
                <a:solidFill>
                  <a:schemeClr val="dk1"/>
                </a:solidFill>
                <a:sym typeface="Arial"/>
              </a:rPr>
              <a:t>topology change </a:t>
            </a:r>
            <a:r>
              <a:rPr lang="en-US" sz="1200" i="1" u="sng" dirty="0" smtClean="0">
                <a:solidFill>
                  <a:schemeClr val="dk1"/>
                </a:solidFill>
                <a:sym typeface="Arial"/>
              </a:rPr>
              <a:t>between </a:t>
            </a:r>
            <a:r>
              <a:rPr lang="en-US" sz="1200" i="1" u="sng" dirty="0" err="1" smtClean="0">
                <a:solidFill>
                  <a:schemeClr val="dk1"/>
                </a:solidFill>
                <a:sym typeface="Arial"/>
              </a:rPr>
              <a:t>Nd</a:t>
            </a:r>
            <a:r>
              <a:rPr lang="en-US" sz="1200" i="1" u="sng" dirty="0" smtClean="0">
                <a:solidFill>
                  <a:schemeClr val="dk1"/>
                </a:solidFill>
                <a:sym typeface="Arial"/>
              </a:rPr>
              <a:t> doping </a:t>
            </a:r>
            <a:r>
              <a:rPr lang="en-US" sz="1200" i="1" u="sng" dirty="0" smtClean="0">
                <a:solidFill>
                  <a:schemeClr val="dk1"/>
                </a:solidFill>
              </a:rPr>
              <a:t>x </a:t>
            </a:r>
            <a:r>
              <a:rPr lang="en-US" sz="1200" i="1" u="sng" dirty="0">
                <a:solidFill>
                  <a:schemeClr val="dk1"/>
                </a:solidFill>
              </a:rPr>
              <a:t>= 0.02</a:t>
            </a:r>
            <a:r>
              <a:rPr lang="en-US" sz="1200" i="1" u="sng" dirty="0">
                <a:solidFill>
                  <a:schemeClr val="dk1"/>
                </a:solidFill>
                <a:sym typeface="Arial"/>
              </a:rPr>
              <a:t> and </a:t>
            </a:r>
            <a:r>
              <a:rPr lang="en-US" sz="1200" i="1" u="sng" dirty="0" smtClean="0">
                <a:solidFill>
                  <a:schemeClr val="dk1"/>
                </a:solidFill>
              </a:rPr>
              <a:t>0.05</a:t>
            </a:r>
            <a:r>
              <a:rPr lang="en-US" sz="1200" i="1" u="sng" dirty="0">
                <a:solidFill>
                  <a:schemeClr val="dk1"/>
                </a:solidFill>
              </a:rPr>
              <a:t> </a:t>
            </a:r>
            <a:r>
              <a:rPr lang="en-US" sz="1200" i="1" u="sng" dirty="0" smtClean="0">
                <a:solidFill>
                  <a:schemeClr val="dk1"/>
                </a:solidFill>
              </a:rPr>
              <a:t>revealed</a:t>
            </a:r>
            <a:r>
              <a:rPr lang="en-US" sz="1200" i="1" u="sng" dirty="0">
                <a:solidFill>
                  <a:schemeClr val="dk1"/>
                </a:solidFill>
              </a:rPr>
              <a:t> the origin of the Q phase </a:t>
            </a:r>
            <a:r>
              <a:rPr lang="en-US" sz="1200" i="1" u="sng" dirty="0" smtClean="0">
                <a:solidFill>
                  <a:schemeClr val="dk1"/>
                </a:solidFill>
              </a:rPr>
              <a:t>as arising from a spin density wave quantum critical point.</a:t>
            </a:r>
            <a:endParaRPr sz="1200" i="1" u="sng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92" name="Google Shape;92;p13" descr="NSF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6812" y="0"/>
            <a:ext cx="1017188" cy="102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JustM_purp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2" y="42335"/>
            <a:ext cx="792698" cy="944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08;p14"/>
          <p:cNvCxnSpPr/>
          <p:nvPr/>
        </p:nvCxnSpPr>
        <p:spPr>
          <a:xfrm>
            <a:off x="38100" y="1207135"/>
            <a:ext cx="9029700" cy="0"/>
          </a:xfrm>
          <a:prstGeom prst="straightConnector1">
            <a:avLst/>
          </a:prstGeom>
          <a:noFill/>
          <a:ln w="82550" cap="flat" cmpd="thickThin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13;p14"/>
          <p:cNvSpPr txBox="1"/>
          <p:nvPr/>
        </p:nvSpPr>
        <p:spPr>
          <a:xfrm>
            <a:off x="638866" y="-3769"/>
            <a:ext cx="8031001" cy="11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Quasi-2D to 3D Fermi Surface Topology Change in Ce</a:t>
            </a:r>
            <a:r>
              <a:rPr lang="en-US" sz="16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1-x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6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</a:t>
            </a:r>
            <a:r>
              <a:rPr lang="en-US" sz="16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Klotz,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K. Götze,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I. Sheikin,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T. Förster,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D. Graf,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J.-H. Park,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E. S. Choi,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Hu,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Petrovic,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J. Wosnitza,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E. L. Green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050"/>
              <a:buFont typeface="Arial"/>
              <a:buAutoNum type="arabicPeriod"/>
            </a:pPr>
            <a:r>
              <a:rPr lang="en-US" sz="105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HZDR, Germany; 2. </a:t>
            </a:r>
            <a:r>
              <a:rPr lang="en-US" sz="105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TU Dresden, </a:t>
            </a:r>
            <a:r>
              <a:rPr lang="en-US" sz="105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Germany; 3. LNCMI, France ; 4. NHMFL, FSU ; 5. </a:t>
            </a:r>
            <a:r>
              <a:rPr lang="en-US" sz="105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Brookhaven National Lab</a:t>
            </a:r>
            <a:endParaRPr sz="105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 Grants: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G.S. Boebinger (NSF DMR-1157490); BNL (U.S. DOE No. DE-SC0012704),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Petrovic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(Humboldt Foundation); I. 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Sheikin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J. 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Wosnitza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(ANR-DFG Grant Fermi-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J. 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Wosnitza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(GRK 1621) </a:t>
            </a:r>
            <a:endParaRPr sz="105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4;p13"/>
          <p:cNvSpPr txBox="1"/>
          <p:nvPr/>
        </p:nvSpPr>
        <p:spPr>
          <a:xfrm>
            <a:off x="0" y="6118974"/>
            <a:ext cx="9144000" cy="73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Facilities </a:t>
            </a:r>
            <a:r>
              <a:rPr lang="en-US" sz="11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en-US" sz="11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DC Magnet User Facility: 35 Tesla, </a:t>
            </a:r>
            <a:r>
              <a:rPr lang="en-US" sz="1100" baseline="300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cryogenic system and </a:t>
            </a:r>
            <a:r>
              <a:rPr lang="en-US" sz="1100" baseline="300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/ </a:t>
            </a:r>
            <a:r>
              <a:rPr lang="en-US" sz="1100" baseline="300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portable dilution refrigerator.</a:t>
            </a:r>
            <a:endParaRPr sz="110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en-US" sz="11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Citation: </a:t>
            </a:r>
            <a:r>
              <a:rPr lang="en-US" sz="1100" dirty="0" smtClean="0">
                <a:solidFill>
                  <a:schemeClr val="accent6"/>
                </a:solidFill>
              </a:rPr>
              <a:t>J. Klotz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K. </a:t>
            </a:r>
            <a:r>
              <a:rPr lang="en-US" sz="1100" dirty="0" err="1" smtClean="0">
                <a:solidFill>
                  <a:schemeClr val="accent6"/>
                </a:solidFill>
              </a:rPr>
              <a:t>Goetze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I. </a:t>
            </a:r>
            <a:r>
              <a:rPr lang="en-US" sz="1100" dirty="0" err="1" smtClean="0">
                <a:solidFill>
                  <a:schemeClr val="accent6"/>
                </a:solidFill>
              </a:rPr>
              <a:t>Sheikin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T. </a:t>
            </a:r>
            <a:r>
              <a:rPr lang="en-US" sz="1100" dirty="0" err="1" smtClean="0">
                <a:solidFill>
                  <a:schemeClr val="accent6"/>
                </a:solidFill>
              </a:rPr>
              <a:t>Foerster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D. Graf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J.H. Park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E.S. Choi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R. Hu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C. </a:t>
            </a:r>
            <a:r>
              <a:rPr lang="en-US" sz="1100" dirty="0" err="1" smtClean="0">
                <a:solidFill>
                  <a:schemeClr val="accent6"/>
                </a:solidFill>
              </a:rPr>
              <a:t>Petrovic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J. </a:t>
            </a:r>
            <a:r>
              <a:rPr lang="en-US" sz="1100" dirty="0" err="1" smtClean="0">
                <a:solidFill>
                  <a:schemeClr val="accent6"/>
                </a:solidFill>
              </a:rPr>
              <a:t>Wosnitza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E.L. Green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</a:p>
          <a:p>
            <a:pPr lvl="0" algn="just"/>
            <a:r>
              <a:rPr lang="en-US" sz="1100" i="1" dirty="0" smtClean="0">
                <a:solidFill>
                  <a:schemeClr val="accent6"/>
                </a:solidFill>
              </a:rPr>
              <a:t>Fermi </a:t>
            </a:r>
            <a:r>
              <a:rPr lang="en-US" sz="1100" i="1" dirty="0">
                <a:solidFill>
                  <a:schemeClr val="accent6"/>
                </a:solidFill>
              </a:rPr>
              <a:t>surface reconstruction and dimensional topology change in </a:t>
            </a:r>
            <a:r>
              <a:rPr lang="en-US" sz="1100" i="1" dirty="0" err="1">
                <a:solidFill>
                  <a:schemeClr val="accent6"/>
                </a:solidFill>
              </a:rPr>
              <a:t>Nd</a:t>
            </a:r>
            <a:r>
              <a:rPr lang="en-US" sz="1100" i="1" dirty="0">
                <a:solidFill>
                  <a:schemeClr val="accent6"/>
                </a:solidFill>
              </a:rPr>
              <a:t>-doped CeCoIn</a:t>
            </a:r>
            <a:r>
              <a:rPr lang="en-US" sz="1100" i="1" baseline="-25000" dirty="0">
                <a:solidFill>
                  <a:schemeClr val="accent6"/>
                </a:solidFill>
              </a:rPr>
              <a:t>5</a:t>
            </a:r>
            <a:r>
              <a:rPr lang="en-US" sz="1100" i="1" dirty="0">
                <a:solidFill>
                  <a:schemeClr val="accent6"/>
                </a:solidFill>
              </a:rPr>
              <a:t>,</a:t>
            </a:r>
            <a:r>
              <a:rPr lang="en-US" sz="1100" dirty="0">
                <a:solidFill>
                  <a:schemeClr val="accent6"/>
                </a:solidFill>
              </a:rPr>
              <a:t> </a:t>
            </a:r>
            <a:endParaRPr lang="en-US" sz="1100" dirty="0" smtClean="0">
              <a:solidFill>
                <a:schemeClr val="accent6"/>
              </a:solidFill>
            </a:endParaRPr>
          </a:p>
          <a:p>
            <a:pPr lvl="0" algn="just"/>
            <a:r>
              <a:rPr lang="en-US" sz="1100" b="1" dirty="0" smtClean="0">
                <a:solidFill>
                  <a:schemeClr val="accent6"/>
                </a:solidFill>
              </a:rPr>
              <a:t>Phys</a:t>
            </a:r>
            <a:r>
              <a:rPr lang="en-US" sz="1100" b="1" dirty="0">
                <a:solidFill>
                  <a:schemeClr val="accent6"/>
                </a:solidFill>
              </a:rPr>
              <a:t>. Rev. B Rapid </a:t>
            </a:r>
            <a:r>
              <a:rPr lang="en-US" sz="1100" b="1" dirty="0" err="1">
                <a:solidFill>
                  <a:schemeClr val="accent6"/>
                </a:solidFill>
              </a:rPr>
              <a:t>Commun</a:t>
            </a:r>
            <a:r>
              <a:rPr lang="en-US" sz="1100" b="1" dirty="0">
                <a:solidFill>
                  <a:schemeClr val="accent6"/>
                </a:solidFill>
              </a:rPr>
              <a:t>.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b="1" dirty="0">
                <a:solidFill>
                  <a:schemeClr val="accent6"/>
                </a:solidFill>
              </a:rPr>
              <a:t>98</a:t>
            </a:r>
            <a:r>
              <a:rPr lang="en-US" sz="1100" dirty="0">
                <a:solidFill>
                  <a:schemeClr val="accent6"/>
                </a:solidFill>
              </a:rPr>
              <a:t>, 081105 (2018) </a:t>
            </a:r>
            <a:r>
              <a:rPr lang="en-US" sz="11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en-US" sz="11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10.1103/PhysRevB.98.081105</a:t>
            </a:r>
            <a:endParaRPr sz="11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14;p14"/>
          <p:cNvPicPr preferRelativeResize="0"/>
          <p:nvPr/>
        </p:nvPicPr>
        <p:blipFill rotWithShape="1">
          <a:blip r:embed="rId5">
            <a:alphaModFix/>
          </a:blip>
          <a:srcRect l="21035" t="40585" r="51641" b="34690"/>
          <a:stretch/>
        </p:blipFill>
        <p:spPr>
          <a:xfrm>
            <a:off x="4533199" y="1282105"/>
            <a:ext cx="3548464" cy="202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5;p14"/>
          <p:cNvPicPr preferRelativeResize="0"/>
          <p:nvPr/>
        </p:nvPicPr>
        <p:blipFill rotWithShape="1">
          <a:blip r:embed="rId6">
            <a:alphaModFix/>
          </a:blip>
          <a:srcRect l="24375" t="31655" r="65022" b="28103"/>
          <a:stretch/>
        </p:blipFill>
        <p:spPr>
          <a:xfrm>
            <a:off x="7726694" y="2993670"/>
            <a:ext cx="1292772" cy="306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6294" y="3506769"/>
            <a:ext cx="3125341" cy="236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7;p14"/>
          <p:cNvSpPr txBox="1"/>
          <p:nvPr/>
        </p:nvSpPr>
        <p:spPr>
          <a:xfrm>
            <a:off x="38100" y="5095674"/>
            <a:ext cx="4415803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chemeClr val="dk1"/>
                </a:solidFill>
              </a:rPr>
              <a:t>Figure:</a:t>
            </a:r>
            <a:r>
              <a:rPr lang="en-US" sz="1000" dirty="0">
                <a:solidFill>
                  <a:schemeClr val="dk1"/>
                </a:solidFill>
              </a:rPr>
              <a:t> Example of one of the </a:t>
            </a:r>
            <a:r>
              <a:rPr lang="en-US" sz="1000" dirty="0" smtClean="0">
                <a:solidFill>
                  <a:schemeClr val="dk1"/>
                </a:solidFill>
              </a:rPr>
              <a:t>many datasets. </a:t>
            </a:r>
            <a:r>
              <a:rPr lang="en-US" sz="1000" b="1" i="1" dirty="0">
                <a:solidFill>
                  <a:schemeClr val="dk1"/>
                </a:solidFill>
              </a:rPr>
              <a:t>(</a:t>
            </a:r>
            <a:r>
              <a:rPr lang="en-US" sz="1000" b="1" i="1" dirty="0" smtClean="0">
                <a:solidFill>
                  <a:schemeClr val="dk1"/>
                </a:solidFill>
              </a:rPr>
              <a:t>Top)</a:t>
            </a:r>
            <a:r>
              <a:rPr lang="en-US" sz="1000" dirty="0" smtClean="0">
                <a:solidFill>
                  <a:schemeClr val="dk1"/>
                </a:solidFill>
              </a:rPr>
              <a:t> </a:t>
            </a:r>
            <a:r>
              <a:rPr lang="en-US" sz="1000" dirty="0">
                <a:solidFill>
                  <a:schemeClr val="dk1"/>
                </a:solidFill>
              </a:rPr>
              <a:t>Fourier transform of the </a:t>
            </a:r>
            <a:r>
              <a:rPr lang="en-US" sz="1000" dirty="0" smtClean="0">
                <a:solidFill>
                  <a:schemeClr val="dk1"/>
                </a:solidFill>
              </a:rPr>
              <a:t>torque </a:t>
            </a:r>
            <a:r>
              <a:rPr lang="en-US" sz="1000" dirty="0">
                <a:solidFill>
                  <a:schemeClr val="dk1"/>
                </a:solidFill>
              </a:rPr>
              <a:t>magnetometry data shown in the inset, demonstrating the need for high magnetic </a:t>
            </a:r>
            <a:r>
              <a:rPr lang="en-US" sz="1000" dirty="0" smtClean="0">
                <a:solidFill>
                  <a:schemeClr val="dk1"/>
                </a:solidFill>
              </a:rPr>
              <a:t>fields and low temperatures to reveal the oscillations in their full detail. </a:t>
            </a:r>
            <a:r>
              <a:rPr lang="en-US" sz="1000" b="1" i="1" dirty="0">
                <a:solidFill>
                  <a:schemeClr val="dk1"/>
                </a:solidFill>
              </a:rPr>
              <a:t>(</a:t>
            </a:r>
            <a:r>
              <a:rPr lang="en-US" sz="1000" b="1" i="1" dirty="0" smtClean="0">
                <a:solidFill>
                  <a:schemeClr val="dk1"/>
                </a:solidFill>
              </a:rPr>
              <a:t>Bottom)</a:t>
            </a:r>
            <a:r>
              <a:rPr lang="en-US" sz="1000" dirty="0" smtClean="0">
                <a:solidFill>
                  <a:schemeClr val="dk1"/>
                </a:solidFill>
              </a:rPr>
              <a:t> </a:t>
            </a:r>
            <a:r>
              <a:rPr lang="en-US" sz="1000" dirty="0">
                <a:solidFill>
                  <a:schemeClr val="dk1"/>
                </a:solidFill>
              </a:rPr>
              <a:t>Angular dependence of the </a:t>
            </a:r>
            <a:r>
              <a:rPr lang="en-US" sz="1000" dirty="0" smtClean="0">
                <a:solidFill>
                  <a:schemeClr val="dk1"/>
                </a:solidFill>
              </a:rPr>
              <a:t>frequencies </a:t>
            </a:r>
            <a:r>
              <a:rPr lang="en-US" sz="1000" dirty="0">
                <a:solidFill>
                  <a:schemeClr val="dk1"/>
                </a:solidFill>
              </a:rPr>
              <a:t>are in agreement with band structure </a:t>
            </a:r>
            <a:r>
              <a:rPr lang="en-US" sz="1000" dirty="0" smtClean="0">
                <a:solidFill>
                  <a:schemeClr val="dk1"/>
                </a:solidFill>
              </a:rPr>
              <a:t>calculations, where the colored lines correspond </a:t>
            </a:r>
            <a:r>
              <a:rPr lang="en-US" sz="1000" dirty="0">
                <a:solidFill>
                  <a:schemeClr val="dk1"/>
                </a:solidFill>
              </a:rPr>
              <a:t>to </a:t>
            </a:r>
            <a:r>
              <a:rPr lang="en-US" sz="1000" dirty="0" smtClean="0">
                <a:solidFill>
                  <a:schemeClr val="dk1"/>
                </a:solidFill>
              </a:rPr>
              <a:t>the same-colored </a:t>
            </a:r>
            <a:r>
              <a:rPr lang="en-US" sz="1000" dirty="0">
                <a:solidFill>
                  <a:schemeClr val="dk1"/>
                </a:solidFill>
              </a:rPr>
              <a:t>Fermi </a:t>
            </a:r>
            <a:r>
              <a:rPr lang="en-US" sz="1000" dirty="0" smtClean="0">
                <a:solidFill>
                  <a:schemeClr val="dk1"/>
                </a:solidFill>
              </a:rPr>
              <a:t>surfaces shown </a:t>
            </a:r>
            <a:r>
              <a:rPr lang="en-US" sz="1000" dirty="0">
                <a:solidFill>
                  <a:schemeClr val="dk1"/>
                </a:solidFill>
              </a:rPr>
              <a:t>on the right.</a:t>
            </a:r>
            <a:endParaRPr sz="1000" dirty="0">
              <a:solidFill>
                <a:schemeClr val="dk1"/>
              </a:solidFill>
            </a:endParaRPr>
          </a:p>
          <a:p>
            <a:pPr marL="1174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09;p14"/>
          <p:cNvSpPr/>
          <p:nvPr/>
        </p:nvSpPr>
        <p:spPr>
          <a:xfrm>
            <a:off x="4523039" y="1286368"/>
            <a:ext cx="4544762" cy="4832606"/>
          </a:xfrm>
          <a:prstGeom prst="rect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784225" y="6281738"/>
            <a:ext cx="1841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8100" y="1331926"/>
            <a:ext cx="4454960" cy="3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finding?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experiment </a:t>
            </a:r>
            <a:r>
              <a:rPr lang="en-US" sz="1200" dirty="0">
                <a:solidFill>
                  <a:schemeClr val="dk1"/>
                </a:solidFill>
              </a:rPr>
              <a:t>produced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key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 on the very unusual “</a:t>
            </a:r>
            <a:r>
              <a:rPr lang="en-US" sz="12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-phase” in neodymium-doped CeCoIn</a:t>
            </a:r>
            <a:r>
              <a:rPr lang="en-US" sz="1200" baseline="-25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which magnetism and superconductivity coexist: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</a:t>
            </a:r>
            <a:r>
              <a:rPr lang="en-US" sz="1200" dirty="0">
                <a:solidFill>
                  <a:schemeClr val="dk1"/>
                </a:solidFill>
              </a:rPr>
              <a:t>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appearance of the 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vector previously observed in neutron scattering measurements on Ce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0.95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0.05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</a:t>
            </a:r>
            <a:r>
              <a:rPr lang="en-US" sz="1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due to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transition from a two-dimensional to a three-dimensional metal.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transition results from the formation of a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 density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wave. (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Neodymium likely alters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electronic pairing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smtClean="0">
                <a:solidFill>
                  <a:schemeClr val="dk1"/>
                </a:solidFill>
              </a:rPr>
              <a:t>that leads to the superconductivity.</a:t>
            </a:r>
            <a:endParaRPr dirty="0" smtClean="0"/>
          </a:p>
          <a:p>
            <a:pPr marR="0" lvl="0" algn="just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this important?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Physicists seeks to better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exotic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quantum mechanical states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unusual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superconductors, such as the </a:t>
            </a:r>
            <a:r>
              <a:rPr lang="en-US" sz="12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-phase. </a:t>
            </a:r>
            <a:r>
              <a:rPr lang="en-US" sz="1200" i="1" u="sng" dirty="0" smtClean="0">
                <a:solidFill>
                  <a:schemeClr val="dk1"/>
                </a:solidFill>
                <a:sym typeface="Arial"/>
              </a:rPr>
              <a:t>These </a:t>
            </a:r>
            <a:r>
              <a:rPr lang="en-US" sz="1200" i="1" u="sng" dirty="0">
                <a:solidFill>
                  <a:schemeClr val="dk1"/>
                </a:solidFill>
                <a:sym typeface="Arial"/>
              </a:rPr>
              <a:t>results show an increase </a:t>
            </a:r>
            <a:r>
              <a:rPr lang="en-US" sz="1200" i="1" u="sng" dirty="0" smtClean="0">
                <a:solidFill>
                  <a:schemeClr val="dk1"/>
                </a:solidFill>
              </a:rPr>
              <a:t>from two- to three-</a:t>
            </a:r>
            <a:r>
              <a:rPr lang="en-US" sz="1200" i="1" u="sng" dirty="0" smtClean="0">
                <a:solidFill>
                  <a:schemeClr val="dk1"/>
                </a:solidFill>
                <a:sym typeface="Arial"/>
              </a:rPr>
              <a:t>dimensionality, </a:t>
            </a:r>
            <a:r>
              <a:rPr lang="en-US" sz="1200" i="1" u="sng" dirty="0">
                <a:solidFill>
                  <a:schemeClr val="dk1"/>
                </a:solidFill>
                <a:sym typeface="Arial"/>
              </a:rPr>
              <a:t>thus </a:t>
            </a:r>
            <a:r>
              <a:rPr lang="en-US" sz="1200" i="1" u="sng" dirty="0" smtClean="0">
                <a:solidFill>
                  <a:schemeClr val="dk1"/>
                </a:solidFill>
                <a:sym typeface="Arial"/>
              </a:rPr>
              <a:t>arguing against previously proposed Fermi </a:t>
            </a:r>
            <a:r>
              <a:rPr lang="en-US" sz="1200" i="1" u="sng" dirty="0">
                <a:solidFill>
                  <a:schemeClr val="dk1"/>
                </a:solidFill>
                <a:sym typeface="Arial"/>
              </a:rPr>
              <a:t>surface </a:t>
            </a:r>
            <a:r>
              <a:rPr lang="en-US" sz="1200" i="1" u="sng" dirty="0" smtClean="0">
                <a:solidFill>
                  <a:schemeClr val="dk1"/>
                </a:solidFill>
                <a:sym typeface="Arial"/>
              </a:rPr>
              <a:t>nesting and pointing instead to spin density wave formation as the driving force for the transition.</a:t>
            </a:r>
            <a:endParaRPr sz="1200" i="1" u="sng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did this research need the MagLab?</a:t>
            </a: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 combination of high magnetic fields and low temperatures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offered at the MagLab was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crucial to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resolving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high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frequency oscillations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in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heavy fermion compounds.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74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1174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>
            <a:off x="38100" y="1207135"/>
            <a:ext cx="9029700" cy="0"/>
          </a:xfrm>
          <a:prstGeom prst="straightConnector1">
            <a:avLst/>
          </a:prstGeom>
          <a:noFill/>
          <a:ln w="82550" cap="flat" cmpd="thickThin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" name="Google Shape;110;p14" descr="NSF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6812" y="0"/>
            <a:ext cx="1017188" cy="102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JustM_purp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2" y="42335"/>
            <a:ext cx="792698" cy="944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638866" y="-3769"/>
            <a:ext cx="8031001" cy="11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Quasi-2D to 3D Fermi Surface Topology Change in Ce</a:t>
            </a:r>
            <a:r>
              <a:rPr lang="en-US" sz="16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1-x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6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</a:t>
            </a:r>
            <a:r>
              <a:rPr lang="en-US" sz="16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Klotz,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K. Götze,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I. Sheikin,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T. Förster,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D. Graf,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J.-H. Park,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E. S. Choi,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Hu,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Petrovic,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J. Wosnitza,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E. L. Green</a:t>
            </a:r>
            <a:r>
              <a:rPr lang="en-US" sz="11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050"/>
              <a:buFont typeface="Arial"/>
              <a:buAutoNum type="arabicPeriod"/>
            </a:pPr>
            <a:r>
              <a:rPr lang="en-US" sz="105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HZDR, Germany; 2. </a:t>
            </a:r>
            <a:r>
              <a:rPr lang="en-US" sz="105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TU Dresden, </a:t>
            </a:r>
            <a:r>
              <a:rPr lang="en-US" sz="105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Germany; 3. LNCMI, France ; 4. NHMFL, FSU ; 5. </a:t>
            </a:r>
            <a:r>
              <a:rPr lang="en-US" sz="105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Brookhaven Nat’l Lab</a:t>
            </a:r>
            <a:endParaRPr sz="105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 Grants: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G.S. Boebinger (NSF DMR-1157490); BNL (U.S. DOE No. DE-SC0012704),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Petrovic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(Humboldt Foundation); I. 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Sheikin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J. 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Wosnitza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(ANR-DFG Grant Fermi-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J. </a:t>
            </a:r>
            <a:r>
              <a:rPr lang="en-US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Wosnitza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(GRK 1621) </a:t>
            </a:r>
            <a:endParaRPr sz="105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5">
            <a:alphaModFix/>
          </a:blip>
          <a:srcRect l="21035" t="40585" r="51641" b="34690"/>
          <a:stretch/>
        </p:blipFill>
        <p:spPr>
          <a:xfrm>
            <a:off x="4533199" y="1282105"/>
            <a:ext cx="3548464" cy="202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6">
            <a:alphaModFix/>
          </a:blip>
          <a:srcRect l="24375" t="31655" r="65022" b="28103"/>
          <a:stretch/>
        </p:blipFill>
        <p:spPr>
          <a:xfrm>
            <a:off x="7726694" y="2993670"/>
            <a:ext cx="1292772" cy="306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6294" y="3506769"/>
            <a:ext cx="3125341" cy="236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38100" y="5095674"/>
            <a:ext cx="4415803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chemeClr val="dk1"/>
                </a:solidFill>
              </a:rPr>
              <a:t>Figure:</a:t>
            </a:r>
            <a:r>
              <a:rPr lang="en-US" sz="1000" dirty="0">
                <a:solidFill>
                  <a:schemeClr val="dk1"/>
                </a:solidFill>
              </a:rPr>
              <a:t> Example of one of the </a:t>
            </a:r>
            <a:r>
              <a:rPr lang="en-US" sz="1000" dirty="0" smtClean="0">
                <a:solidFill>
                  <a:schemeClr val="dk1"/>
                </a:solidFill>
              </a:rPr>
              <a:t>many datasets. </a:t>
            </a:r>
            <a:r>
              <a:rPr lang="en-US" sz="1000" b="1" i="1" dirty="0">
                <a:solidFill>
                  <a:schemeClr val="dk1"/>
                </a:solidFill>
              </a:rPr>
              <a:t>(</a:t>
            </a:r>
            <a:r>
              <a:rPr lang="en-US" sz="1000" b="1" i="1" dirty="0" smtClean="0">
                <a:solidFill>
                  <a:schemeClr val="dk1"/>
                </a:solidFill>
              </a:rPr>
              <a:t>Top)</a:t>
            </a:r>
            <a:r>
              <a:rPr lang="en-US" sz="1000" dirty="0" smtClean="0">
                <a:solidFill>
                  <a:schemeClr val="dk1"/>
                </a:solidFill>
              </a:rPr>
              <a:t> </a:t>
            </a:r>
            <a:r>
              <a:rPr lang="en-US" sz="1000" dirty="0">
                <a:solidFill>
                  <a:schemeClr val="dk1"/>
                </a:solidFill>
              </a:rPr>
              <a:t>Fourier transform of the </a:t>
            </a:r>
            <a:r>
              <a:rPr lang="en-US" sz="1000" dirty="0" smtClean="0">
                <a:solidFill>
                  <a:schemeClr val="dk1"/>
                </a:solidFill>
              </a:rPr>
              <a:t>torque </a:t>
            </a:r>
            <a:r>
              <a:rPr lang="en-US" sz="1000" dirty="0">
                <a:solidFill>
                  <a:schemeClr val="dk1"/>
                </a:solidFill>
              </a:rPr>
              <a:t>magnetometry data shown in the inset, demonstrating the need for high magnetic </a:t>
            </a:r>
            <a:r>
              <a:rPr lang="en-US" sz="1000" dirty="0" smtClean="0">
                <a:solidFill>
                  <a:schemeClr val="dk1"/>
                </a:solidFill>
              </a:rPr>
              <a:t>fields and low temperatures to reveal the oscillations in their full detail. </a:t>
            </a:r>
            <a:r>
              <a:rPr lang="en-US" sz="1000" b="1" i="1" dirty="0">
                <a:solidFill>
                  <a:schemeClr val="dk1"/>
                </a:solidFill>
              </a:rPr>
              <a:t>(</a:t>
            </a:r>
            <a:r>
              <a:rPr lang="en-US" sz="1000" b="1" i="1" dirty="0" smtClean="0">
                <a:solidFill>
                  <a:schemeClr val="dk1"/>
                </a:solidFill>
              </a:rPr>
              <a:t>Bottom)</a:t>
            </a:r>
            <a:r>
              <a:rPr lang="en-US" sz="1000" dirty="0" smtClean="0">
                <a:solidFill>
                  <a:schemeClr val="dk1"/>
                </a:solidFill>
              </a:rPr>
              <a:t> </a:t>
            </a:r>
            <a:r>
              <a:rPr lang="en-US" sz="1000" dirty="0">
                <a:solidFill>
                  <a:schemeClr val="dk1"/>
                </a:solidFill>
              </a:rPr>
              <a:t>Angular dependence of the </a:t>
            </a:r>
            <a:r>
              <a:rPr lang="en-US" sz="1000" dirty="0" smtClean="0">
                <a:solidFill>
                  <a:schemeClr val="dk1"/>
                </a:solidFill>
              </a:rPr>
              <a:t>frequencies </a:t>
            </a:r>
            <a:r>
              <a:rPr lang="en-US" sz="1000" dirty="0">
                <a:solidFill>
                  <a:schemeClr val="dk1"/>
                </a:solidFill>
              </a:rPr>
              <a:t>are in agreement with band structure </a:t>
            </a:r>
            <a:r>
              <a:rPr lang="en-US" sz="1000" dirty="0" smtClean="0">
                <a:solidFill>
                  <a:schemeClr val="dk1"/>
                </a:solidFill>
              </a:rPr>
              <a:t>calculations, where the colored lines correspond </a:t>
            </a:r>
            <a:r>
              <a:rPr lang="en-US" sz="1000" dirty="0">
                <a:solidFill>
                  <a:schemeClr val="dk1"/>
                </a:solidFill>
              </a:rPr>
              <a:t>to </a:t>
            </a:r>
            <a:r>
              <a:rPr lang="en-US" sz="1000" dirty="0" smtClean="0">
                <a:solidFill>
                  <a:schemeClr val="dk1"/>
                </a:solidFill>
              </a:rPr>
              <a:t>the same-colored </a:t>
            </a:r>
            <a:r>
              <a:rPr lang="en-US" sz="1000" dirty="0">
                <a:solidFill>
                  <a:schemeClr val="dk1"/>
                </a:solidFill>
              </a:rPr>
              <a:t>Fermi </a:t>
            </a:r>
            <a:r>
              <a:rPr lang="en-US" sz="1000" dirty="0" smtClean="0">
                <a:solidFill>
                  <a:schemeClr val="dk1"/>
                </a:solidFill>
              </a:rPr>
              <a:t>surfaces shown </a:t>
            </a:r>
            <a:r>
              <a:rPr lang="en-US" sz="1000" dirty="0">
                <a:solidFill>
                  <a:schemeClr val="dk1"/>
                </a:solidFill>
              </a:rPr>
              <a:t>on the right.</a:t>
            </a:r>
            <a:endParaRPr sz="1000" dirty="0">
              <a:solidFill>
                <a:schemeClr val="dk1"/>
              </a:solidFill>
            </a:endParaRPr>
          </a:p>
          <a:p>
            <a:pPr marL="1174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4;p13"/>
          <p:cNvSpPr txBox="1"/>
          <p:nvPr/>
        </p:nvSpPr>
        <p:spPr>
          <a:xfrm>
            <a:off x="0" y="6118974"/>
            <a:ext cx="9144000" cy="73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Facilities </a:t>
            </a:r>
            <a:r>
              <a:rPr lang="en-US" sz="11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en-US" sz="11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DC Magnet User Facility: 35 Tesla, </a:t>
            </a:r>
            <a:r>
              <a:rPr lang="en-US" sz="1100" baseline="300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cryogenic system and </a:t>
            </a:r>
            <a:r>
              <a:rPr lang="en-US" sz="1100" baseline="300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/ </a:t>
            </a:r>
            <a:r>
              <a:rPr lang="en-US" sz="1100" baseline="300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portable dilution refrigerator.</a:t>
            </a:r>
            <a:endParaRPr sz="110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en-US" sz="11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Citation: </a:t>
            </a:r>
            <a:r>
              <a:rPr lang="en-US" sz="1100" dirty="0" smtClean="0">
                <a:solidFill>
                  <a:schemeClr val="accent6"/>
                </a:solidFill>
              </a:rPr>
              <a:t>J. Klotz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K. </a:t>
            </a:r>
            <a:r>
              <a:rPr lang="en-US" sz="1100" dirty="0" err="1" smtClean="0">
                <a:solidFill>
                  <a:schemeClr val="accent6"/>
                </a:solidFill>
              </a:rPr>
              <a:t>Goetze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I. </a:t>
            </a:r>
            <a:r>
              <a:rPr lang="en-US" sz="1100" dirty="0" err="1" smtClean="0">
                <a:solidFill>
                  <a:schemeClr val="accent6"/>
                </a:solidFill>
              </a:rPr>
              <a:t>Sheikin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T. </a:t>
            </a:r>
            <a:r>
              <a:rPr lang="en-US" sz="1100" dirty="0" err="1" smtClean="0">
                <a:solidFill>
                  <a:schemeClr val="accent6"/>
                </a:solidFill>
              </a:rPr>
              <a:t>Foerster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D. Graf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J.H. Park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E.S. Choi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R. Hu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C. </a:t>
            </a:r>
            <a:r>
              <a:rPr lang="en-US" sz="1100" dirty="0" err="1" smtClean="0">
                <a:solidFill>
                  <a:schemeClr val="accent6"/>
                </a:solidFill>
              </a:rPr>
              <a:t>Petrovic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J. </a:t>
            </a:r>
            <a:r>
              <a:rPr lang="en-US" sz="1100" dirty="0" err="1" smtClean="0">
                <a:solidFill>
                  <a:schemeClr val="accent6"/>
                </a:solidFill>
              </a:rPr>
              <a:t>Wosnitza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</a:rPr>
              <a:t>E.L. Green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</a:p>
          <a:p>
            <a:pPr lvl="0" algn="just"/>
            <a:r>
              <a:rPr lang="en-US" sz="1100" i="1" dirty="0" smtClean="0">
                <a:solidFill>
                  <a:schemeClr val="accent6"/>
                </a:solidFill>
              </a:rPr>
              <a:t>Fermi </a:t>
            </a:r>
            <a:r>
              <a:rPr lang="en-US" sz="1100" i="1" dirty="0">
                <a:solidFill>
                  <a:schemeClr val="accent6"/>
                </a:solidFill>
              </a:rPr>
              <a:t>surface reconstruction and dimensional topology change in </a:t>
            </a:r>
            <a:r>
              <a:rPr lang="en-US" sz="1100" i="1" dirty="0" err="1">
                <a:solidFill>
                  <a:schemeClr val="accent6"/>
                </a:solidFill>
              </a:rPr>
              <a:t>Nd</a:t>
            </a:r>
            <a:r>
              <a:rPr lang="en-US" sz="1100" i="1" dirty="0">
                <a:solidFill>
                  <a:schemeClr val="accent6"/>
                </a:solidFill>
              </a:rPr>
              <a:t>-doped CeCoIn</a:t>
            </a:r>
            <a:r>
              <a:rPr lang="en-US" sz="1100" i="1" baseline="-25000" dirty="0">
                <a:solidFill>
                  <a:schemeClr val="accent6"/>
                </a:solidFill>
              </a:rPr>
              <a:t>5</a:t>
            </a:r>
            <a:r>
              <a:rPr lang="en-US" sz="1100" i="1" dirty="0">
                <a:solidFill>
                  <a:schemeClr val="accent6"/>
                </a:solidFill>
              </a:rPr>
              <a:t>,</a:t>
            </a:r>
            <a:r>
              <a:rPr lang="en-US" sz="1100" dirty="0">
                <a:solidFill>
                  <a:schemeClr val="accent6"/>
                </a:solidFill>
              </a:rPr>
              <a:t> </a:t>
            </a:r>
            <a:endParaRPr lang="en-US" sz="1100" dirty="0" smtClean="0">
              <a:solidFill>
                <a:schemeClr val="accent6"/>
              </a:solidFill>
            </a:endParaRPr>
          </a:p>
          <a:p>
            <a:pPr lvl="0" algn="just"/>
            <a:r>
              <a:rPr lang="en-US" sz="1100" b="1" dirty="0" smtClean="0">
                <a:solidFill>
                  <a:schemeClr val="accent6"/>
                </a:solidFill>
              </a:rPr>
              <a:t>Phys</a:t>
            </a:r>
            <a:r>
              <a:rPr lang="en-US" sz="1100" b="1" dirty="0">
                <a:solidFill>
                  <a:schemeClr val="accent6"/>
                </a:solidFill>
              </a:rPr>
              <a:t>. Rev. B Rapid </a:t>
            </a:r>
            <a:r>
              <a:rPr lang="en-US" sz="1100" b="1" dirty="0" err="1">
                <a:solidFill>
                  <a:schemeClr val="accent6"/>
                </a:solidFill>
              </a:rPr>
              <a:t>Commun</a:t>
            </a:r>
            <a:r>
              <a:rPr lang="en-US" sz="1100" b="1" dirty="0">
                <a:solidFill>
                  <a:schemeClr val="accent6"/>
                </a:solidFill>
              </a:rPr>
              <a:t>.</a:t>
            </a:r>
            <a:r>
              <a:rPr lang="en-US" sz="1100" dirty="0">
                <a:solidFill>
                  <a:schemeClr val="accent6"/>
                </a:solidFill>
              </a:rPr>
              <a:t>, </a:t>
            </a:r>
            <a:r>
              <a:rPr lang="en-US" sz="1100" b="1" dirty="0">
                <a:solidFill>
                  <a:schemeClr val="accent6"/>
                </a:solidFill>
              </a:rPr>
              <a:t>98</a:t>
            </a:r>
            <a:r>
              <a:rPr lang="en-US" sz="1100" dirty="0">
                <a:solidFill>
                  <a:schemeClr val="accent6"/>
                </a:solidFill>
              </a:rPr>
              <a:t>, 081105 (2018) </a:t>
            </a:r>
            <a:r>
              <a:rPr lang="en-US" sz="11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en-US" sz="11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10.1103/PhysRevB.98.081105</a:t>
            </a:r>
            <a:endParaRPr sz="11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4523039" y="1286368"/>
            <a:ext cx="4544762" cy="4832606"/>
          </a:xfrm>
          <a:prstGeom prst="rect">
            <a:avLst/>
          </a:prstGeom>
          <a:noFill/>
          <a:ln w="19050" cap="flat" cmpd="sng">
            <a:solidFill>
              <a:srgbClr val="00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DA8602EA2844990E3AC4B641739DA" ma:contentTypeVersion="1" ma:contentTypeDescription="Create a new document." ma:contentTypeScope="" ma:versionID="d0f62b7abb97624f0b932723b13cad42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ac93bb44624b61d7a3a70bc05672a6a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CDA737-26FF-4EA9-B416-1C8901153948}"/>
</file>

<file path=customXml/itemProps2.xml><?xml version="1.0" encoding="utf-8"?>
<ds:datastoreItem xmlns:ds="http://schemas.openxmlformats.org/officeDocument/2006/customXml" ds:itemID="{1B5FFCA9-A8FE-4A1B-BE53-B7DE6B56E43A}"/>
</file>

<file path=customXml/itemProps3.xml><?xml version="1.0" encoding="utf-8"?>
<ds:datastoreItem xmlns:ds="http://schemas.openxmlformats.org/officeDocument/2006/customXml" ds:itemID="{74B5DDBD-BD46-44B3-BAAD-5A7885BEB5F3}"/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930</Words>
  <Application>Microsoft Office PowerPoint</Application>
  <PresentationFormat>On-screen Show (4:3)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Boebinger</dc:creator>
  <cp:lastModifiedBy>Gregory Boebinger</cp:lastModifiedBy>
  <cp:revision>24</cp:revision>
  <dcterms:modified xsi:type="dcterms:W3CDTF">2018-10-16T02:37:20Z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0x01010063CDA8602EA2844990E3AC4B641739DA</vt:lpwstr>
  </property>
</Properties>
</file>