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3"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FFFF66"/>
    <a:srgbClr val="CC9900"/>
    <a:srgbClr val="FFFF99"/>
    <a:srgbClr val="E6EFAF"/>
    <a:srgbClr val="FFFF00"/>
    <a:srgbClr val="333399"/>
    <a:srgbClr val="0033CC"/>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97279" autoAdjust="0"/>
  </p:normalViewPr>
  <p:slideViewPr>
    <p:cSldViewPr snapToGrid="0">
      <p:cViewPr varScale="1">
        <p:scale>
          <a:sx n="135" d="100"/>
          <a:sy n="135" d="100"/>
        </p:scale>
        <p:origin x="10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648743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747109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62"/>
          <p:cNvSpPr txBox="1">
            <a:spLocks noChangeArrowheads="1"/>
          </p:cNvSpPr>
          <p:nvPr/>
        </p:nvSpPr>
        <p:spPr bwMode="auto">
          <a:xfrm>
            <a:off x="38100" y="42335"/>
            <a:ext cx="9182099" cy="1161857"/>
          </a:xfrm>
          <a:prstGeom prst="rect">
            <a:avLst/>
          </a:prstGeom>
          <a:noFill/>
          <a:ln w="9525">
            <a:noFill/>
            <a:miter lim="800000"/>
            <a:headEnd/>
            <a:tailEnd/>
          </a:ln>
        </p:spPr>
        <p:txBody>
          <a:bodyPr wrap="square">
            <a:spAutoFit/>
          </a:bodyPr>
          <a:lstStyle/>
          <a:p>
            <a:pPr algn="ctr">
              <a:spcBef>
                <a:spcPts val="0"/>
              </a:spcBef>
            </a:pPr>
            <a:r>
              <a:rPr lang="en-US" sz="1600" b="1" dirty="0" smtClean="0"/>
              <a:t>Superconducting Hydride </a:t>
            </a:r>
            <a:r>
              <a:rPr lang="en-US" sz="1600" b="1" dirty="0"/>
              <a:t>under </a:t>
            </a:r>
            <a:r>
              <a:rPr lang="en-US" sz="1600" b="1" dirty="0" smtClean="0"/>
              <a:t>Extreme </a:t>
            </a:r>
            <a:r>
              <a:rPr lang="en-US" sz="1600" b="1" dirty="0" smtClean="0"/>
              <a:t>Magnetic Fields </a:t>
            </a:r>
            <a:r>
              <a:rPr lang="en-US" sz="1600" b="1" dirty="0" smtClean="0"/>
              <a:t>and Pressure</a:t>
            </a:r>
            <a:endParaRPr lang="en-US" sz="600" dirty="0" smtClean="0"/>
          </a:p>
          <a:p>
            <a:pPr algn="ctr">
              <a:spcBef>
                <a:spcPts val="0"/>
              </a:spcBef>
            </a:pPr>
            <a:r>
              <a:rPr lang="en-US" sz="1100" dirty="0" smtClean="0"/>
              <a:t>S. </a:t>
            </a:r>
            <a:r>
              <a:rPr lang="en-US" sz="1100" dirty="0"/>
              <a:t>Mozaffari</a:t>
            </a:r>
            <a:r>
              <a:rPr lang="en-US" sz="1100" kern="1200" baseline="30000" dirty="0" smtClean="0"/>
              <a:t>1</a:t>
            </a:r>
            <a:r>
              <a:rPr lang="en-US" sz="1100" kern="1200" dirty="0"/>
              <a:t>, </a:t>
            </a:r>
            <a:r>
              <a:rPr lang="en-US" sz="1100" kern="1200" dirty="0" smtClean="0"/>
              <a:t>L. </a:t>
            </a:r>
            <a:r>
              <a:rPr lang="en-US" sz="1100" dirty="0" smtClean="0"/>
              <a:t>Balicas</a:t>
            </a:r>
            <a:r>
              <a:rPr lang="en-US" sz="1100" baseline="30000" dirty="0"/>
              <a:t>1</a:t>
            </a:r>
            <a:r>
              <a:rPr lang="en-US" sz="1100" dirty="0" smtClean="0"/>
              <a:t>, V. </a:t>
            </a:r>
            <a:r>
              <a:rPr lang="en-US" sz="1100" dirty="0"/>
              <a:t>S. </a:t>
            </a:r>
            <a:r>
              <a:rPr lang="en-US" sz="1100" dirty="0" smtClean="0"/>
              <a:t>Minkov</a:t>
            </a:r>
            <a:r>
              <a:rPr lang="en-US" sz="1100" baseline="30000" dirty="0" smtClean="0"/>
              <a:t>2</a:t>
            </a:r>
            <a:r>
              <a:rPr lang="en-US" sz="1100" dirty="0" smtClean="0"/>
              <a:t>, D. Knyazev</a:t>
            </a:r>
            <a:r>
              <a:rPr lang="en-US" sz="1100" baseline="30000" dirty="0"/>
              <a:t>2</a:t>
            </a:r>
            <a:r>
              <a:rPr lang="en-US" sz="1100" dirty="0" smtClean="0"/>
              <a:t>, M. </a:t>
            </a:r>
            <a:r>
              <a:rPr lang="en-US" sz="1100" dirty="0"/>
              <a:t>I. </a:t>
            </a:r>
            <a:r>
              <a:rPr lang="en-US" sz="1100" dirty="0" smtClean="0"/>
              <a:t>Eremets</a:t>
            </a:r>
            <a:r>
              <a:rPr lang="en-US" sz="1100" baseline="30000" dirty="0"/>
              <a:t>2</a:t>
            </a:r>
            <a:r>
              <a:rPr lang="en-US" sz="1100" dirty="0" smtClean="0"/>
              <a:t>, </a:t>
            </a:r>
          </a:p>
          <a:p>
            <a:pPr algn="ctr">
              <a:spcBef>
                <a:spcPts val="0"/>
              </a:spcBef>
            </a:pPr>
            <a:r>
              <a:rPr lang="en-US" sz="1100" dirty="0" smtClean="0"/>
              <a:t>M. Einaga</a:t>
            </a:r>
            <a:r>
              <a:rPr lang="en-US" sz="1100" baseline="30000" dirty="0" smtClean="0"/>
              <a:t>3</a:t>
            </a:r>
            <a:r>
              <a:rPr lang="en-US" sz="1100" dirty="0" smtClean="0"/>
              <a:t>, K. Shimizu</a:t>
            </a:r>
            <a:r>
              <a:rPr lang="en-US" sz="1100" baseline="30000" dirty="0" smtClean="0"/>
              <a:t>3</a:t>
            </a:r>
            <a:r>
              <a:rPr lang="en-US" sz="1100" dirty="0" smtClean="0"/>
              <a:t>, D. Sun</a:t>
            </a:r>
            <a:r>
              <a:rPr lang="en-US" sz="1100" baseline="30000" dirty="0" smtClean="0"/>
              <a:t>4</a:t>
            </a:r>
            <a:r>
              <a:rPr lang="en-US" sz="1100" dirty="0" smtClean="0"/>
              <a:t>, F. </a:t>
            </a:r>
            <a:r>
              <a:rPr lang="en-US" sz="1100" dirty="0"/>
              <a:t>F. </a:t>
            </a:r>
            <a:r>
              <a:rPr lang="en-US" sz="1100" dirty="0" smtClean="0"/>
              <a:t>Balakirev</a:t>
            </a:r>
            <a:r>
              <a:rPr lang="en-US" sz="1100" baseline="30000" dirty="0" smtClean="0"/>
              <a:t>4</a:t>
            </a:r>
          </a:p>
          <a:p>
            <a:pPr marL="228600" indent="-228600" algn="ctr">
              <a:spcBef>
                <a:spcPts val="0"/>
              </a:spcBef>
              <a:buAutoNum type="arabicPeriod"/>
            </a:pPr>
            <a:r>
              <a:rPr lang="en-US" sz="1050" b="1" dirty="0" smtClean="0">
                <a:solidFill>
                  <a:srgbClr val="0033CC"/>
                </a:solidFill>
              </a:rPr>
              <a:t>National </a:t>
            </a:r>
            <a:r>
              <a:rPr lang="en-US" sz="1050" b="1" dirty="0">
                <a:solidFill>
                  <a:srgbClr val="0033CC"/>
                </a:solidFill>
              </a:rPr>
              <a:t>High Magnetic Field </a:t>
            </a:r>
            <a:r>
              <a:rPr lang="en-US" sz="1050" b="1" dirty="0" smtClean="0">
                <a:solidFill>
                  <a:srgbClr val="0033CC"/>
                </a:solidFill>
              </a:rPr>
              <a:t>Laboratory, Florida State University</a:t>
            </a:r>
            <a:r>
              <a:rPr lang="en-US" sz="1050" b="1" kern="1200" dirty="0" smtClean="0">
                <a:solidFill>
                  <a:srgbClr val="0033CC"/>
                </a:solidFill>
              </a:rPr>
              <a:t>; 2</a:t>
            </a:r>
            <a:r>
              <a:rPr lang="en-US" sz="1050" b="1" dirty="0">
                <a:solidFill>
                  <a:srgbClr val="0033CC"/>
                </a:solidFill>
              </a:rPr>
              <a:t>. Max-Planck-</a:t>
            </a:r>
            <a:r>
              <a:rPr lang="en-US" sz="1050" b="1" dirty="0" err="1">
                <a:solidFill>
                  <a:srgbClr val="0033CC"/>
                </a:solidFill>
              </a:rPr>
              <a:t>Institut</a:t>
            </a:r>
            <a:r>
              <a:rPr lang="en-US" sz="1050" b="1" dirty="0">
                <a:solidFill>
                  <a:srgbClr val="0033CC"/>
                </a:solidFill>
              </a:rPr>
              <a:t> fur </a:t>
            </a:r>
            <a:r>
              <a:rPr lang="en-US" sz="1050" b="1" dirty="0" err="1">
                <a:solidFill>
                  <a:srgbClr val="0033CC"/>
                </a:solidFill>
              </a:rPr>
              <a:t>Chemie</a:t>
            </a:r>
            <a:r>
              <a:rPr lang="en-US" sz="1050" b="1" dirty="0">
                <a:solidFill>
                  <a:srgbClr val="0033CC"/>
                </a:solidFill>
              </a:rPr>
              <a:t>; </a:t>
            </a:r>
            <a:endParaRPr lang="en-US" sz="1050" b="1" dirty="0" smtClean="0">
              <a:solidFill>
                <a:srgbClr val="0033CC"/>
              </a:solidFill>
            </a:endParaRPr>
          </a:p>
          <a:p>
            <a:pPr algn="ctr">
              <a:spcBef>
                <a:spcPts val="0"/>
              </a:spcBef>
            </a:pPr>
            <a:r>
              <a:rPr lang="en-US" sz="1050" b="1" kern="1200" dirty="0" smtClean="0">
                <a:solidFill>
                  <a:srgbClr val="0033CC"/>
                </a:solidFill>
              </a:rPr>
              <a:t>3</a:t>
            </a:r>
            <a:r>
              <a:rPr lang="en-US" sz="1050" b="1" dirty="0">
                <a:solidFill>
                  <a:srgbClr val="0033CC"/>
                </a:solidFill>
              </a:rPr>
              <a:t>. Osaka </a:t>
            </a:r>
            <a:r>
              <a:rPr lang="en-US" sz="1050" b="1" dirty="0" smtClean="0">
                <a:solidFill>
                  <a:srgbClr val="0033CC"/>
                </a:solidFill>
              </a:rPr>
              <a:t>University; 4. National High Magnetic Field Laboratory, Los </a:t>
            </a:r>
            <a:r>
              <a:rPr lang="en-US" sz="1050" b="1" dirty="0">
                <a:solidFill>
                  <a:srgbClr val="0033CC"/>
                </a:solidFill>
              </a:rPr>
              <a:t>Alamos National Laboratory</a:t>
            </a:r>
            <a:endParaRPr lang="en-US" sz="1050" b="1" kern="1200" dirty="0" smtClean="0">
              <a:solidFill>
                <a:srgbClr val="0033CC"/>
              </a:solidFill>
            </a:endParaRPr>
          </a:p>
          <a:p>
            <a:pPr algn="ctr">
              <a:spcBef>
                <a:spcPts val="0"/>
              </a:spcBef>
            </a:pPr>
            <a:r>
              <a:rPr lang="en-US" sz="1050" b="1" kern="1200" dirty="0" smtClean="0"/>
              <a:t>Funding Grants:</a:t>
            </a:r>
            <a:r>
              <a:rPr lang="en-US" sz="1050" kern="1200" dirty="0" smtClean="0"/>
              <a:t>  G.S. Boebinger (NSF DMR-1157490, NSF </a:t>
            </a:r>
            <a:r>
              <a:rPr lang="en-US" sz="1050" dirty="0" smtClean="0"/>
              <a:t>DMR-1644779</a:t>
            </a:r>
            <a:r>
              <a:rPr lang="en-US" sz="1050" kern="1200" dirty="0" smtClean="0"/>
              <a:t>); Balicas (DoE-BES DE-SC0002613); </a:t>
            </a:r>
            <a:r>
              <a:rPr lang="en-US" sz="1050" kern="1200" dirty="0" err="1" smtClean="0"/>
              <a:t>Eremets</a:t>
            </a:r>
            <a:r>
              <a:rPr lang="en-US" sz="1050" kern="1200" dirty="0" smtClean="0"/>
              <a:t>(ERC- 267777)</a:t>
            </a:r>
            <a:endParaRPr lang="en-US" sz="1050" b="1" kern="1200" dirty="0">
              <a:solidFill>
                <a:srgbClr val="0033CC"/>
              </a:solidFill>
            </a:endParaRPr>
          </a:p>
        </p:txBody>
      </p:sp>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6200" y="1331914"/>
            <a:ext cx="3861608" cy="5262979"/>
          </a:xfrm>
          <a:prstGeom prst="rect">
            <a:avLst/>
          </a:prstGeom>
          <a:noFill/>
          <a:ln w="9525">
            <a:noFill/>
            <a:miter lim="800000"/>
            <a:headEnd/>
            <a:tailEnd/>
          </a:ln>
        </p:spPr>
        <p:txBody>
          <a:bodyPr wrap="square">
            <a:spAutoFit/>
          </a:bodyPr>
          <a:lstStyle/>
          <a:p>
            <a:pPr algn="just"/>
            <a:r>
              <a:rPr lang="en-US" sz="1200" dirty="0" smtClean="0"/>
              <a:t>The </a:t>
            </a:r>
            <a:r>
              <a:rPr lang="en-US" sz="1200" dirty="0"/>
              <a:t>BCS (</a:t>
            </a:r>
            <a:r>
              <a:rPr lang="en-US" sz="1200" dirty="0" smtClean="0"/>
              <a:t>Bardeen–Cooper–Schrieffer, 1957) theory of superconductivity suggests </a:t>
            </a:r>
            <a:r>
              <a:rPr lang="en-US" sz="1200" dirty="0"/>
              <a:t>that </a:t>
            </a:r>
            <a:r>
              <a:rPr lang="en-US" sz="1200" dirty="0" smtClean="0"/>
              <a:t>there is </a:t>
            </a:r>
            <a:r>
              <a:rPr lang="en-US" sz="1200" dirty="0"/>
              <a:t>room </a:t>
            </a:r>
            <a:r>
              <a:rPr lang="en-US" sz="1200" dirty="0" smtClean="0"/>
              <a:t>for </a:t>
            </a:r>
            <a:r>
              <a:rPr lang="en-US" sz="1200" dirty="0"/>
              <a:t>higher </a:t>
            </a:r>
            <a:r>
              <a:rPr lang="en-US" sz="1200" dirty="0" smtClean="0"/>
              <a:t>superconducting critical temperatures</a:t>
            </a:r>
            <a:r>
              <a:rPr lang="en-US" sz="1200" dirty="0"/>
              <a:t> (</a:t>
            </a:r>
            <a:r>
              <a:rPr lang="en-US" sz="1200" i="1" dirty="0"/>
              <a:t>T</a:t>
            </a:r>
            <a:r>
              <a:rPr lang="en-US" sz="1200" baseline="-25000" dirty="0"/>
              <a:t>c</a:t>
            </a:r>
            <a:r>
              <a:rPr lang="en-US" sz="1200" dirty="0"/>
              <a:t>) </a:t>
            </a:r>
            <a:r>
              <a:rPr lang="en-US" sz="1200" dirty="0" smtClean="0"/>
              <a:t>in metals composed of light </a:t>
            </a:r>
            <a:r>
              <a:rPr lang="en-US" sz="1200" dirty="0"/>
              <a:t>elements (such as hydrogen</a:t>
            </a:r>
            <a:r>
              <a:rPr lang="en-US" sz="1200" dirty="0" smtClean="0"/>
              <a:t>). Materials </a:t>
            </a:r>
            <a:r>
              <a:rPr lang="en-US" sz="1200" dirty="0"/>
              <a:t>with </a:t>
            </a:r>
            <a:r>
              <a:rPr lang="en-US" sz="1200" dirty="0" smtClean="0"/>
              <a:t>high </a:t>
            </a:r>
            <a:r>
              <a:rPr lang="en-US" sz="1200" dirty="0"/>
              <a:t>values </a:t>
            </a:r>
            <a:r>
              <a:rPr lang="en-US" sz="1200" dirty="0" smtClean="0"/>
              <a:t>for both a phonon </a:t>
            </a:r>
            <a:r>
              <a:rPr lang="en-US" sz="1200" dirty="0"/>
              <a:t>frequency and </a:t>
            </a:r>
            <a:r>
              <a:rPr lang="en-US" sz="1200" dirty="0" smtClean="0"/>
              <a:t>the </a:t>
            </a:r>
            <a:r>
              <a:rPr lang="en-US" sz="1200" dirty="0"/>
              <a:t>electron-phonon coupling </a:t>
            </a:r>
            <a:r>
              <a:rPr lang="en-US" sz="1200" dirty="0" smtClean="0"/>
              <a:t>constant are favorable candidates in the </a:t>
            </a:r>
            <a:r>
              <a:rPr lang="en-US" sz="1200" dirty="0"/>
              <a:t>search for a higher </a:t>
            </a:r>
            <a:r>
              <a:rPr lang="en-US" sz="1200" i="1" dirty="0"/>
              <a:t>T</a:t>
            </a:r>
            <a:r>
              <a:rPr lang="en-US" sz="1200" baseline="-25000" dirty="0"/>
              <a:t>c</a:t>
            </a:r>
            <a:r>
              <a:rPr lang="en-US" sz="1200" dirty="0" smtClean="0"/>
              <a:t>. The </a:t>
            </a:r>
            <a:r>
              <a:rPr lang="en-US" sz="1200" dirty="0"/>
              <a:t>recently discovered record </a:t>
            </a:r>
            <a:r>
              <a:rPr lang="en-US" sz="1200" i="1" dirty="0"/>
              <a:t>T</a:t>
            </a:r>
            <a:r>
              <a:rPr lang="en-US" sz="1200" baseline="-25000" dirty="0"/>
              <a:t>c</a:t>
            </a:r>
            <a:r>
              <a:rPr lang="en-US" sz="1200" dirty="0"/>
              <a:t> of 203 K in hydrogen sulfide at 160 </a:t>
            </a:r>
            <a:r>
              <a:rPr lang="en-US" sz="1200" dirty="0" err="1" smtClean="0"/>
              <a:t>GPa</a:t>
            </a:r>
            <a:r>
              <a:rPr lang="en-US" sz="1200" dirty="0" smtClean="0"/>
              <a:t> </a:t>
            </a:r>
            <a:r>
              <a:rPr lang="en-US" sz="1200" dirty="0"/>
              <a:t>confirmed a major result of </a:t>
            </a:r>
            <a:r>
              <a:rPr lang="en-US" sz="1200" dirty="0" smtClean="0"/>
              <a:t>BCS theory </a:t>
            </a:r>
            <a:r>
              <a:rPr lang="en-US" sz="1200" dirty="0"/>
              <a:t>for conventional </a:t>
            </a:r>
            <a:r>
              <a:rPr lang="en-US" sz="1200" dirty="0" smtClean="0"/>
              <a:t>(phonon-mediated) superconductors, that might for some material result in a </a:t>
            </a:r>
            <a:r>
              <a:rPr lang="en-US" sz="1200" i="1" dirty="0" smtClean="0"/>
              <a:t>T</a:t>
            </a:r>
            <a:r>
              <a:rPr lang="en-US" sz="1200" baseline="-25000" dirty="0" smtClean="0"/>
              <a:t>c</a:t>
            </a:r>
            <a:r>
              <a:rPr lang="en-US" sz="1200" dirty="0" smtClean="0"/>
              <a:t> </a:t>
            </a:r>
            <a:r>
              <a:rPr lang="en-US" sz="1200" dirty="0"/>
              <a:t>a</a:t>
            </a:r>
            <a:r>
              <a:rPr lang="en-US" sz="1200" dirty="0" smtClean="0"/>
              <a:t>bove room temperature.</a:t>
            </a:r>
          </a:p>
          <a:p>
            <a:pPr algn="just"/>
            <a:endParaRPr lang="en-US" sz="1200" dirty="0"/>
          </a:p>
          <a:p>
            <a:pPr algn="just"/>
            <a:r>
              <a:rPr lang="en-US" sz="1200" dirty="0"/>
              <a:t>Measurements of the superconducting </a:t>
            </a:r>
            <a:r>
              <a:rPr lang="en-US" sz="1200" dirty="0" smtClean="0"/>
              <a:t>phase-diagram </a:t>
            </a:r>
            <a:r>
              <a:rPr lang="en-US" sz="1200" dirty="0"/>
              <a:t>under high magnetic fields </a:t>
            </a:r>
            <a:r>
              <a:rPr lang="en-US" sz="1200" dirty="0" smtClean="0"/>
              <a:t>provide detailed </a:t>
            </a:r>
            <a:r>
              <a:rPr lang="en-US" sz="1200" dirty="0"/>
              <a:t>information on the underlying electron-phonon </a:t>
            </a:r>
            <a:r>
              <a:rPr lang="en-US" sz="1200" dirty="0" smtClean="0"/>
              <a:t>coupling. Here, we </a:t>
            </a:r>
            <a:r>
              <a:rPr lang="en-US" sz="1200" dirty="0"/>
              <a:t>report </a:t>
            </a:r>
            <a:r>
              <a:rPr lang="en-US" sz="1200" dirty="0" err="1"/>
              <a:t>magnetotransport</a:t>
            </a:r>
            <a:r>
              <a:rPr lang="en-US" sz="1200" dirty="0"/>
              <a:t> studies </a:t>
            </a:r>
            <a:r>
              <a:rPr lang="en-US" sz="1200" dirty="0" smtClean="0"/>
              <a:t>in superconducting </a:t>
            </a:r>
            <a:r>
              <a:rPr lang="en-US" sz="1200" dirty="0" err="1"/>
              <a:t>sulphur</a:t>
            </a:r>
            <a:r>
              <a:rPr lang="en-US" sz="1200" dirty="0"/>
              <a:t> </a:t>
            </a:r>
            <a:r>
              <a:rPr lang="en-US" sz="1200" dirty="0" smtClean="0"/>
              <a:t>hydride, under extremely high pressures, in </a:t>
            </a:r>
            <a:r>
              <a:rPr lang="en-US" sz="1200" dirty="0"/>
              <a:t>DC fields up to 35T and pulsed fields up to 65T. </a:t>
            </a:r>
            <a:endParaRPr lang="en-US" sz="1200" dirty="0" smtClean="0"/>
          </a:p>
          <a:p>
            <a:pPr algn="just"/>
            <a:endParaRPr lang="en-US" sz="1200" dirty="0"/>
          </a:p>
          <a:p>
            <a:pPr algn="just"/>
            <a:r>
              <a:rPr lang="en-US" sz="1200" dirty="0"/>
              <a:t>We </a:t>
            </a:r>
            <a:r>
              <a:rPr lang="en-US" sz="1200" dirty="0" smtClean="0"/>
              <a:t>compare the measured upper </a:t>
            </a:r>
            <a:r>
              <a:rPr lang="en-US" sz="1200" dirty="0"/>
              <a:t>critical </a:t>
            </a:r>
            <a:r>
              <a:rPr lang="en-US" sz="1200" dirty="0" smtClean="0"/>
              <a:t>magnetic field with the BCS formula of </a:t>
            </a:r>
            <a:r>
              <a:rPr lang="en-US" sz="1200" dirty="0" err="1"/>
              <a:t>Werthamer</a:t>
            </a:r>
            <a:r>
              <a:rPr lang="en-US" sz="1200" dirty="0"/>
              <a:t>, </a:t>
            </a:r>
            <a:r>
              <a:rPr lang="en-US" sz="1200" dirty="0" err="1"/>
              <a:t>Helfand</a:t>
            </a:r>
            <a:r>
              <a:rPr lang="en-US" sz="1200" dirty="0"/>
              <a:t> and </a:t>
            </a:r>
            <a:r>
              <a:rPr lang="en-US" sz="1200" dirty="0" err="1"/>
              <a:t>Hohenberg</a:t>
            </a:r>
            <a:r>
              <a:rPr lang="en-US" sz="1200" dirty="0"/>
              <a:t> (</a:t>
            </a:r>
            <a:r>
              <a:rPr lang="en-US" sz="1200" dirty="0" smtClean="0"/>
              <a:t>WHH), noting deviations </a:t>
            </a:r>
            <a:r>
              <a:rPr lang="en-US" sz="1200" dirty="0"/>
              <a:t>from </a:t>
            </a:r>
            <a:r>
              <a:rPr lang="en-US" sz="1200" dirty="0" smtClean="0"/>
              <a:t>the WHH behavior at the lowest experimental temperatures accessible using 65T magnetic fields. The extrapolated zero-temperature upper critical field </a:t>
            </a:r>
            <a:r>
              <a:rPr lang="en-US" sz="1200" i="1" dirty="0" smtClean="0"/>
              <a:t>H</a:t>
            </a:r>
            <a:r>
              <a:rPr lang="en-US" sz="1200" baseline="-25000" dirty="0" smtClean="0"/>
              <a:t>c2</a:t>
            </a:r>
            <a:r>
              <a:rPr lang="en-US" sz="1200" dirty="0" smtClean="0"/>
              <a:t> surpasses 100T, assuming the WHH formula holds.</a:t>
            </a:r>
            <a:endParaRPr lang="en-US" sz="1200" baseline="-25000" dirty="0"/>
          </a:p>
        </p:txBody>
      </p:sp>
      <p:sp>
        <p:nvSpPr>
          <p:cNvPr id="1029" name="Line 42"/>
          <p:cNvSpPr>
            <a:spLocks noChangeShapeType="1"/>
          </p:cNvSpPr>
          <p:nvPr/>
        </p:nvSpPr>
        <p:spPr bwMode="auto">
          <a:xfrm>
            <a:off x="38100" y="1273176"/>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204200" y="0"/>
            <a:ext cx="939800" cy="945461"/>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33423" cy="874113"/>
          </a:xfrm>
          <a:prstGeom prst="rect">
            <a:avLst/>
          </a:prstGeom>
        </p:spPr>
      </p:pic>
      <p:grpSp>
        <p:nvGrpSpPr>
          <p:cNvPr id="23" name="Group 22"/>
          <p:cNvGrpSpPr/>
          <p:nvPr/>
        </p:nvGrpSpPr>
        <p:grpSpPr>
          <a:xfrm>
            <a:off x="4652373" y="1342316"/>
            <a:ext cx="2717004" cy="2045307"/>
            <a:chOff x="4902183" y="1342316"/>
            <a:chExt cx="2717004" cy="2045307"/>
          </a:xfrm>
        </p:grpSpPr>
        <p:sp>
          <p:nvSpPr>
            <p:cNvPr id="24" name="Rectangle 23"/>
            <p:cNvSpPr/>
            <p:nvPr/>
          </p:nvSpPr>
          <p:spPr>
            <a:xfrm rot="5400000" flipH="1">
              <a:off x="5876423" y="1722444"/>
              <a:ext cx="1825919" cy="1504439"/>
            </a:xfrm>
            <a:prstGeom prst="rect">
              <a:avLst/>
            </a:prstGeom>
            <a:gradFill flip="none" rotWithShape="1">
              <a:gsLst>
                <a:gs pos="0">
                  <a:schemeClr val="accent5"/>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5" name="Left-Right Arrow 24"/>
            <p:cNvSpPr/>
            <p:nvPr/>
          </p:nvSpPr>
          <p:spPr>
            <a:xfrm>
              <a:off x="5741424" y="1384862"/>
              <a:ext cx="581024" cy="157161"/>
            </a:xfrm>
            <a:prstGeom prst="leftRightArrow">
              <a:avLst/>
            </a:prstGeom>
            <a:gradFill flip="none" rotWithShape="1">
              <a:gsLst>
                <a:gs pos="0">
                  <a:srgbClr val="FFFFCC"/>
                </a:gs>
                <a:gs pos="49000">
                  <a:srgbClr val="FFFF66"/>
                </a:gs>
                <a:gs pos="53000">
                  <a:schemeClr val="accent5">
                    <a:lumMod val="50000"/>
                  </a:schemeClr>
                </a:gs>
                <a:gs pos="100000">
                  <a:schemeClr val="accent3">
                    <a:lumMod val="60000"/>
                    <a:lumOff val="40000"/>
                  </a:schemeClr>
                </a:gs>
              </a:gsLst>
              <a:lin ang="0" scaled="1"/>
              <a:tileRect/>
            </a:gradFill>
            <a:ln w="6350">
              <a:gradFill flip="none" rotWithShape="1">
                <a:gsLst>
                  <a:gs pos="0">
                    <a:srgbClr val="FFFFCC"/>
                  </a:gs>
                  <a:gs pos="44000">
                    <a:srgbClr val="CC9900"/>
                  </a:gs>
                  <a:gs pos="55000">
                    <a:schemeClr val="accent5">
                      <a:lumMod val="50000"/>
                    </a:schemeClr>
                  </a:gs>
                  <a:gs pos="100000">
                    <a:schemeClr val="accent1">
                      <a:lumMod val="30000"/>
                      <a:lumOff val="70000"/>
                    </a:scheme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303887" y="1342316"/>
              <a:ext cx="2315300" cy="276999"/>
            </a:xfrm>
            <a:prstGeom prst="rect">
              <a:avLst/>
            </a:prstGeom>
            <a:noFill/>
          </p:spPr>
          <p:txBody>
            <a:bodyPr wrap="square" rtlCol="0">
              <a:spAutoFit/>
            </a:bodyPr>
            <a:lstStyle/>
            <a:p>
              <a:r>
                <a:rPr lang="en-US" sz="1200" b="1" dirty="0" smtClean="0"/>
                <a:t>DC                   PULSED</a:t>
              </a:r>
              <a:endParaRPr lang="en-US" sz="1200" b="1" dirty="0"/>
            </a:p>
          </p:txBody>
        </p:sp>
        <p:sp>
          <p:nvSpPr>
            <p:cNvPr id="27" name="TextBox 26"/>
            <p:cNvSpPr txBox="1"/>
            <p:nvPr/>
          </p:nvSpPr>
          <p:spPr>
            <a:xfrm>
              <a:off x="4902183" y="1612493"/>
              <a:ext cx="269626" cy="276999"/>
            </a:xfrm>
            <a:prstGeom prst="rect">
              <a:avLst/>
            </a:prstGeom>
            <a:noFill/>
          </p:spPr>
          <p:txBody>
            <a:bodyPr wrap="none" rtlCol="0">
              <a:spAutoFit/>
            </a:bodyPr>
            <a:lstStyle/>
            <a:p>
              <a:r>
                <a:rPr lang="en-US" sz="1200" b="1" dirty="0" smtClean="0"/>
                <a:t>a</a:t>
              </a:r>
              <a:endParaRPr lang="en-US" sz="1200" b="1" dirty="0"/>
            </a:p>
          </p:txBody>
        </p:sp>
      </p:grpSp>
      <p:sp>
        <p:nvSpPr>
          <p:cNvPr id="28" name="Rectangle 27"/>
          <p:cNvSpPr/>
          <p:nvPr/>
        </p:nvSpPr>
        <p:spPr>
          <a:xfrm rot="16200000">
            <a:off x="4127531" y="1722444"/>
            <a:ext cx="1825919" cy="1504439"/>
          </a:xfrm>
          <a:prstGeom prst="rect">
            <a:avLst/>
          </a:prstGeom>
          <a:gradFill flip="none" rotWithShape="1">
            <a:gsLst>
              <a:gs pos="0">
                <a:srgbClr val="FFFFCC"/>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29" name="Picture 28"/>
          <p:cNvPicPr>
            <a:picLocks noChangeAspect="1" noChangeArrowheads="1"/>
          </p:cNvPicPr>
          <p:nvPr/>
        </p:nvPicPr>
        <p:blipFill rotWithShape="1">
          <a:blip r:embed="rId5">
            <a:extLst>
              <a:ext uri="{28A0092B-C50C-407E-A947-70E740481C1C}">
                <a14:useLocalDpi xmlns:a14="http://schemas.microsoft.com/office/drawing/2010/main" val="0"/>
              </a:ext>
            </a:extLst>
          </a:blip>
          <a:srcRect l="8847" t="8599" r="26870" b="27639"/>
          <a:stretch/>
        </p:blipFill>
        <p:spPr bwMode="auto">
          <a:xfrm>
            <a:off x="4075120" y="1436998"/>
            <a:ext cx="3156945" cy="2499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Rectangle 49"/>
          <p:cNvSpPr>
            <a:spLocks noChangeArrowheads="1"/>
          </p:cNvSpPr>
          <p:nvPr/>
        </p:nvSpPr>
        <p:spPr bwMode="auto">
          <a:xfrm>
            <a:off x="4065104" y="1349127"/>
            <a:ext cx="5002697" cy="5091105"/>
          </a:xfrm>
          <a:prstGeom prst="rect">
            <a:avLst/>
          </a:prstGeom>
          <a:noFill/>
          <a:ln w="19050">
            <a:solidFill>
              <a:srgbClr val="0033CC"/>
            </a:solidFill>
            <a:miter lim="800000"/>
            <a:headEnd/>
            <a:tailEnd/>
          </a:ln>
        </p:spPr>
        <p:txBody>
          <a:bodyPr wrap="none" anchor="ctr"/>
          <a:lstStyle/>
          <a:p>
            <a:endParaRPr lang="en-US"/>
          </a:p>
        </p:txBody>
      </p:sp>
      <p:sp>
        <p:nvSpPr>
          <p:cNvPr id="31" name="TextBox 30"/>
          <p:cNvSpPr txBox="1"/>
          <p:nvPr/>
        </p:nvSpPr>
        <p:spPr>
          <a:xfrm>
            <a:off x="4532390" y="4103720"/>
            <a:ext cx="279244" cy="276999"/>
          </a:xfrm>
          <a:prstGeom prst="rect">
            <a:avLst/>
          </a:prstGeom>
          <a:noFill/>
        </p:spPr>
        <p:txBody>
          <a:bodyPr wrap="none" rtlCol="0">
            <a:spAutoFit/>
          </a:bodyPr>
          <a:lstStyle/>
          <a:p>
            <a:r>
              <a:rPr lang="en-US" sz="1200" b="1" dirty="0" smtClean="0"/>
              <a:t>b</a:t>
            </a:r>
            <a:endParaRPr lang="en-US" sz="1200" b="1" dirty="0"/>
          </a:p>
        </p:txBody>
      </p:sp>
      <p:sp>
        <p:nvSpPr>
          <p:cNvPr id="32" name="TextBox 31"/>
          <p:cNvSpPr txBox="1"/>
          <p:nvPr/>
        </p:nvSpPr>
        <p:spPr>
          <a:xfrm>
            <a:off x="7104704" y="3819525"/>
            <a:ext cx="1935598" cy="2631490"/>
          </a:xfrm>
          <a:prstGeom prst="rect">
            <a:avLst/>
          </a:prstGeom>
          <a:noFill/>
        </p:spPr>
        <p:txBody>
          <a:bodyPr wrap="square" rtlCol="0">
            <a:spAutoFit/>
          </a:bodyPr>
          <a:lstStyle/>
          <a:p>
            <a:pPr algn="just"/>
            <a:r>
              <a:rPr lang="en-US" sz="1100" b="1" dirty="0" smtClean="0"/>
              <a:t>Figure b, </a:t>
            </a:r>
            <a:r>
              <a:rPr lang="en-US" sz="1100" dirty="0" smtClean="0"/>
              <a:t>Superconducting </a:t>
            </a:r>
          </a:p>
          <a:p>
            <a:pPr algn="just"/>
            <a:r>
              <a:rPr lang="en-US" sz="1100" dirty="0" smtClean="0"/>
              <a:t>upper critical fields as a function of temperature for two samples under pressures of 150 and 170 </a:t>
            </a:r>
            <a:r>
              <a:rPr lang="en-US" sz="1100" dirty="0" err="1" smtClean="0"/>
              <a:t>GPa</a:t>
            </a:r>
            <a:r>
              <a:rPr lang="en-US" sz="1100" dirty="0" smtClean="0"/>
              <a:t>. Open markers are DC field data and solid ones are pulsed field data. For each sample, we show data for </a:t>
            </a:r>
            <a:r>
              <a:rPr lang="en-US" sz="1100" i="1" dirty="0" smtClean="0"/>
              <a:t>H</a:t>
            </a:r>
            <a:r>
              <a:rPr lang="en-US" sz="1100" baseline="-25000" dirty="0" smtClean="0"/>
              <a:t>c2</a:t>
            </a:r>
            <a:r>
              <a:rPr lang="en-US" sz="1100" dirty="0" smtClean="0"/>
              <a:t> (purple and red) and </a:t>
            </a:r>
            <a:r>
              <a:rPr lang="en-US" sz="1100" i="1" dirty="0" smtClean="0"/>
              <a:t>H</a:t>
            </a:r>
            <a:r>
              <a:rPr lang="en-US" sz="1100" dirty="0" smtClean="0"/>
              <a:t>* (light and dark blue). Solid lines are fits to the formula: </a:t>
            </a:r>
            <a:r>
              <a:rPr lang="en-US" sz="1100" i="1" dirty="0" smtClean="0"/>
              <a:t>H</a:t>
            </a:r>
            <a:r>
              <a:rPr lang="en-US" sz="1100" baseline="-25000" dirty="0" smtClean="0"/>
              <a:t>c2</a:t>
            </a:r>
            <a:r>
              <a:rPr lang="en-US" sz="1100" dirty="0" smtClean="0"/>
              <a:t> = </a:t>
            </a:r>
            <a:r>
              <a:rPr lang="en-US" sz="1100" i="1" dirty="0" smtClean="0"/>
              <a:t>H</a:t>
            </a:r>
            <a:r>
              <a:rPr lang="en-US" sz="1100" baseline="-25000" dirty="0" smtClean="0"/>
              <a:t>c2</a:t>
            </a:r>
            <a:r>
              <a:rPr lang="en-US" sz="1100" dirty="0" smtClean="0"/>
              <a:t>(0)[1-(T/Tc)</a:t>
            </a:r>
            <a:r>
              <a:rPr lang="en-US" sz="1100" baseline="30000" dirty="0" smtClean="0"/>
              <a:t>2</a:t>
            </a:r>
            <a:r>
              <a:rPr lang="en-US" sz="1100" dirty="0" smtClean="0"/>
              <a:t>].</a:t>
            </a:r>
          </a:p>
          <a:p>
            <a:pPr algn="just"/>
            <a:r>
              <a:rPr lang="en-US" sz="1100" dirty="0" smtClean="0"/>
              <a:t>Inset photos: the diamond anvil cell and the sample.</a:t>
            </a:r>
            <a:endParaRPr lang="en-US" sz="1100" dirty="0"/>
          </a:p>
        </p:txBody>
      </p:sp>
      <p:sp>
        <p:nvSpPr>
          <p:cNvPr id="33" name="TextBox 32"/>
          <p:cNvSpPr txBox="1"/>
          <p:nvPr/>
        </p:nvSpPr>
        <p:spPr>
          <a:xfrm>
            <a:off x="7068033" y="1597063"/>
            <a:ext cx="1972269" cy="1954381"/>
          </a:xfrm>
          <a:prstGeom prst="rect">
            <a:avLst/>
          </a:prstGeom>
          <a:noFill/>
        </p:spPr>
        <p:txBody>
          <a:bodyPr wrap="square" rtlCol="0">
            <a:spAutoFit/>
          </a:bodyPr>
          <a:lstStyle/>
          <a:p>
            <a:pPr algn="just"/>
            <a:r>
              <a:rPr lang="en-US" sz="1100" b="1" dirty="0" smtClean="0"/>
              <a:t>Figure a, </a:t>
            </a:r>
            <a:r>
              <a:rPr lang="en-US" sz="1100" dirty="0" smtClean="0"/>
              <a:t>Resistance as a function of magnetic field at several temperatures (</a:t>
            </a:r>
            <a:r>
              <a:rPr lang="en-US" sz="1100" i="1" dirty="0" smtClean="0"/>
              <a:t>T</a:t>
            </a:r>
            <a:r>
              <a:rPr lang="en-US" sz="1100" dirty="0" smtClean="0"/>
              <a:t>) for a sulfur hydride sample under hydrostatic pressure of 170 </a:t>
            </a:r>
            <a:r>
              <a:rPr lang="en-US" sz="1100" dirty="0" err="1" smtClean="0"/>
              <a:t>GPa</a:t>
            </a:r>
            <a:r>
              <a:rPr lang="en-US" sz="1100" dirty="0" smtClean="0"/>
              <a:t>. Red dashed lines Indicate the definition of </a:t>
            </a:r>
            <a:r>
              <a:rPr lang="en-US" sz="1100" i="1" dirty="0" smtClean="0"/>
              <a:t>H</a:t>
            </a:r>
            <a:r>
              <a:rPr lang="en-US" sz="1100" baseline="-25000" dirty="0" smtClean="0"/>
              <a:t>c2</a:t>
            </a:r>
            <a:r>
              <a:rPr lang="en-US" sz="1100" dirty="0" smtClean="0"/>
              <a:t>, the upper critical magnetic field, and </a:t>
            </a:r>
            <a:r>
              <a:rPr lang="en-US" sz="1100" i="1" dirty="0" smtClean="0"/>
              <a:t>H*, </a:t>
            </a:r>
            <a:r>
              <a:rPr lang="en-US" sz="1100" dirty="0" smtClean="0"/>
              <a:t>the superconducting transition onset.</a:t>
            </a:r>
            <a:endParaRPr lang="en-US" sz="1100" dirty="0"/>
          </a:p>
        </p:txBody>
      </p:sp>
      <p:sp>
        <p:nvSpPr>
          <p:cNvPr id="34" name="TextBox 33"/>
          <p:cNvSpPr txBox="1"/>
          <p:nvPr/>
        </p:nvSpPr>
        <p:spPr>
          <a:xfrm>
            <a:off x="4530408" y="1600890"/>
            <a:ext cx="279244" cy="276999"/>
          </a:xfrm>
          <a:prstGeom prst="rect">
            <a:avLst/>
          </a:prstGeom>
          <a:noFill/>
        </p:spPr>
        <p:txBody>
          <a:bodyPr wrap="none" rtlCol="0">
            <a:spAutoFit/>
          </a:bodyPr>
          <a:lstStyle/>
          <a:p>
            <a:r>
              <a:rPr lang="en-US" sz="1200" b="1" dirty="0" smtClean="0"/>
              <a:t>a</a:t>
            </a:r>
            <a:endParaRPr lang="en-US" sz="1200" b="1" dirty="0"/>
          </a:p>
        </p:txBody>
      </p:sp>
      <p:grpSp>
        <p:nvGrpSpPr>
          <p:cNvPr id="35" name="Group 34"/>
          <p:cNvGrpSpPr/>
          <p:nvPr/>
        </p:nvGrpSpPr>
        <p:grpSpPr>
          <a:xfrm>
            <a:off x="4143089" y="3884350"/>
            <a:ext cx="3210891" cy="2480472"/>
            <a:chOff x="4143089" y="3884350"/>
            <a:chExt cx="3210891" cy="2480472"/>
          </a:xfrm>
        </p:grpSpPr>
        <p:pic>
          <p:nvPicPr>
            <p:cNvPr id="3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43089" y="3884350"/>
              <a:ext cx="3210891" cy="248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7" name="Group 36"/>
            <p:cNvGrpSpPr/>
            <p:nvPr/>
          </p:nvGrpSpPr>
          <p:grpSpPr>
            <a:xfrm>
              <a:off x="5918200" y="5614728"/>
              <a:ext cx="647700" cy="254992"/>
              <a:chOff x="5918200" y="5614728"/>
              <a:chExt cx="647700" cy="254992"/>
            </a:xfrm>
          </p:grpSpPr>
          <p:sp>
            <p:nvSpPr>
              <p:cNvPr id="38" name="Freeform 37"/>
              <p:cNvSpPr/>
              <p:nvPr/>
            </p:nvSpPr>
            <p:spPr>
              <a:xfrm>
                <a:off x="6064250" y="5684838"/>
                <a:ext cx="501650" cy="184882"/>
              </a:xfrm>
              <a:custGeom>
                <a:avLst/>
                <a:gdLst>
                  <a:gd name="connsiteX0" fmla="*/ 0 w 501650"/>
                  <a:gd name="connsiteY0" fmla="*/ 130175 h 176212"/>
                  <a:gd name="connsiteX1" fmla="*/ 12700 w 501650"/>
                  <a:gd name="connsiteY1" fmla="*/ 176212 h 176212"/>
                  <a:gd name="connsiteX2" fmla="*/ 354013 w 501650"/>
                  <a:gd name="connsiteY2" fmla="*/ 93662 h 176212"/>
                  <a:gd name="connsiteX3" fmla="*/ 488950 w 501650"/>
                  <a:gd name="connsiteY3" fmla="*/ 112712 h 176212"/>
                  <a:gd name="connsiteX4" fmla="*/ 498475 w 501650"/>
                  <a:gd name="connsiteY4" fmla="*/ 65087 h 176212"/>
                  <a:gd name="connsiteX5" fmla="*/ 501650 w 501650"/>
                  <a:gd name="connsiteY5" fmla="*/ 31750 h 176212"/>
                  <a:gd name="connsiteX6" fmla="*/ 344488 w 501650"/>
                  <a:gd name="connsiteY6" fmla="*/ 0 h 176212"/>
                  <a:gd name="connsiteX7" fmla="*/ 320675 w 501650"/>
                  <a:gd name="connsiteY7" fmla="*/ 20637 h 176212"/>
                  <a:gd name="connsiteX8" fmla="*/ 260350 w 501650"/>
                  <a:gd name="connsiteY8" fmla="*/ 20637 h 176212"/>
                  <a:gd name="connsiteX9" fmla="*/ 257175 w 501650"/>
                  <a:gd name="connsiteY9" fmla="*/ 74612 h 176212"/>
                  <a:gd name="connsiteX10" fmla="*/ 209550 w 501650"/>
                  <a:gd name="connsiteY10" fmla="*/ 65087 h 176212"/>
                  <a:gd name="connsiteX11" fmla="*/ 192088 w 501650"/>
                  <a:gd name="connsiteY11" fmla="*/ 22225 h 176212"/>
                  <a:gd name="connsiteX12" fmla="*/ 76200 w 501650"/>
                  <a:gd name="connsiteY12" fmla="*/ 100012 h 176212"/>
                  <a:gd name="connsiteX13" fmla="*/ 0 w 501650"/>
                  <a:gd name="connsiteY13" fmla="*/ 130175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50" h="176212">
                    <a:moveTo>
                      <a:pt x="0" y="130175"/>
                    </a:moveTo>
                    <a:lnTo>
                      <a:pt x="12700" y="176212"/>
                    </a:lnTo>
                    <a:lnTo>
                      <a:pt x="354013" y="93662"/>
                    </a:lnTo>
                    <a:lnTo>
                      <a:pt x="488950" y="112712"/>
                    </a:lnTo>
                    <a:lnTo>
                      <a:pt x="498475" y="65087"/>
                    </a:lnTo>
                    <a:lnTo>
                      <a:pt x="501650" y="31750"/>
                    </a:lnTo>
                    <a:lnTo>
                      <a:pt x="344488" y="0"/>
                    </a:lnTo>
                    <a:lnTo>
                      <a:pt x="320675" y="20637"/>
                    </a:lnTo>
                    <a:lnTo>
                      <a:pt x="260350" y="20637"/>
                    </a:lnTo>
                    <a:lnTo>
                      <a:pt x="257175" y="74612"/>
                    </a:lnTo>
                    <a:lnTo>
                      <a:pt x="209550" y="65087"/>
                    </a:lnTo>
                    <a:lnTo>
                      <a:pt x="192088" y="22225"/>
                    </a:lnTo>
                    <a:lnTo>
                      <a:pt x="76200" y="100012"/>
                    </a:lnTo>
                    <a:lnTo>
                      <a:pt x="0" y="1301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rot="21279608">
                <a:off x="5967056" y="5614728"/>
                <a:ext cx="412290" cy="1270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5918200" y="5797550"/>
                <a:ext cx="16827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a:stCxn id="40" idx="1"/>
                <a:endCxn id="39" idx="3"/>
              </p:cNvCxnSpPr>
              <p:nvPr/>
            </p:nvCxnSpPr>
            <p:spPr>
              <a:xfrm flipV="1">
                <a:off x="5918200" y="5736500"/>
                <a:ext cx="114045" cy="8391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366642" y="5691189"/>
                <a:ext cx="68026" cy="112712"/>
              </a:xfrm>
              <a:prstGeom prst="line">
                <a:avLst/>
              </a:prstGeom>
              <a:ln w="952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sp>
        <p:nvSpPr>
          <p:cNvPr id="43" name="Text Box 28"/>
          <p:cNvSpPr txBox="1">
            <a:spLocks noChangeArrowheads="1"/>
          </p:cNvSpPr>
          <p:nvPr/>
        </p:nvSpPr>
        <p:spPr bwMode="auto">
          <a:xfrm>
            <a:off x="276226" y="6418377"/>
            <a:ext cx="6108136" cy="430887"/>
          </a:xfrm>
          <a:prstGeom prst="rect">
            <a:avLst/>
          </a:prstGeom>
          <a:noFill/>
          <a:ln w="9525">
            <a:noFill/>
            <a:miter lim="800000"/>
            <a:headEnd/>
            <a:tailEnd/>
          </a:ln>
        </p:spPr>
        <p:txBody>
          <a:bodyPr wrap="square">
            <a:spAutoFit/>
          </a:bodyPr>
          <a:lstStyle/>
          <a:p>
            <a:r>
              <a:rPr lang="en-US" sz="1100" b="1" dirty="0" smtClean="0">
                <a:solidFill>
                  <a:srgbClr val="333399"/>
                </a:solidFill>
              </a:rPr>
              <a:t>Facilities and instrumentation used:</a:t>
            </a:r>
            <a:r>
              <a:rPr lang="en-US" sz="1100" dirty="0" smtClean="0">
                <a:solidFill>
                  <a:srgbClr val="333399"/>
                </a:solidFill>
              </a:rPr>
              <a:t>  DC Facility 35T magnet, Pulsed Facility 65T magnet</a:t>
            </a:r>
            <a:endParaRPr lang="en-US" sz="1100" dirty="0">
              <a:solidFill>
                <a:srgbClr val="333399"/>
              </a:solidFill>
            </a:endParaRPr>
          </a:p>
          <a:p>
            <a:r>
              <a:rPr lang="en-US" sz="1100" b="1" dirty="0" smtClean="0">
                <a:solidFill>
                  <a:srgbClr val="333399"/>
                </a:solidFill>
              </a:rPr>
              <a:t>Citation: </a:t>
            </a:r>
            <a:r>
              <a:rPr lang="en-US" sz="1100" dirty="0" smtClean="0">
                <a:solidFill>
                  <a:srgbClr val="333399"/>
                </a:solidFill>
              </a:rPr>
              <a:t>Manuscript in preparation</a:t>
            </a:r>
            <a:endParaRPr lang="en-US" sz="1200" dirty="0">
              <a:solidFill>
                <a:srgbClr val="333399"/>
              </a:solidFill>
            </a:endParaRPr>
          </a:p>
        </p:txBody>
      </p:sp>
    </p:spTree>
    <p:extLst>
      <p:ext uri="{BB962C8B-B14F-4D97-AF65-F5344CB8AC3E}">
        <p14:creationId xmlns:p14="http://schemas.microsoft.com/office/powerpoint/2010/main" val="1493087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652373" y="1342316"/>
            <a:ext cx="2717004" cy="2045307"/>
            <a:chOff x="4902183" y="1342316"/>
            <a:chExt cx="2717004" cy="2045307"/>
          </a:xfrm>
        </p:grpSpPr>
        <p:sp>
          <p:nvSpPr>
            <p:cNvPr id="21" name="Rectangle 20"/>
            <p:cNvSpPr/>
            <p:nvPr/>
          </p:nvSpPr>
          <p:spPr>
            <a:xfrm rot="5400000" flipH="1">
              <a:off x="5876423" y="1722444"/>
              <a:ext cx="1825919" cy="1504439"/>
            </a:xfrm>
            <a:prstGeom prst="rect">
              <a:avLst/>
            </a:prstGeom>
            <a:gradFill flip="none" rotWithShape="1">
              <a:gsLst>
                <a:gs pos="0">
                  <a:schemeClr val="accent5"/>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Left-Right Arrow 22"/>
            <p:cNvSpPr/>
            <p:nvPr/>
          </p:nvSpPr>
          <p:spPr>
            <a:xfrm>
              <a:off x="5741424" y="1384862"/>
              <a:ext cx="581024" cy="157161"/>
            </a:xfrm>
            <a:prstGeom prst="leftRightArrow">
              <a:avLst/>
            </a:prstGeom>
            <a:gradFill flip="none" rotWithShape="1">
              <a:gsLst>
                <a:gs pos="0">
                  <a:srgbClr val="FFFFCC"/>
                </a:gs>
                <a:gs pos="49000">
                  <a:srgbClr val="FFFF66"/>
                </a:gs>
                <a:gs pos="53000">
                  <a:schemeClr val="accent5">
                    <a:lumMod val="50000"/>
                  </a:schemeClr>
                </a:gs>
                <a:gs pos="100000">
                  <a:schemeClr val="accent3">
                    <a:lumMod val="60000"/>
                    <a:lumOff val="40000"/>
                  </a:schemeClr>
                </a:gs>
              </a:gsLst>
              <a:lin ang="0" scaled="1"/>
              <a:tileRect/>
            </a:gradFill>
            <a:ln w="6350">
              <a:gradFill flip="none" rotWithShape="1">
                <a:gsLst>
                  <a:gs pos="0">
                    <a:srgbClr val="FFFFCC"/>
                  </a:gs>
                  <a:gs pos="44000">
                    <a:srgbClr val="CC9900"/>
                  </a:gs>
                  <a:gs pos="55000">
                    <a:schemeClr val="accent5">
                      <a:lumMod val="50000"/>
                    </a:schemeClr>
                  </a:gs>
                  <a:gs pos="100000">
                    <a:schemeClr val="accent1">
                      <a:lumMod val="30000"/>
                      <a:lumOff val="70000"/>
                    </a:scheme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303887" y="1342316"/>
              <a:ext cx="2315300" cy="276999"/>
            </a:xfrm>
            <a:prstGeom prst="rect">
              <a:avLst/>
            </a:prstGeom>
            <a:noFill/>
          </p:spPr>
          <p:txBody>
            <a:bodyPr wrap="square" rtlCol="0">
              <a:spAutoFit/>
            </a:bodyPr>
            <a:lstStyle/>
            <a:p>
              <a:r>
                <a:rPr lang="en-US" sz="1200" b="1" dirty="0" smtClean="0"/>
                <a:t>DC                   PULSED</a:t>
              </a:r>
              <a:endParaRPr lang="en-US" sz="1200" b="1" dirty="0"/>
            </a:p>
          </p:txBody>
        </p:sp>
        <p:sp>
          <p:nvSpPr>
            <p:cNvPr id="25" name="TextBox 24"/>
            <p:cNvSpPr txBox="1"/>
            <p:nvPr/>
          </p:nvSpPr>
          <p:spPr>
            <a:xfrm>
              <a:off x="4902183" y="1612493"/>
              <a:ext cx="269626" cy="276999"/>
            </a:xfrm>
            <a:prstGeom prst="rect">
              <a:avLst/>
            </a:prstGeom>
            <a:noFill/>
          </p:spPr>
          <p:txBody>
            <a:bodyPr wrap="none" rtlCol="0">
              <a:spAutoFit/>
            </a:bodyPr>
            <a:lstStyle/>
            <a:p>
              <a:r>
                <a:rPr lang="en-US" sz="1200" b="1" dirty="0" smtClean="0"/>
                <a:t>a</a:t>
              </a:r>
              <a:endParaRPr lang="en-US" sz="1200" b="1" dirty="0"/>
            </a:p>
          </p:txBody>
        </p:sp>
      </p:grpSp>
      <p:sp>
        <p:nvSpPr>
          <p:cNvPr id="20" name="Rectangle 19"/>
          <p:cNvSpPr/>
          <p:nvPr/>
        </p:nvSpPr>
        <p:spPr>
          <a:xfrm rot="16200000">
            <a:off x="4127531" y="1722444"/>
            <a:ext cx="1825919" cy="1504439"/>
          </a:xfrm>
          <a:prstGeom prst="rect">
            <a:avLst/>
          </a:prstGeom>
          <a:gradFill flip="none" rotWithShape="1">
            <a:gsLst>
              <a:gs pos="0">
                <a:srgbClr val="FFFFCC"/>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29" name="Picture 28"/>
          <p:cNvPicPr>
            <a:picLocks noChangeAspect="1" noChangeArrowheads="1"/>
          </p:cNvPicPr>
          <p:nvPr/>
        </p:nvPicPr>
        <p:blipFill rotWithShape="1">
          <a:blip r:embed="rId3">
            <a:extLst>
              <a:ext uri="{28A0092B-C50C-407E-A947-70E740481C1C}">
                <a14:useLocalDpi xmlns:a14="http://schemas.microsoft.com/office/drawing/2010/main" val="0"/>
              </a:ext>
            </a:extLst>
          </a:blip>
          <a:srcRect l="8847" t="8599" r="26870" b="27639"/>
          <a:stretch/>
        </p:blipFill>
        <p:spPr bwMode="auto">
          <a:xfrm>
            <a:off x="4075120" y="1436998"/>
            <a:ext cx="3156945" cy="2499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8100" y="1322081"/>
            <a:ext cx="3973757" cy="5232202"/>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a:t>
            </a:r>
            <a:r>
              <a:rPr lang="en-US" sz="1200" b="1" dirty="0">
                <a:solidFill>
                  <a:srgbClr val="000000"/>
                </a:solidFill>
              </a:rPr>
              <a:t>is the </a:t>
            </a:r>
            <a:r>
              <a:rPr lang="en-US" sz="1200" b="1" dirty="0" smtClean="0">
                <a:solidFill>
                  <a:srgbClr val="000000"/>
                </a:solidFill>
              </a:rPr>
              <a:t>finding?</a:t>
            </a:r>
            <a:r>
              <a:rPr lang="en-US" sz="1200" dirty="0">
                <a:latin typeface="Arial" charset="0"/>
              </a:rPr>
              <a:t> </a:t>
            </a:r>
            <a:r>
              <a:rPr lang="en-US" sz="1200" dirty="0" smtClean="0">
                <a:latin typeface="Arial" charset="0"/>
              </a:rPr>
              <a:t> A recent collaboration among researchers at the MagLab and the </a:t>
            </a:r>
            <a:r>
              <a:rPr lang="en-US" sz="1200" dirty="0">
                <a:latin typeface="Arial" charset="0"/>
              </a:rPr>
              <a:t>Max Plank Institute for Chemistry </a:t>
            </a:r>
            <a:r>
              <a:rPr lang="en-US" sz="1200" dirty="0" smtClean="0">
                <a:latin typeface="Arial" charset="0"/>
              </a:rPr>
              <a:t>characterized the high-magnetic-field </a:t>
            </a:r>
            <a:r>
              <a:rPr lang="en-US" sz="1200" dirty="0">
                <a:latin typeface="Arial" charset="0"/>
              </a:rPr>
              <a:t>properties of </a:t>
            </a:r>
            <a:r>
              <a:rPr lang="en-US" sz="1200" dirty="0" smtClean="0">
                <a:latin typeface="Arial" charset="0"/>
              </a:rPr>
              <a:t>the hydride </a:t>
            </a:r>
            <a:r>
              <a:rPr lang="en-US" sz="1200" dirty="0">
                <a:latin typeface="Arial" charset="0"/>
              </a:rPr>
              <a:t>superconductors, the </a:t>
            </a:r>
            <a:r>
              <a:rPr lang="en-US" sz="1200" dirty="0" smtClean="0">
                <a:latin typeface="Arial" charset="0"/>
              </a:rPr>
              <a:t>latest big leap forward on </a:t>
            </a:r>
            <a:r>
              <a:rPr lang="en-US" sz="1200" dirty="0">
                <a:latin typeface="Arial" charset="0"/>
              </a:rPr>
              <a:t>the road to room temperature superconductivity. Hydrogen sulfide, a rotten </a:t>
            </a:r>
            <a:r>
              <a:rPr lang="en-US" sz="1200" dirty="0" smtClean="0">
                <a:latin typeface="Arial" charset="0"/>
              </a:rPr>
              <a:t>egg smelling </a:t>
            </a:r>
            <a:r>
              <a:rPr lang="en-US" sz="1200" dirty="0">
                <a:latin typeface="Arial" charset="0"/>
              </a:rPr>
              <a:t>gas, </a:t>
            </a:r>
            <a:r>
              <a:rPr lang="en-US" sz="1200" dirty="0" smtClean="0">
                <a:latin typeface="Arial" charset="0"/>
              </a:rPr>
              <a:t>first becomes metallic  then becomes superconducting when </a:t>
            </a:r>
            <a:r>
              <a:rPr lang="en-US" sz="1200" dirty="0">
                <a:latin typeface="Arial" charset="0"/>
              </a:rPr>
              <a:t>squeezed between two anvils made </a:t>
            </a:r>
            <a:r>
              <a:rPr lang="en-US" sz="1200" dirty="0" smtClean="0">
                <a:latin typeface="Arial" charset="0"/>
              </a:rPr>
              <a:t>of diamond </a:t>
            </a:r>
            <a:r>
              <a:rPr lang="en-US" sz="1200" dirty="0">
                <a:latin typeface="Arial" charset="0"/>
              </a:rPr>
              <a:t>to </a:t>
            </a:r>
            <a:r>
              <a:rPr lang="en-US" sz="1200" dirty="0" smtClean="0">
                <a:latin typeface="Arial" charset="0"/>
              </a:rPr>
              <a:t>pressures </a:t>
            </a:r>
            <a:r>
              <a:rPr lang="en-US" sz="1200" dirty="0">
                <a:latin typeface="Arial" charset="0"/>
              </a:rPr>
              <a:t>above one million </a:t>
            </a:r>
            <a:r>
              <a:rPr lang="en-US" sz="1200" dirty="0" smtClean="0">
                <a:latin typeface="Arial" charset="0"/>
              </a:rPr>
              <a:t>atmospheres. At pressures of 170GPa, the superconducting transition temperature achieves 203K. For comparison, these pressures are about half of those</a:t>
            </a:r>
          </a:p>
          <a:p>
            <a:pPr algn="just"/>
            <a:r>
              <a:rPr lang="en-US" sz="1200" dirty="0" smtClean="0">
                <a:latin typeface="Arial" charset="0"/>
              </a:rPr>
              <a:t>estimated to exist at the earth’s core.</a:t>
            </a:r>
          </a:p>
          <a:p>
            <a:pPr algn="just"/>
            <a:endParaRPr lang="en-US" sz="600" dirty="0" smtClean="0">
              <a:latin typeface="Arial" charset="0"/>
            </a:endParaRPr>
          </a:p>
          <a:p>
            <a:pPr algn="just"/>
            <a:r>
              <a:rPr lang="en-US" sz="1200" b="1" dirty="0">
                <a:solidFill>
                  <a:srgbClr val="000000"/>
                </a:solidFill>
              </a:rPr>
              <a:t>Why is this </a:t>
            </a:r>
            <a:r>
              <a:rPr lang="en-US" sz="1200" b="1" dirty="0" smtClean="0">
                <a:solidFill>
                  <a:srgbClr val="000000"/>
                </a:solidFill>
              </a:rPr>
              <a:t>important?</a:t>
            </a:r>
            <a:r>
              <a:rPr lang="en-US" sz="1200" dirty="0">
                <a:latin typeface="Arial" charset="0"/>
              </a:rPr>
              <a:t> </a:t>
            </a:r>
            <a:r>
              <a:rPr lang="en-US" sz="1200" dirty="0" smtClean="0">
                <a:latin typeface="Arial" charset="0"/>
              </a:rPr>
              <a:t> Superconductivity </a:t>
            </a:r>
            <a:r>
              <a:rPr lang="en-US" sz="1200" dirty="0">
                <a:latin typeface="Arial" charset="0"/>
              </a:rPr>
              <a:t>is a state of a </a:t>
            </a:r>
            <a:r>
              <a:rPr lang="en-US" sz="1200" dirty="0" smtClean="0">
                <a:latin typeface="Arial" charset="0"/>
              </a:rPr>
              <a:t>material in which </a:t>
            </a:r>
            <a:r>
              <a:rPr lang="en-US" sz="1200" dirty="0">
                <a:latin typeface="Arial" charset="0"/>
              </a:rPr>
              <a:t>its resistance is exactly zero, i.e. an electrical current can flow without </a:t>
            </a:r>
            <a:r>
              <a:rPr lang="en-US" sz="1200" dirty="0" smtClean="0">
                <a:latin typeface="Arial" charset="0"/>
              </a:rPr>
              <a:t>any frictional losses</a:t>
            </a:r>
            <a:r>
              <a:rPr lang="en-US" sz="1200" dirty="0">
                <a:latin typeface="Arial" charset="0"/>
              </a:rPr>
              <a:t>. The world will </a:t>
            </a:r>
            <a:r>
              <a:rPr lang="en-US" sz="1200" dirty="0" smtClean="0">
                <a:latin typeface="Arial" charset="0"/>
              </a:rPr>
              <a:t>become a different place </a:t>
            </a:r>
            <a:r>
              <a:rPr lang="en-US" sz="1200" dirty="0">
                <a:latin typeface="Arial" charset="0"/>
              </a:rPr>
              <a:t>if room temperature superconductivity </a:t>
            </a:r>
            <a:r>
              <a:rPr lang="en-US" sz="1200" dirty="0" smtClean="0">
                <a:latin typeface="Arial" charset="0"/>
              </a:rPr>
              <a:t>is discovered and superconductivity </a:t>
            </a:r>
            <a:r>
              <a:rPr lang="en-US" sz="1200" smtClean="0">
                <a:latin typeface="Arial" charset="0"/>
              </a:rPr>
              <a:t>can replace </a:t>
            </a:r>
            <a:r>
              <a:rPr lang="en-US" sz="1200" dirty="0" smtClean="0">
                <a:latin typeface="Arial" charset="0"/>
              </a:rPr>
              <a:t>conventional conductivity in metals where heating is a waste of energy.</a:t>
            </a:r>
            <a:endParaRPr lang="en-US" sz="1200" dirty="0">
              <a:latin typeface="Arial" charset="0"/>
            </a:endParaRPr>
          </a:p>
          <a:p>
            <a:pPr algn="just"/>
            <a:endParaRPr lang="en-US" sz="600" dirty="0" smtClean="0">
              <a:latin typeface="Arial" charset="0"/>
            </a:endParaRPr>
          </a:p>
          <a:p>
            <a:pPr algn="just"/>
            <a:r>
              <a:rPr lang="en-US" sz="1200" b="1" dirty="0">
                <a:solidFill>
                  <a:srgbClr val="000000"/>
                </a:solidFill>
              </a:rPr>
              <a:t>Why did this research need the </a:t>
            </a:r>
            <a:r>
              <a:rPr lang="en-US" sz="1200" b="1" dirty="0" smtClean="0">
                <a:solidFill>
                  <a:srgbClr val="000000"/>
                </a:solidFill>
              </a:rPr>
              <a:t>MagLab?</a:t>
            </a:r>
            <a:r>
              <a:rPr lang="en-US" sz="1200" dirty="0">
                <a:latin typeface="Arial" charset="0"/>
              </a:rPr>
              <a:t> </a:t>
            </a:r>
            <a:r>
              <a:rPr lang="en-US" sz="1200" dirty="0" smtClean="0">
                <a:latin typeface="Arial" charset="0"/>
              </a:rPr>
              <a:t> High temperature superconductors require very high magnetic fields to fully understand their properties. MagLab researchers found that fields as high as 100 Tesla might not be strong enough to fully suppress superconductivity in hydrogen sulfide.</a:t>
            </a:r>
            <a:endParaRPr lang="en-US" sz="1200" dirty="0">
              <a:latin typeface="Arial" charset="0"/>
            </a:endParaRPr>
          </a:p>
        </p:txBody>
      </p:sp>
      <p:sp>
        <p:nvSpPr>
          <p:cNvPr id="10" name="Text Box 28"/>
          <p:cNvSpPr txBox="1">
            <a:spLocks noChangeArrowheads="1"/>
          </p:cNvSpPr>
          <p:nvPr/>
        </p:nvSpPr>
        <p:spPr bwMode="auto">
          <a:xfrm>
            <a:off x="276226" y="6418377"/>
            <a:ext cx="6108136" cy="430887"/>
          </a:xfrm>
          <a:prstGeom prst="rect">
            <a:avLst/>
          </a:prstGeom>
          <a:noFill/>
          <a:ln w="9525">
            <a:noFill/>
            <a:miter lim="800000"/>
            <a:headEnd/>
            <a:tailEnd/>
          </a:ln>
        </p:spPr>
        <p:txBody>
          <a:bodyPr wrap="square">
            <a:spAutoFit/>
          </a:bodyPr>
          <a:lstStyle/>
          <a:p>
            <a:r>
              <a:rPr lang="en-US" sz="1100" b="1" dirty="0" smtClean="0">
                <a:solidFill>
                  <a:srgbClr val="333399"/>
                </a:solidFill>
              </a:rPr>
              <a:t>Facilities and instrumentation used:</a:t>
            </a:r>
            <a:r>
              <a:rPr lang="en-US" sz="1100" dirty="0" smtClean="0">
                <a:solidFill>
                  <a:srgbClr val="333399"/>
                </a:solidFill>
              </a:rPr>
              <a:t>  DC Facility 35T magnet, Pulsed Facility 65T magnet</a:t>
            </a:r>
            <a:endParaRPr lang="en-US" sz="1100" dirty="0">
              <a:solidFill>
                <a:srgbClr val="333399"/>
              </a:solidFill>
            </a:endParaRPr>
          </a:p>
          <a:p>
            <a:r>
              <a:rPr lang="en-US" sz="1100" b="1" dirty="0" smtClean="0">
                <a:solidFill>
                  <a:srgbClr val="333399"/>
                </a:solidFill>
              </a:rPr>
              <a:t>Citation: </a:t>
            </a:r>
            <a:r>
              <a:rPr lang="en-US" sz="1100" dirty="0" smtClean="0">
                <a:solidFill>
                  <a:srgbClr val="333399"/>
                </a:solidFill>
              </a:rPr>
              <a:t>Manuscript in preparation</a:t>
            </a:r>
            <a:endParaRPr lang="en-US" sz="1200" dirty="0">
              <a:solidFill>
                <a:srgbClr val="333399"/>
              </a:solidFill>
            </a:endParaRPr>
          </a:p>
        </p:txBody>
      </p:sp>
      <p:sp>
        <p:nvSpPr>
          <p:cNvPr id="22" name="Rectangle 49"/>
          <p:cNvSpPr>
            <a:spLocks noChangeArrowheads="1"/>
          </p:cNvSpPr>
          <p:nvPr/>
        </p:nvSpPr>
        <p:spPr bwMode="auto">
          <a:xfrm>
            <a:off x="4065104" y="1349127"/>
            <a:ext cx="5002697" cy="5091105"/>
          </a:xfrm>
          <a:prstGeom prst="rect">
            <a:avLst/>
          </a:prstGeom>
          <a:noFill/>
          <a:ln w="19050">
            <a:solidFill>
              <a:srgbClr val="0033CC"/>
            </a:solidFill>
            <a:miter lim="800000"/>
            <a:headEnd/>
            <a:tailEnd/>
          </a:ln>
        </p:spPr>
        <p:txBody>
          <a:bodyPr wrap="none" anchor="ctr"/>
          <a:lstStyle/>
          <a:p>
            <a:endParaRPr lang="en-US"/>
          </a:p>
        </p:txBody>
      </p:sp>
      <p:sp>
        <p:nvSpPr>
          <p:cNvPr id="26" name="TextBox 25"/>
          <p:cNvSpPr txBox="1"/>
          <p:nvPr/>
        </p:nvSpPr>
        <p:spPr>
          <a:xfrm>
            <a:off x="4532390" y="4103720"/>
            <a:ext cx="279244" cy="276999"/>
          </a:xfrm>
          <a:prstGeom prst="rect">
            <a:avLst/>
          </a:prstGeom>
          <a:noFill/>
        </p:spPr>
        <p:txBody>
          <a:bodyPr wrap="none" rtlCol="0">
            <a:spAutoFit/>
          </a:bodyPr>
          <a:lstStyle/>
          <a:p>
            <a:r>
              <a:rPr lang="en-US" sz="1200" b="1" dirty="0" smtClean="0"/>
              <a:t>b</a:t>
            </a:r>
            <a:endParaRPr lang="en-US" sz="1200" b="1" dirty="0"/>
          </a:p>
        </p:txBody>
      </p:sp>
      <p:sp>
        <p:nvSpPr>
          <p:cNvPr id="28" name="TextBox 27"/>
          <p:cNvSpPr txBox="1"/>
          <p:nvPr/>
        </p:nvSpPr>
        <p:spPr>
          <a:xfrm>
            <a:off x="7104704" y="3819525"/>
            <a:ext cx="1935598" cy="2631490"/>
          </a:xfrm>
          <a:prstGeom prst="rect">
            <a:avLst/>
          </a:prstGeom>
          <a:noFill/>
        </p:spPr>
        <p:txBody>
          <a:bodyPr wrap="square" rtlCol="0">
            <a:spAutoFit/>
          </a:bodyPr>
          <a:lstStyle/>
          <a:p>
            <a:pPr algn="just"/>
            <a:r>
              <a:rPr lang="en-US" sz="1100" b="1" dirty="0" smtClean="0"/>
              <a:t>Figure b, </a:t>
            </a:r>
            <a:r>
              <a:rPr lang="en-US" sz="1100" dirty="0" smtClean="0"/>
              <a:t>Superconducting </a:t>
            </a:r>
          </a:p>
          <a:p>
            <a:pPr algn="just"/>
            <a:r>
              <a:rPr lang="en-US" sz="1100" dirty="0" smtClean="0"/>
              <a:t>upper critical fields as a function of temperature for two samples under pressures of 150 and 170 </a:t>
            </a:r>
            <a:r>
              <a:rPr lang="en-US" sz="1100" dirty="0" err="1" smtClean="0"/>
              <a:t>GPa</a:t>
            </a:r>
            <a:r>
              <a:rPr lang="en-US" sz="1100" dirty="0" smtClean="0"/>
              <a:t>. Open markers are DC field data and solid ones are pulsed field data. For each sample, we show data for </a:t>
            </a:r>
            <a:r>
              <a:rPr lang="en-US" sz="1100" i="1" dirty="0" smtClean="0"/>
              <a:t>H</a:t>
            </a:r>
            <a:r>
              <a:rPr lang="en-US" sz="1100" baseline="-25000" dirty="0" smtClean="0"/>
              <a:t>c2</a:t>
            </a:r>
            <a:r>
              <a:rPr lang="en-US" sz="1100" dirty="0" smtClean="0"/>
              <a:t> (purple and red) and </a:t>
            </a:r>
            <a:r>
              <a:rPr lang="en-US" sz="1100" i="1" dirty="0" smtClean="0"/>
              <a:t>H</a:t>
            </a:r>
            <a:r>
              <a:rPr lang="en-US" sz="1100" dirty="0" smtClean="0"/>
              <a:t>* (light and dark blue). Solid lines are fits to the formula: </a:t>
            </a:r>
            <a:r>
              <a:rPr lang="en-US" sz="1100" i="1" dirty="0" smtClean="0"/>
              <a:t>H</a:t>
            </a:r>
            <a:r>
              <a:rPr lang="en-US" sz="1100" baseline="-25000" dirty="0" smtClean="0"/>
              <a:t>c2</a:t>
            </a:r>
            <a:r>
              <a:rPr lang="en-US" sz="1100" dirty="0" smtClean="0"/>
              <a:t> = </a:t>
            </a:r>
            <a:r>
              <a:rPr lang="en-US" sz="1100" i="1" dirty="0" smtClean="0"/>
              <a:t>H</a:t>
            </a:r>
            <a:r>
              <a:rPr lang="en-US" sz="1100" baseline="-25000" dirty="0" smtClean="0"/>
              <a:t>c2</a:t>
            </a:r>
            <a:r>
              <a:rPr lang="en-US" sz="1100" dirty="0" smtClean="0"/>
              <a:t>(0)[1-(T/Tc)</a:t>
            </a:r>
            <a:r>
              <a:rPr lang="en-US" sz="1100" baseline="30000" dirty="0" smtClean="0"/>
              <a:t>2</a:t>
            </a:r>
            <a:r>
              <a:rPr lang="en-US" sz="1100" dirty="0" smtClean="0"/>
              <a:t>].</a:t>
            </a:r>
          </a:p>
          <a:p>
            <a:pPr algn="just"/>
            <a:r>
              <a:rPr lang="en-US" sz="1100" dirty="0" smtClean="0"/>
              <a:t>Inset photos: the diamond anvil cell and the sample.</a:t>
            </a:r>
            <a:endParaRPr lang="en-US" sz="1100" dirty="0"/>
          </a:p>
        </p:txBody>
      </p:sp>
      <p:sp>
        <p:nvSpPr>
          <p:cNvPr id="30" name="Text Box 62"/>
          <p:cNvSpPr txBox="1">
            <a:spLocks noChangeArrowheads="1"/>
          </p:cNvSpPr>
          <p:nvPr/>
        </p:nvSpPr>
        <p:spPr bwMode="auto">
          <a:xfrm>
            <a:off x="38100" y="42335"/>
            <a:ext cx="9182099" cy="1161857"/>
          </a:xfrm>
          <a:prstGeom prst="rect">
            <a:avLst/>
          </a:prstGeom>
          <a:noFill/>
          <a:ln w="9525">
            <a:noFill/>
            <a:miter lim="800000"/>
            <a:headEnd/>
            <a:tailEnd/>
          </a:ln>
        </p:spPr>
        <p:txBody>
          <a:bodyPr wrap="square">
            <a:spAutoFit/>
          </a:bodyPr>
          <a:lstStyle/>
          <a:p>
            <a:pPr algn="ctr">
              <a:spcBef>
                <a:spcPts val="0"/>
              </a:spcBef>
            </a:pPr>
            <a:r>
              <a:rPr lang="en-US" sz="1600" b="1" dirty="0" smtClean="0"/>
              <a:t>Superconducting Hydride </a:t>
            </a:r>
            <a:r>
              <a:rPr lang="en-US" sz="1600" b="1" dirty="0"/>
              <a:t>under </a:t>
            </a:r>
            <a:r>
              <a:rPr lang="en-US" sz="1600" b="1" smtClean="0"/>
              <a:t>Extreme </a:t>
            </a:r>
            <a:r>
              <a:rPr lang="en-US" sz="1600" b="1" smtClean="0"/>
              <a:t>Magnetic Fields </a:t>
            </a:r>
            <a:r>
              <a:rPr lang="en-US" sz="1600" b="1" dirty="0" smtClean="0"/>
              <a:t>and Pressure</a:t>
            </a:r>
            <a:endParaRPr lang="en-US" sz="600" dirty="0" smtClean="0"/>
          </a:p>
          <a:p>
            <a:pPr algn="ctr">
              <a:spcBef>
                <a:spcPts val="0"/>
              </a:spcBef>
            </a:pPr>
            <a:r>
              <a:rPr lang="en-US" sz="1100" dirty="0" smtClean="0"/>
              <a:t>S. </a:t>
            </a:r>
            <a:r>
              <a:rPr lang="en-US" sz="1100" dirty="0"/>
              <a:t>Mozaffari</a:t>
            </a:r>
            <a:r>
              <a:rPr lang="en-US" sz="1100" kern="1200" baseline="30000" dirty="0" smtClean="0"/>
              <a:t>1</a:t>
            </a:r>
            <a:r>
              <a:rPr lang="en-US" sz="1100" kern="1200" dirty="0"/>
              <a:t>, </a:t>
            </a:r>
            <a:r>
              <a:rPr lang="en-US" sz="1100" kern="1200" dirty="0" smtClean="0"/>
              <a:t>L. </a:t>
            </a:r>
            <a:r>
              <a:rPr lang="en-US" sz="1100" dirty="0" smtClean="0"/>
              <a:t>Balicas</a:t>
            </a:r>
            <a:r>
              <a:rPr lang="en-US" sz="1100" baseline="30000" dirty="0"/>
              <a:t>1</a:t>
            </a:r>
            <a:r>
              <a:rPr lang="en-US" sz="1100" dirty="0" smtClean="0"/>
              <a:t>, V. </a:t>
            </a:r>
            <a:r>
              <a:rPr lang="en-US" sz="1100" dirty="0"/>
              <a:t>S. </a:t>
            </a:r>
            <a:r>
              <a:rPr lang="en-US" sz="1100" dirty="0" smtClean="0"/>
              <a:t>Minkov</a:t>
            </a:r>
            <a:r>
              <a:rPr lang="en-US" sz="1100" baseline="30000" dirty="0" smtClean="0"/>
              <a:t>2</a:t>
            </a:r>
            <a:r>
              <a:rPr lang="en-US" sz="1100" dirty="0" smtClean="0"/>
              <a:t>, D. Knyazev</a:t>
            </a:r>
            <a:r>
              <a:rPr lang="en-US" sz="1100" baseline="30000" dirty="0"/>
              <a:t>2</a:t>
            </a:r>
            <a:r>
              <a:rPr lang="en-US" sz="1100" dirty="0" smtClean="0"/>
              <a:t>, M. </a:t>
            </a:r>
            <a:r>
              <a:rPr lang="en-US" sz="1100" dirty="0"/>
              <a:t>I. </a:t>
            </a:r>
            <a:r>
              <a:rPr lang="en-US" sz="1100" dirty="0" smtClean="0"/>
              <a:t>Eremets</a:t>
            </a:r>
            <a:r>
              <a:rPr lang="en-US" sz="1100" baseline="30000" dirty="0"/>
              <a:t>2</a:t>
            </a:r>
            <a:r>
              <a:rPr lang="en-US" sz="1100" dirty="0" smtClean="0"/>
              <a:t>, </a:t>
            </a:r>
          </a:p>
          <a:p>
            <a:pPr algn="ctr">
              <a:spcBef>
                <a:spcPts val="0"/>
              </a:spcBef>
            </a:pPr>
            <a:r>
              <a:rPr lang="en-US" sz="1100" dirty="0" smtClean="0"/>
              <a:t>M. Einaga</a:t>
            </a:r>
            <a:r>
              <a:rPr lang="en-US" sz="1100" baseline="30000" dirty="0" smtClean="0"/>
              <a:t>3</a:t>
            </a:r>
            <a:r>
              <a:rPr lang="en-US" sz="1100" dirty="0" smtClean="0"/>
              <a:t>, K. Shimizu</a:t>
            </a:r>
            <a:r>
              <a:rPr lang="en-US" sz="1100" baseline="30000" dirty="0" smtClean="0"/>
              <a:t>3</a:t>
            </a:r>
            <a:r>
              <a:rPr lang="en-US" sz="1100" dirty="0" smtClean="0"/>
              <a:t>, D. Sun</a:t>
            </a:r>
            <a:r>
              <a:rPr lang="en-US" sz="1100" baseline="30000" dirty="0" smtClean="0"/>
              <a:t>4</a:t>
            </a:r>
            <a:r>
              <a:rPr lang="en-US" sz="1100" dirty="0" smtClean="0"/>
              <a:t>, F. </a:t>
            </a:r>
            <a:r>
              <a:rPr lang="en-US" sz="1100" dirty="0"/>
              <a:t>F. </a:t>
            </a:r>
            <a:r>
              <a:rPr lang="en-US" sz="1100" dirty="0" smtClean="0"/>
              <a:t>Balakirev</a:t>
            </a:r>
            <a:r>
              <a:rPr lang="en-US" sz="1100" baseline="30000" dirty="0" smtClean="0"/>
              <a:t>4</a:t>
            </a:r>
          </a:p>
          <a:p>
            <a:pPr marL="228600" indent="-228600" algn="ctr">
              <a:spcBef>
                <a:spcPts val="0"/>
              </a:spcBef>
              <a:buAutoNum type="arabicPeriod"/>
            </a:pPr>
            <a:r>
              <a:rPr lang="en-US" sz="1050" b="1" dirty="0" smtClean="0">
                <a:solidFill>
                  <a:srgbClr val="0033CC"/>
                </a:solidFill>
              </a:rPr>
              <a:t>National </a:t>
            </a:r>
            <a:r>
              <a:rPr lang="en-US" sz="1050" b="1" dirty="0">
                <a:solidFill>
                  <a:srgbClr val="0033CC"/>
                </a:solidFill>
              </a:rPr>
              <a:t>High Magnetic Field </a:t>
            </a:r>
            <a:r>
              <a:rPr lang="en-US" sz="1050" b="1" dirty="0" smtClean="0">
                <a:solidFill>
                  <a:srgbClr val="0033CC"/>
                </a:solidFill>
              </a:rPr>
              <a:t>Laboratory, Florida State University</a:t>
            </a:r>
            <a:r>
              <a:rPr lang="en-US" sz="1050" b="1" kern="1200" dirty="0" smtClean="0">
                <a:solidFill>
                  <a:srgbClr val="0033CC"/>
                </a:solidFill>
              </a:rPr>
              <a:t>; 2</a:t>
            </a:r>
            <a:r>
              <a:rPr lang="en-US" sz="1050" b="1" dirty="0">
                <a:solidFill>
                  <a:srgbClr val="0033CC"/>
                </a:solidFill>
              </a:rPr>
              <a:t>. Max-Planck-</a:t>
            </a:r>
            <a:r>
              <a:rPr lang="en-US" sz="1050" b="1" dirty="0" err="1">
                <a:solidFill>
                  <a:srgbClr val="0033CC"/>
                </a:solidFill>
              </a:rPr>
              <a:t>Institut</a:t>
            </a:r>
            <a:r>
              <a:rPr lang="en-US" sz="1050" b="1" dirty="0">
                <a:solidFill>
                  <a:srgbClr val="0033CC"/>
                </a:solidFill>
              </a:rPr>
              <a:t> fur </a:t>
            </a:r>
            <a:r>
              <a:rPr lang="en-US" sz="1050" b="1" dirty="0" err="1">
                <a:solidFill>
                  <a:srgbClr val="0033CC"/>
                </a:solidFill>
              </a:rPr>
              <a:t>Chemie</a:t>
            </a:r>
            <a:r>
              <a:rPr lang="en-US" sz="1050" b="1" dirty="0">
                <a:solidFill>
                  <a:srgbClr val="0033CC"/>
                </a:solidFill>
              </a:rPr>
              <a:t>; </a:t>
            </a:r>
            <a:endParaRPr lang="en-US" sz="1050" b="1" dirty="0" smtClean="0">
              <a:solidFill>
                <a:srgbClr val="0033CC"/>
              </a:solidFill>
            </a:endParaRPr>
          </a:p>
          <a:p>
            <a:pPr algn="ctr">
              <a:spcBef>
                <a:spcPts val="0"/>
              </a:spcBef>
            </a:pPr>
            <a:r>
              <a:rPr lang="en-US" sz="1050" b="1" kern="1200" dirty="0" smtClean="0">
                <a:solidFill>
                  <a:srgbClr val="0033CC"/>
                </a:solidFill>
              </a:rPr>
              <a:t>3</a:t>
            </a:r>
            <a:r>
              <a:rPr lang="en-US" sz="1050" b="1" dirty="0">
                <a:solidFill>
                  <a:srgbClr val="0033CC"/>
                </a:solidFill>
              </a:rPr>
              <a:t>. Osaka </a:t>
            </a:r>
            <a:r>
              <a:rPr lang="en-US" sz="1050" b="1" dirty="0" smtClean="0">
                <a:solidFill>
                  <a:srgbClr val="0033CC"/>
                </a:solidFill>
              </a:rPr>
              <a:t>University; 4. National High Magnetic Field Laboratory, Los </a:t>
            </a:r>
            <a:r>
              <a:rPr lang="en-US" sz="1050" b="1" dirty="0">
                <a:solidFill>
                  <a:srgbClr val="0033CC"/>
                </a:solidFill>
              </a:rPr>
              <a:t>Alamos National Laboratory</a:t>
            </a:r>
            <a:endParaRPr lang="en-US" sz="1050" b="1" kern="1200" dirty="0" smtClean="0">
              <a:solidFill>
                <a:srgbClr val="0033CC"/>
              </a:solidFill>
            </a:endParaRPr>
          </a:p>
          <a:p>
            <a:pPr algn="ctr">
              <a:spcBef>
                <a:spcPts val="0"/>
              </a:spcBef>
            </a:pPr>
            <a:r>
              <a:rPr lang="en-US" sz="1050" b="1" kern="1200" dirty="0" smtClean="0"/>
              <a:t>Funding Grants:</a:t>
            </a:r>
            <a:r>
              <a:rPr lang="en-US" sz="1050" kern="1200" dirty="0" smtClean="0"/>
              <a:t>  G.S. Boebinger (NSF DMR-1157490, NSF </a:t>
            </a:r>
            <a:r>
              <a:rPr lang="en-US" sz="1050" dirty="0" smtClean="0"/>
              <a:t>DMR-1644779</a:t>
            </a:r>
            <a:r>
              <a:rPr lang="en-US" sz="1050" kern="1200" dirty="0" smtClean="0"/>
              <a:t>); Balicas (DoE-BES DE-SC0002613); </a:t>
            </a:r>
            <a:r>
              <a:rPr lang="en-US" sz="1050" kern="1200" dirty="0" err="1" smtClean="0"/>
              <a:t>Eremets</a:t>
            </a:r>
            <a:r>
              <a:rPr lang="en-US" sz="1050" kern="1200" dirty="0" smtClean="0"/>
              <a:t>(ERC- 267777)</a:t>
            </a:r>
            <a:endParaRPr lang="en-US" sz="1050" b="1" kern="1200" dirty="0">
              <a:solidFill>
                <a:srgbClr val="0033CC"/>
              </a:solidFill>
            </a:endParaRPr>
          </a:p>
        </p:txBody>
      </p:sp>
      <p:sp>
        <p:nvSpPr>
          <p:cNvPr id="31" name="Line 42"/>
          <p:cNvSpPr>
            <a:spLocks noChangeShapeType="1"/>
          </p:cNvSpPr>
          <p:nvPr/>
        </p:nvSpPr>
        <p:spPr bwMode="auto">
          <a:xfrm>
            <a:off x="38100" y="1273176"/>
            <a:ext cx="9029700" cy="0"/>
          </a:xfrm>
          <a:prstGeom prst="line">
            <a:avLst/>
          </a:prstGeom>
          <a:noFill/>
          <a:ln w="82550" cmpd="thickThin">
            <a:solidFill>
              <a:schemeClr val="tx1"/>
            </a:solidFill>
            <a:round/>
            <a:headEnd/>
            <a:tailEnd/>
          </a:ln>
        </p:spPr>
        <p:txBody>
          <a:bodyPr/>
          <a:lstStyle/>
          <a:p>
            <a:endParaRPr lang="en-US"/>
          </a:p>
        </p:txBody>
      </p:sp>
      <p:pic>
        <p:nvPicPr>
          <p:cNvPr id="32" name="Picture 31" descr="NSF logo.jpg"/>
          <p:cNvPicPr>
            <a:picLocks noChangeAspect="1"/>
          </p:cNvPicPr>
          <p:nvPr/>
        </p:nvPicPr>
        <p:blipFill>
          <a:blip r:embed="rId4" cstate="print"/>
          <a:stretch>
            <a:fillRect/>
          </a:stretch>
        </p:blipFill>
        <p:spPr>
          <a:xfrm>
            <a:off x="8204200" y="0"/>
            <a:ext cx="939800" cy="945461"/>
          </a:xfrm>
          <a:prstGeom prst="rect">
            <a:avLst/>
          </a:prstGeom>
        </p:spPr>
      </p:pic>
      <p:pic>
        <p:nvPicPr>
          <p:cNvPr id="33" name="Picture 32"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33423" cy="874113"/>
          </a:xfrm>
          <a:prstGeom prst="rect">
            <a:avLst/>
          </a:prstGeom>
        </p:spPr>
      </p:pic>
      <p:sp>
        <p:nvSpPr>
          <p:cNvPr id="27" name="TextBox 26"/>
          <p:cNvSpPr txBox="1"/>
          <p:nvPr/>
        </p:nvSpPr>
        <p:spPr>
          <a:xfrm>
            <a:off x="7068033" y="1597063"/>
            <a:ext cx="1972269" cy="1954381"/>
          </a:xfrm>
          <a:prstGeom prst="rect">
            <a:avLst/>
          </a:prstGeom>
          <a:noFill/>
        </p:spPr>
        <p:txBody>
          <a:bodyPr wrap="square" rtlCol="0">
            <a:spAutoFit/>
          </a:bodyPr>
          <a:lstStyle/>
          <a:p>
            <a:pPr algn="just"/>
            <a:r>
              <a:rPr lang="en-US" sz="1100" b="1" dirty="0" smtClean="0"/>
              <a:t>Figure a, </a:t>
            </a:r>
            <a:r>
              <a:rPr lang="en-US" sz="1100" dirty="0" smtClean="0"/>
              <a:t>Resistance as a function of magnetic field at several temperatures (</a:t>
            </a:r>
            <a:r>
              <a:rPr lang="en-US" sz="1100" i="1" dirty="0" smtClean="0"/>
              <a:t>T</a:t>
            </a:r>
            <a:r>
              <a:rPr lang="en-US" sz="1100" dirty="0" smtClean="0"/>
              <a:t>) for a sulfur hydride sample under hydrostatic pressure of 170 </a:t>
            </a:r>
            <a:r>
              <a:rPr lang="en-US" sz="1100" dirty="0" err="1" smtClean="0"/>
              <a:t>GPa</a:t>
            </a:r>
            <a:r>
              <a:rPr lang="en-US" sz="1100" dirty="0" smtClean="0"/>
              <a:t>. Red dashed lines Indicate the definition of </a:t>
            </a:r>
            <a:r>
              <a:rPr lang="en-US" sz="1100" i="1" dirty="0" smtClean="0"/>
              <a:t>H</a:t>
            </a:r>
            <a:r>
              <a:rPr lang="en-US" sz="1100" baseline="-25000" dirty="0" smtClean="0"/>
              <a:t>c2</a:t>
            </a:r>
            <a:r>
              <a:rPr lang="en-US" sz="1100" dirty="0" smtClean="0"/>
              <a:t>, the upper critical magnetic field, and </a:t>
            </a:r>
            <a:r>
              <a:rPr lang="en-US" sz="1100" i="1" dirty="0" smtClean="0"/>
              <a:t>H*, </a:t>
            </a:r>
            <a:r>
              <a:rPr lang="en-US" sz="1100" dirty="0" smtClean="0"/>
              <a:t>the superconducting transition onset.</a:t>
            </a:r>
            <a:endParaRPr lang="en-US" sz="1100" dirty="0"/>
          </a:p>
        </p:txBody>
      </p:sp>
      <p:sp>
        <p:nvSpPr>
          <p:cNvPr id="34" name="TextBox 33"/>
          <p:cNvSpPr txBox="1"/>
          <p:nvPr/>
        </p:nvSpPr>
        <p:spPr>
          <a:xfrm>
            <a:off x="4530408" y="1600890"/>
            <a:ext cx="279244" cy="276999"/>
          </a:xfrm>
          <a:prstGeom prst="rect">
            <a:avLst/>
          </a:prstGeom>
          <a:noFill/>
        </p:spPr>
        <p:txBody>
          <a:bodyPr wrap="none" rtlCol="0">
            <a:spAutoFit/>
          </a:bodyPr>
          <a:lstStyle/>
          <a:p>
            <a:r>
              <a:rPr lang="en-US" sz="1200" b="1" dirty="0" smtClean="0"/>
              <a:t>a</a:t>
            </a:r>
            <a:endParaRPr lang="en-US" sz="1200" b="1" dirty="0"/>
          </a:p>
        </p:txBody>
      </p:sp>
      <p:grpSp>
        <p:nvGrpSpPr>
          <p:cNvPr id="17" name="Group 16"/>
          <p:cNvGrpSpPr/>
          <p:nvPr/>
        </p:nvGrpSpPr>
        <p:grpSpPr>
          <a:xfrm>
            <a:off x="4143089" y="3884350"/>
            <a:ext cx="3210891" cy="2480472"/>
            <a:chOff x="4143089" y="3884350"/>
            <a:chExt cx="3210891" cy="2480472"/>
          </a:xfrm>
        </p:grpSpPr>
        <p:pic>
          <p:nvPicPr>
            <p:cNvPr id="1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43089" y="3884350"/>
              <a:ext cx="3210891" cy="248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 name="Group 15"/>
            <p:cNvGrpSpPr/>
            <p:nvPr/>
          </p:nvGrpSpPr>
          <p:grpSpPr>
            <a:xfrm>
              <a:off x="5918200" y="5614728"/>
              <a:ext cx="647700" cy="254992"/>
              <a:chOff x="5918200" y="5614728"/>
              <a:chExt cx="647700" cy="254992"/>
            </a:xfrm>
          </p:grpSpPr>
          <p:sp>
            <p:nvSpPr>
              <p:cNvPr id="3" name="Freeform 2"/>
              <p:cNvSpPr/>
              <p:nvPr/>
            </p:nvSpPr>
            <p:spPr>
              <a:xfrm>
                <a:off x="6064250" y="5684838"/>
                <a:ext cx="501650" cy="184882"/>
              </a:xfrm>
              <a:custGeom>
                <a:avLst/>
                <a:gdLst>
                  <a:gd name="connsiteX0" fmla="*/ 0 w 501650"/>
                  <a:gd name="connsiteY0" fmla="*/ 130175 h 176212"/>
                  <a:gd name="connsiteX1" fmla="*/ 12700 w 501650"/>
                  <a:gd name="connsiteY1" fmla="*/ 176212 h 176212"/>
                  <a:gd name="connsiteX2" fmla="*/ 354013 w 501650"/>
                  <a:gd name="connsiteY2" fmla="*/ 93662 h 176212"/>
                  <a:gd name="connsiteX3" fmla="*/ 488950 w 501650"/>
                  <a:gd name="connsiteY3" fmla="*/ 112712 h 176212"/>
                  <a:gd name="connsiteX4" fmla="*/ 498475 w 501650"/>
                  <a:gd name="connsiteY4" fmla="*/ 65087 h 176212"/>
                  <a:gd name="connsiteX5" fmla="*/ 501650 w 501650"/>
                  <a:gd name="connsiteY5" fmla="*/ 31750 h 176212"/>
                  <a:gd name="connsiteX6" fmla="*/ 344488 w 501650"/>
                  <a:gd name="connsiteY6" fmla="*/ 0 h 176212"/>
                  <a:gd name="connsiteX7" fmla="*/ 320675 w 501650"/>
                  <a:gd name="connsiteY7" fmla="*/ 20637 h 176212"/>
                  <a:gd name="connsiteX8" fmla="*/ 260350 w 501650"/>
                  <a:gd name="connsiteY8" fmla="*/ 20637 h 176212"/>
                  <a:gd name="connsiteX9" fmla="*/ 257175 w 501650"/>
                  <a:gd name="connsiteY9" fmla="*/ 74612 h 176212"/>
                  <a:gd name="connsiteX10" fmla="*/ 209550 w 501650"/>
                  <a:gd name="connsiteY10" fmla="*/ 65087 h 176212"/>
                  <a:gd name="connsiteX11" fmla="*/ 192088 w 501650"/>
                  <a:gd name="connsiteY11" fmla="*/ 22225 h 176212"/>
                  <a:gd name="connsiteX12" fmla="*/ 76200 w 501650"/>
                  <a:gd name="connsiteY12" fmla="*/ 100012 h 176212"/>
                  <a:gd name="connsiteX13" fmla="*/ 0 w 501650"/>
                  <a:gd name="connsiteY13" fmla="*/ 130175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1650" h="176212">
                    <a:moveTo>
                      <a:pt x="0" y="130175"/>
                    </a:moveTo>
                    <a:lnTo>
                      <a:pt x="12700" y="176212"/>
                    </a:lnTo>
                    <a:lnTo>
                      <a:pt x="354013" y="93662"/>
                    </a:lnTo>
                    <a:lnTo>
                      <a:pt x="488950" y="112712"/>
                    </a:lnTo>
                    <a:lnTo>
                      <a:pt x="498475" y="65087"/>
                    </a:lnTo>
                    <a:lnTo>
                      <a:pt x="501650" y="31750"/>
                    </a:lnTo>
                    <a:lnTo>
                      <a:pt x="344488" y="0"/>
                    </a:lnTo>
                    <a:lnTo>
                      <a:pt x="320675" y="20637"/>
                    </a:lnTo>
                    <a:lnTo>
                      <a:pt x="260350" y="20637"/>
                    </a:lnTo>
                    <a:lnTo>
                      <a:pt x="257175" y="74612"/>
                    </a:lnTo>
                    <a:lnTo>
                      <a:pt x="209550" y="65087"/>
                    </a:lnTo>
                    <a:lnTo>
                      <a:pt x="192088" y="22225"/>
                    </a:lnTo>
                    <a:lnTo>
                      <a:pt x="76200" y="100012"/>
                    </a:lnTo>
                    <a:lnTo>
                      <a:pt x="0" y="13017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rot="21279608">
                <a:off x="5967056" y="5614728"/>
                <a:ext cx="412290" cy="1270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918200" y="5797550"/>
                <a:ext cx="16827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5" idx="1"/>
                <a:endCxn id="4" idx="3"/>
              </p:cNvCxnSpPr>
              <p:nvPr/>
            </p:nvCxnSpPr>
            <p:spPr>
              <a:xfrm flipV="1">
                <a:off x="5918200" y="5736500"/>
                <a:ext cx="114045" cy="83910"/>
              </a:xfrm>
              <a:prstGeom prst="line">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366642" y="5691189"/>
                <a:ext cx="68026" cy="112712"/>
              </a:xfrm>
              <a:prstGeom prst="line">
                <a:avLst/>
              </a:prstGeom>
              <a:ln w="952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16323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968A6BA-484C-4BB4-8C10-2F86F0636627}"/>
</file>

<file path=customXml/itemProps2.xml><?xml version="1.0" encoding="utf-8"?>
<ds:datastoreItem xmlns:ds="http://schemas.openxmlformats.org/officeDocument/2006/customXml" ds:itemID="{F24766A3-9FA4-4E9B-8517-0BAE55279552}"/>
</file>

<file path=customXml/itemProps3.xml><?xml version="1.0" encoding="utf-8"?>
<ds:datastoreItem xmlns:ds="http://schemas.openxmlformats.org/officeDocument/2006/customXml" ds:itemID="{AD01987B-F654-4BC1-A89E-3FA863B2771F}"/>
</file>

<file path=docProps/app.xml><?xml version="1.0" encoding="utf-8"?>
<Properties xmlns="http://schemas.openxmlformats.org/officeDocument/2006/extended-properties" xmlns:vt="http://schemas.openxmlformats.org/officeDocument/2006/docPropsVTypes">
  <TotalTime>5108</TotalTime>
  <Words>941</Words>
  <Application>Microsoft Office PowerPoint</Application>
  <PresentationFormat>On-screen Show (4:3)</PresentationFormat>
  <Paragraphs>45</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158</cp:revision>
  <cp:lastPrinted>2007-07-13T05:35:51Z</cp:lastPrinted>
  <dcterms:created xsi:type="dcterms:W3CDTF">2004-08-07T03:10:56Z</dcterms:created>
  <dcterms:modified xsi:type="dcterms:W3CDTF">2018-11-16T22:18:47Z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