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10" autoAdjust="0"/>
    <p:restoredTop sz="97279" autoAdjust="0"/>
  </p:normalViewPr>
  <p:slideViewPr>
    <p:cSldViewPr snapToGrid="0">
      <p:cViewPr varScale="1">
        <p:scale>
          <a:sx n="158" d="100"/>
          <a:sy n="158" d="100"/>
        </p:scale>
        <p:origin x="1788" y="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38100" y="1246213"/>
            <a:ext cx="4192233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Life-threatening fungal infections affect more than two million people worldwide but effective antifungal medications are very limited, thus resulting in high mortality. The fungal cell wall is a promising </a:t>
            </a:r>
            <a:r>
              <a:rPr lang="en-US" sz="1200" dirty="0" smtClean="0"/>
              <a:t>target for future antifungal drugs as </a:t>
            </a:r>
            <a:r>
              <a:rPr lang="en-US" sz="1200" dirty="0"/>
              <a:t>it contains polysaccharides </a:t>
            </a:r>
            <a:r>
              <a:rPr lang="en-US" sz="1200" dirty="0" smtClean="0"/>
              <a:t>that are absent </a:t>
            </a:r>
            <a:r>
              <a:rPr lang="en-US" sz="1200" dirty="0"/>
              <a:t>in </a:t>
            </a:r>
            <a:r>
              <a:rPr lang="en-US" sz="1200" dirty="0" smtClean="0"/>
              <a:t>humans. However, our knowledge of the fungal cell wall architecture remains </a:t>
            </a:r>
            <a:r>
              <a:rPr lang="en-US" sz="1200" dirty="0"/>
              <a:t>ambiguous due to technical constraints of traditional </a:t>
            </a:r>
            <a:r>
              <a:rPr lang="en-US" sz="1200" dirty="0" smtClean="0"/>
              <a:t>experimental techniques.</a:t>
            </a:r>
            <a:endParaRPr lang="en-US" sz="1200" dirty="0"/>
          </a:p>
          <a:p>
            <a:pPr algn="just"/>
            <a:r>
              <a:rPr lang="en-US" sz="600" dirty="0" smtClean="0"/>
              <a:t> </a:t>
            </a:r>
            <a:endParaRPr lang="en-US" sz="600" dirty="0"/>
          </a:p>
          <a:p>
            <a:pPr algn="just"/>
            <a:r>
              <a:rPr lang="en-US" altLang="zh-CN" sz="1200" dirty="0"/>
              <a:t>Experiments </a:t>
            </a:r>
            <a:r>
              <a:rPr lang="en-US" sz="1200" dirty="0"/>
              <a:t>on the high-field magnets at </a:t>
            </a:r>
            <a:r>
              <a:rPr lang="en-US" sz="1200" dirty="0" smtClean="0"/>
              <a:t>the MagLab </a:t>
            </a:r>
            <a:r>
              <a:rPr lang="en-US" altLang="zh-CN" sz="1200" dirty="0"/>
              <a:t>provide unprecedented </a:t>
            </a:r>
            <a:r>
              <a:rPr lang="en-US" altLang="zh-CN" sz="1200" dirty="0" smtClean="0"/>
              <a:t>NMR resolution from a variety of </a:t>
            </a:r>
            <a:r>
              <a:rPr lang="en-US" altLang="zh-CN" sz="1200" dirty="0"/>
              <a:t>polysaccharides and </a:t>
            </a:r>
            <a:r>
              <a:rPr lang="en-US" altLang="zh-CN" sz="1200" dirty="0" smtClean="0"/>
              <a:t>proteins (</a:t>
            </a:r>
            <a:r>
              <a:rPr lang="en-US" altLang="zh-CN" sz="1200" b="1" dirty="0" smtClean="0"/>
              <a:t>Figs.1a,b</a:t>
            </a:r>
            <a:r>
              <a:rPr lang="en-US" altLang="zh-CN" sz="1200" dirty="0"/>
              <a:t>)</a:t>
            </a:r>
            <a:r>
              <a:rPr lang="en-US" sz="1200" dirty="0"/>
              <a:t>. </a:t>
            </a:r>
            <a:r>
              <a:rPr lang="en-US" sz="1200" dirty="0" smtClean="0"/>
              <a:t>Magic Angle Spinning (MAS) Dynamic Nuclear Polarization (DNP) provides a 30-fold </a:t>
            </a:r>
            <a:r>
              <a:rPr lang="en-US" sz="1200" dirty="0"/>
              <a:t>sensitivity enhancement </a:t>
            </a:r>
            <a:r>
              <a:rPr lang="en-US" sz="1200" dirty="0" smtClean="0"/>
              <a:t>(</a:t>
            </a:r>
            <a:r>
              <a:rPr lang="en-US" sz="1200" b="1" dirty="0"/>
              <a:t>Fig. </a:t>
            </a:r>
            <a:r>
              <a:rPr lang="en-US" sz="1200" b="1" dirty="0" smtClean="0"/>
              <a:t>1c</a:t>
            </a:r>
            <a:r>
              <a:rPr lang="en-US" sz="1200" dirty="0" smtClean="0"/>
              <a:t>), which enabled this collaboration to determine </a:t>
            </a:r>
            <a:r>
              <a:rPr lang="en-US" sz="1200" dirty="0"/>
              <a:t>the spatial proximities between different biomacromolecules (</a:t>
            </a:r>
            <a:r>
              <a:rPr lang="en-US" sz="1200" b="1" dirty="0"/>
              <a:t>Fig. 1d</a:t>
            </a:r>
            <a:r>
              <a:rPr lang="en-US" sz="1200" dirty="0"/>
              <a:t>). This information on intermolecular packing, together with site-specific information on molecular hydration and dynamics, lead to a </a:t>
            </a:r>
            <a:r>
              <a:rPr lang="en-US" sz="1200" dirty="0" smtClean="0"/>
              <a:t>new structural </a:t>
            </a:r>
            <a:r>
              <a:rPr lang="en-US" sz="1200" dirty="0"/>
              <a:t>model </a:t>
            </a:r>
            <a:r>
              <a:rPr lang="en-US" sz="1200" dirty="0" smtClean="0"/>
              <a:t>of the fungal cell wall that </a:t>
            </a:r>
            <a:r>
              <a:rPr lang="en-US" sz="1200" dirty="0"/>
              <a:t>substantially </a:t>
            </a:r>
            <a:r>
              <a:rPr lang="en-US" sz="1200" dirty="0" smtClean="0"/>
              <a:t>differs </a:t>
            </a:r>
            <a:r>
              <a:rPr lang="en-US" sz="1200" dirty="0"/>
              <a:t>from any </a:t>
            </a:r>
            <a:r>
              <a:rPr lang="en-US" sz="1200" dirty="0" smtClean="0"/>
              <a:t>preceding impressions of the structure</a:t>
            </a:r>
            <a:r>
              <a:rPr lang="en-US" sz="1200" dirty="0" smtClean="0"/>
              <a:t> </a:t>
            </a:r>
            <a:r>
              <a:rPr lang="en-US" sz="1200" dirty="0"/>
              <a:t>of fungal cell walls. </a:t>
            </a:r>
          </a:p>
          <a:p>
            <a:pPr algn="just"/>
            <a:r>
              <a:rPr lang="en-US" sz="600" dirty="0" smtClean="0"/>
              <a:t> </a:t>
            </a:r>
            <a:endParaRPr lang="en-US" sz="600" dirty="0"/>
          </a:p>
          <a:p>
            <a:pPr algn="just"/>
            <a:r>
              <a:rPr lang="en-US" sz="1200" dirty="0"/>
              <a:t>The revised model will serve</a:t>
            </a:r>
            <a:r>
              <a:rPr lang="zh-CN" altLang="en-US" sz="1200" dirty="0"/>
              <a:t> </a:t>
            </a:r>
            <a:r>
              <a:rPr lang="en-US" altLang="zh-CN" sz="1200" dirty="0"/>
              <a:t>as the structural basis for designing better antifungal drugs that inhibit a broader spectrum of infectious fungi. </a:t>
            </a:r>
            <a:r>
              <a:rPr lang="en-US" altLang="zh-CN" sz="1200" dirty="0" smtClean="0"/>
              <a:t>The methods highlighted in this experiment can </a:t>
            </a:r>
            <a:r>
              <a:rPr lang="en-US" altLang="zh-CN" sz="1200" dirty="0"/>
              <a:t>be widely </a:t>
            </a:r>
            <a:r>
              <a:rPr lang="en-US" altLang="zh-CN" sz="1200" dirty="0" smtClean="0"/>
              <a:t>applied </a:t>
            </a:r>
            <a:r>
              <a:rPr lang="en-US" altLang="zh-CN" sz="1200" dirty="0"/>
              <a:t>to a variety of carbohydrate-rich biomaterials, such as the cell walls in plants, bacteria and algae. </a:t>
            </a:r>
            <a:endParaRPr lang="en-US" sz="12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11523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230333" y="1325562"/>
            <a:ext cx="4837467" cy="4871819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Text Box 62">
            <a:extLst>
              <a:ext uri="{FF2B5EF4-FFF2-40B4-BE49-F238E27FC236}">
                <a16:creationId xmlns:a16="http://schemas.microsoft.com/office/drawing/2014/main" id="{60823030-EDFD-4339-A32F-F655D8BA0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386" y="38061"/>
            <a:ext cx="730776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 smtClean="0"/>
              <a:t>Uncovering </a:t>
            </a:r>
            <a:r>
              <a:rPr lang="en-US" sz="1600" b="1" dirty="0"/>
              <a:t>the Secrets of Fungal Cell Wall Architecture</a:t>
            </a:r>
            <a:endParaRPr lang="en-US" sz="1600" b="1" kern="1200" dirty="0"/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 err="1"/>
              <a:t>Xue</a:t>
            </a:r>
            <a:r>
              <a:rPr lang="en-US" sz="1100" dirty="0"/>
              <a:t> Kang</a:t>
            </a:r>
            <a:r>
              <a:rPr lang="en-US" sz="1100" kern="1200" baseline="30000" dirty="0"/>
              <a:t>1</a:t>
            </a:r>
            <a:r>
              <a:rPr lang="en-US" sz="1100" dirty="0"/>
              <a:t>,</a:t>
            </a:r>
            <a:r>
              <a:rPr lang="en-US" sz="1100" baseline="30000" dirty="0"/>
              <a:t> </a:t>
            </a:r>
            <a:r>
              <a:rPr lang="en-US" sz="1100" dirty="0"/>
              <a:t>Alex Kirui</a:t>
            </a:r>
            <a:r>
              <a:rPr lang="en-US" sz="1100" kern="1200" baseline="30000" dirty="0"/>
              <a:t>1</a:t>
            </a:r>
            <a:r>
              <a:rPr lang="en-US" sz="1100" dirty="0"/>
              <a:t>, Artur Muszyński</a:t>
            </a:r>
            <a:r>
              <a:rPr lang="en-US" sz="1100" baseline="30000" dirty="0"/>
              <a:t>2</a:t>
            </a:r>
            <a:r>
              <a:rPr lang="en-US" sz="1100" dirty="0"/>
              <a:t>,  </a:t>
            </a:r>
            <a:r>
              <a:rPr lang="en-US" sz="1100" dirty="0" err="1"/>
              <a:t>Malitha</a:t>
            </a:r>
            <a:r>
              <a:rPr lang="en-US" sz="1100" dirty="0"/>
              <a:t> C </a:t>
            </a:r>
            <a:r>
              <a:rPr lang="en-US" sz="1100" dirty="0" err="1"/>
              <a:t>Dickwella</a:t>
            </a:r>
            <a:r>
              <a:rPr lang="en-US" sz="1100" dirty="0"/>
              <a:t> Widanage</a:t>
            </a:r>
            <a:r>
              <a:rPr lang="en-US" sz="1100" baseline="30000" dirty="0"/>
              <a:t>1</a:t>
            </a:r>
            <a:r>
              <a:rPr lang="en-US" sz="1100" dirty="0"/>
              <a:t>, Adrian Chen</a:t>
            </a:r>
            <a:r>
              <a:rPr lang="en-US" sz="1100" baseline="30000" dirty="0"/>
              <a:t>1</a:t>
            </a:r>
            <a:r>
              <a:rPr lang="en-US" sz="1100" dirty="0"/>
              <a:t>, </a:t>
            </a:r>
            <a:r>
              <a:rPr lang="en-US" sz="1100" dirty="0" err="1"/>
              <a:t>Parastoo</a:t>
            </a:r>
            <a:r>
              <a:rPr lang="en-US" sz="1100" dirty="0"/>
              <a:t> Azadi</a:t>
            </a:r>
            <a:r>
              <a:rPr lang="en-US" sz="1100" baseline="30000" dirty="0"/>
              <a:t>2</a:t>
            </a:r>
            <a:r>
              <a:rPr lang="en-US" sz="1100" dirty="0"/>
              <a:t>, Ping Wang</a:t>
            </a:r>
            <a:r>
              <a:rPr lang="en-US" sz="1100" baseline="30000" dirty="0"/>
              <a:t>3</a:t>
            </a:r>
            <a:r>
              <a:rPr lang="en-US" sz="1100" kern="1200" dirty="0"/>
              <a:t>, </a:t>
            </a:r>
            <a:r>
              <a:rPr lang="en-US" sz="1100" dirty="0"/>
              <a:t>Frederic Mentink-Vigier</a:t>
            </a:r>
            <a:r>
              <a:rPr lang="en-US" sz="1100" baseline="30000" dirty="0"/>
              <a:t>4</a:t>
            </a:r>
            <a:r>
              <a:rPr lang="en-US" sz="1100" dirty="0"/>
              <a:t>,</a:t>
            </a:r>
            <a:r>
              <a:rPr lang="en-US" sz="1100" baseline="30000" dirty="0"/>
              <a:t> </a:t>
            </a:r>
            <a:r>
              <a:rPr lang="en-US" altLang="zh-CN" sz="1100" kern="1200" dirty="0" err="1"/>
              <a:t>Tuo</a:t>
            </a:r>
            <a:r>
              <a:rPr lang="en-US" altLang="zh-CN" sz="1100" kern="1200" dirty="0"/>
              <a:t> </a:t>
            </a:r>
            <a:r>
              <a:rPr lang="en-US" altLang="zh-CN" sz="1100" kern="1200" dirty="0" smtClean="0"/>
              <a:t>Wang</a:t>
            </a:r>
            <a:r>
              <a:rPr lang="en-US" sz="1100" kern="1200" baseline="30000" dirty="0" smtClean="0"/>
              <a:t>1</a:t>
            </a:r>
          </a:p>
          <a:p>
            <a:pPr algn="ctr">
              <a:spcBef>
                <a:spcPts val="0"/>
              </a:spcBef>
            </a:pPr>
            <a:r>
              <a:rPr lang="en-US" sz="300" baseline="30000" dirty="0"/>
              <a:t> </a:t>
            </a:r>
            <a:endParaRPr lang="en-US" sz="300" kern="1200" dirty="0"/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1. Louisiana State University; 2. </a:t>
            </a:r>
            <a:r>
              <a:rPr lang="en-US" sz="1050" b="1" dirty="0">
                <a:solidFill>
                  <a:srgbClr val="0033CC"/>
                </a:solidFill>
              </a:rPr>
              <a:t>University of Georgi; 3. LSU Health Sciences Center; 4. NHMFL. </a:t>
            </a:r>
            <a:endParaRPr lang="en-US" sz="1050" b="1" kern="1200" dirty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050" b="1" dirty="0"/>
              <a:t>Funding Grants:</a:t>
            </a:r>
            <a:r>
              <a:rPr lang="en-US" sz="1050" dirty="0"/>
              <a:t>  G.S. </a:t>
            </a:r>
            <a:r>
              <a:rPr lang="en-US" sz="1050" dirty="0" err="1"/>
              <a:t>Boebinger</a:t>
            </a:r>
            <a:r>
              <a:rPr lang="en-US" sz="1050" dirty="0"/>
              <a:t> (NSF DMR-1157490, NSF DMR-1644779); T. Wang (NSF OIA-1833040).</a:t>
            </a:r>
            <a:endParaRPr lang="en-US" sz="1050" b="1" dirty="0">
              <a:solidFill>
                <a:srgbClr val="0033CC"/>
              </a:solidFill>
            </a:endParaRPr>
          </a:p>
        </p:txBody>
      </p:sp>
      <p:sp>
        <p:nvSpPr>
          <p:cNvPr id="16" name="Text Box 28">
            <a:extLst>
              <a:ext uri="{FF2B5EF4-FFF2-40B4-BE49-F238E27FC236}">
                <a16:creationId xmlns:a16="http://schemas.microsoft.com/office/drawing/2014/main" id="{063EE834-C01D-4B2F-B09C-512E361C6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050" y="6232071"/>
            <a:ext cx="9144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b="1" dirty="0">
                <a:solidFill>
                  <a:schemeClr val="accent6"/>
                </a:solidFill>
              </a:rPr>
              <a:t>Facilities and instrumentation used: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r>
              <a:rPr lang="en-US" altLang="zh-CN" sz="1100" dirty="0" smtClean="0">
                <a:solidFill>
                  <a:schemeClr val="accent6"/>
                </a:solidFill>
              </a:rPr>
              <a:t>800 </a:t>
            </a:r>
            <a:r>
              <a:rPr lang="en-US" altLang="zh-CN" sz="1100" dirty="0">
                <a:solidFill>
                  <a:schemeClr val="accent6"/>
                </a:solidFill>
              </a:rPr>
              <a:t>MHz solid-state NMR and the 600 MHz/395 GHz DNP system at the </a:t>
            </a:r>
            <a:r>
              <a:rPr lang="en-US" altLang="zh-CN" sz="1100" dirty="0" err="1" smtClean="0">
                <a:solidFill>
                  <a:schemeClr val="accent6"/>
                </a:solidFill>
              </a:rPr>
              <a:t>MagLab’s</a:t>
            </a:r>
            <a:r>
              <a:rPr lang="en-US" altLang="zh-CN" sz="1100" dirty="0" smtClean="0">
                <a:solidFill>
                  <a:schemeClr val="accent6"/>
                </a:solidFill>
              </a:rPr>
              <a:t> NMR </a:t>
            </a:r>
            <a:r>
              <a:rPr lang="en-US" altLang="zh-CN" sz="1100" dirty="0">
                <a:solidFill>
                  <a:schemeClr val="accent6"/>
                </a:solidFill>
              </a:rPr>
              <a:t>facility. </a:t>
            </a:r>
            <a:endParaRPr lang="en-US" sz="1100" dirty="0">
              <a:solidFill>
                <a:schemeClr val="accent6"/>
              </a:solidFill>
            </a:endParaRPr>
          </a:p>
          <a:p>
            <a:pPr algn="just"/>
            <a:r>
              <a:rPr lang="en-US" sz="1100" b="1" dirty="0">
                <a:solidFill>
                  <a:schemeClr val="accent6"/>
                </a:solidFill>
              </a:rPr>
              <a:t>Citation: </a:t>
            </a:r>
            <a:r>
              <a:rPr lang="en-US" sz="1100" dirty="0" err="1" smtClean="0">
                <a:solidFill>
                  <a:schemeClr val="accent6"/>
                </a:solidFill>
              </a:rPr>
              <a:t>X.Kang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err="1" smtClean="0">
                <a:solidFill>
                  <a:schemeClr val="accent6"/>
                </a:solidFill>
              </a:rPr>
              <a:t>A.</a:t>
            </a:r>
            <a:r>
              <a:rPr lang="en-US" sz="1100" dirty="0" err="1" smtClean="0">
                <a:solidFill>
                  <a:schemeClr val="accent6"/>
                </a:solidFill>
              </a:rPr>
              <a:t>Jirui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err="1" smtClean="0">
                <a:solidFill>
                  <a:schemeClr val="accent6"/>
                </a:solidFill>
              </a:rPr>
              <a:t>A.</a:t>
            </a:r>
            <a:r>
              <a:rPr lang="en-US" sz="1100" dirty="0" err="1" smtClean="0">
                <a:solidFill>
                  <a:schemeClr val="accent6"/>
                </a:solidFill>
              </a:rPr>
              <a:t>Muszyński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M.C.D. </a:t>
            </a:r>
            <a:r>
              <a:rPr lang="en-US" sz="1100" dirty="0" err="1" smtClean="0">
                <a:solidFill>
                  <a:schemeClr val="accent6"/>
                </a:solidFill>
              </a:rPr>
              <a:t>Widanage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err="1" smtClean="0">
                <a:solidFill>
                  <a:schemeClr val="accent6"/>
                </a:solidFill>
              </a:rPr>
              <a:t>A.</a:t>
            </a:r>
            <a:r>
              <a:rPr lang="en-US" sz="1100" dirty="0" err="1" smtClean="0">
                <a:solidFill>
                  <a:schemeClr val="accent6"/>
                </a:solidFill>
              </a:rPr>
              <a:t>Chen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err="1" smtClean="0">
                <a:solidFill>
                  <a:schemeClr val="accent6"/>
                </a:solidFill>
              </a:rPr>
              <a:t>P.</a:t>
            </a:r>
            <a:r>
              <a:rPr lang="en-US" sz="1100" dirty="0" err="1" smtClean="0">
                <a:solidFill>
                  <a:schemeClr val="accent6"/>
                </a:solidFill>
              </a:rPr>
              <a:t>Azadi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P. Wang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F. </a:t>
            </a:r>
            <a:r>
              <a:rPr lang="en-US" sz="1100" dirty="0" err="1" smtClean="0">
                <a:solidFill>
                  <a:schemeClr val="accent6"/>
                </a:solidFill>
              </a:rPr>
              <a:t>Mentink-Vigier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T. </a:t>
            </a:r>
            <a:r>
              <a:rPr lang="en-US" sz="1100" dirty="0" smtClean="0">
                <a:solidFill>
                  <a:schemeClr val="accent6"/>
                </a:solidFill>
              </a:rPr>
              <a:t>Wang,</a:t>
            </a:r>
          </a:p>
          <a:p>
            <a:pPr algn="just"/>
            <a:r>
              <a:rPr lang="en-US" sz="1100" i="1" dirty="0" smtClean="0">
                <a:solidFill>
                  <a:schemeClr val="accent6"/>
                </a:solidFill>
              </a:rPr>
              <a:t>“</a:t>
            </a:r>
            <a:r>
              <a:rPr lang="en-US" sz="1100" i="1" dirty="0" smtClean="0">
                <a:solidFill>
                  <a:schemeClr val="accent6"/>
                </a:solidFill>
              </a:rPr>
              <a:t>Molecular </a:t>
            </a:r>
            <a:r>
              <a:rPr lang="en-US" sz="1100" i="1" dirty="0">
                <a:solidFill>
                  <a:schemeClr val="accent6"/>
                </a:solidFill>
              </a:rPr>
              <a:t>architecture of fungal cell walls revealed by solid-state </a:t>
            </a:r>
            <a:r>
              <a:rPr lang="en-US" sz="1100" i="1" dirty="0" smtClean="0">
                <a:solidFill>
                  <a:schemeClr val="accent6"/>
                </a:solidFill>
              </a:rPr>
              <a:t>NMR”,</a:t>
            </a:r>
            <a:r>
              <a:rPr lang="en-US" sz="1100" dirty="0" smtClean="0">
                <a:solidFill>
                  <a:schemeClr val="accent6"/>
                </a:solidFill>
              </a:rPr>
              <a:t> </a:t>
            </a:r>
            <a:r>
              <a:rPr lang="en-US" sz="1100" b="1" dirty="0">
                <a:solidFill>
                  <a:schemeClr val="accent6"/>
                </a:solidFill>
              </a:rPr>
              <a:t>Nature </a:t>
            </a:r>
            <a:r>
              <a:rPr lang="en-US" sz="1100" b="1" dirty="0" err="1" smtClean="0">
                <a:solidFill>
                  <a:schemeClr val="accent6"/>
                </a:solidFill>
              </a:rPr>
              <a:t>Comm</a:t>
            </a:r>
            <a:r>
              <a:rPr lang="en-US" sz="1100" dirty="0" smtClean="0">
                <a:solidFill>
                  <a:schemeClr val="accent6"/>
                </a:solidFill>
              </a:rPr>
              <a:t> </a:t>
            </a:r>
            <a:r>
              <a:rPr lang="en-US" sz="1100" b="1" dirty="0">
                <a:solidFill>
                  <a:schemeClr val="accent6"/>
                </a:solidFill>
              </a:rPr>
              <a:t>9</a:t>
            </a:r>
            <a:r>
              <a:rPr lang="en-US" sz="1100" dirty="0">
                <a:solidFill>
                  <a:schemeClr val="accent6"/>
                </a:solidFill>
              </a:rPr>
              <a:t> (1), 2747 (2018</a:t>
            </a:r>
            <a:r>
              <a:rPr lang="en-US" sz="1100" dirty="0" smtClean="0">
                <a:solidFill>
                  <a:schemeClr val="accent6"/>
                </a:solidFill>
              </a:rPr>
              <a:t>).  </a:t>
            </a:r>
            <a:r>
              <a:rPr lang="en-US" sz="1100" b="1" dirty="0">
                <a:solidFill>
                  <a:schemeClr val="accent6"/>
                </a:solidFill>
              </a:rPr>
              <a:t>DOI: 10.1038/s41467-018-05199-0</a:t>
            </a:r>
            <a:endParaRPr lang="en-US" sz="1200" b="1" dirty="0">
              <a:solidFill>
                <a:schemeClr val="accent6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619AAB-9EE0-44D6-8F22-001939BE0D1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94"/>
          <a:stretch/>
        </p:blipFill>
        <p:spPr>
          <a:xfrm>
            <a:off x="4287483" y="1446573"/>
            <a:ext cx="4669965" cy="3692344"/>
          </a:xfrm>
          <a:prstGeom prst="rect">
            <a:avLst/>
          </a:prstGeom>
        </p:spPr>
      </p:pic>
      <p:sp>
        <p:nvSpPr>
          <p:cNvPr id="17" name="Text Box 28">
            <a:extLst>
              <a:ext uri="{FF2B5EF4-FFF2-40B4-BE49-F238E27FC236}">
                <a16:creationId xmlns:a16="http://schemas.microsoft.com/office/drawing/2014/main" id="{ACAE5EA7-74FC-4F1C-A0F1-568D12AA1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0332" y="5276007"/>
            <a:ext cx="4837467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 smtClean="0">
                <a:latin typeface="Arial" charset="0"/>
              </a:rPr>
              <a:t>Figure: The structural determination </a:t>
            </a:r>
            <a:r>
              <a:rPr lang="en-US" sz="1100" dirty="0">
                <a:latin typeface="Arial" charset="0"/>
              </a:rPr>
              <a:t>of intact fungal cell </a:t>
            </a:r>
            <a:r>
              <a:rPr lang="en-US" sz="1100" dirty="0" smtClean="0">
                <a:latin typeface="Arial" charset="0"/>
              </a:rPr>
              <a:t>walls.</a:t>
            </a:r>
          </a:p>
          <a:p>
            <a:pPr algn="just"/>
            <a:r>
              <a:rPr lang="en-US" sz="1100" b="1" dirty="0" smtClean="0">
                <a:latin typeface="Arial" charset="0"/>
              </a:rPr>
              <a:t>a</a:t>
            </a:r>
            <a:r>
              <a:rPr lang="en-US" sz="1100" dirty="0">
                <a:latin typeface="Arial" charset="0"/>
              </a:rPr>
              <a:t>, </a:t>
            </a:r>
            <a:r>
              <a:rPr lang="en-US" sz="1100" dirty="0">
                <a:latin typeface="Arial" charset="0"/>
              </a:rPr>
              <a:t>T</a:t>
            </a:r>
            <a:r>
              <a:rPr lang="en-US" sz="1100" dirty="0" smtClean="0">
                <a:latin typeface="Arial" charset="0"/>
              </a:rPr>
              <a:t>wo-dimensional</a:t>
            </a:r>
            <a:r>
              <a:rPr lang="en-US" altLang="zh-CN" sz="1100" dirty="0" smtClean="0">
                <a:latin typeface="Arial" charset="0"/>
              </a:rPr>
              <a:t> </a:t>
            </a:r>
            <a:r>
              <a:rPr lang="en-US" altLang="zh-CN" sz="1100" baseline="30000" dirty="0">
                <a:latin typeface="Arial" charset="0"/>
              </a:rPr>
              <a:t>13</a:t>
            </a:r>
            <a:r>
              <a:rPr lang="en-US" altLang="zh-CN" sz="1100" dirty="0">
                <a:latin typeface="Arial" charset="0"/>
              </a:rPr>
              <a:t>C-</a:t>
            </a:r>
            <a:r>
              <a:rPr lang="en-US" altLang="zh-CN" sz="1100" baseline="30000" dirty="0">
                <a:latin typeface="Arial" charset="0"/>
              </a:rPr>
              <a:t>13</a:t>
            </a:r>
            <a:r>
              <a:rPr lang="en-US" altLang="zh-CN" sz="1100" dirty="0">
                <a:latin typeface="Arial" charset="0"/>
              </a:rPr>
              <a:t>C spectra.</a:t>
            </a:r>
            <a:r>
              <a:rPr lang="en-US" sz="1100" dirty="0">
                <a:latin typeface="Arial" charset="0"/>
              </a:rPr>
              <a:t> </a:t>
            </a:r>
            <a:r>
              <a:rPr lang="en-US" sz="1100" b="1" dirty="0">
                <a:latin typeface="Arial" charset="0"/>
              </a:rPr>
              <a:t>b</a:t>
            </a:r>
            <a:r>
              <a:rPr lang="en-US" sz="1100" dirty="0">
                <a:latin typeface="Arial" charset="0"/>
              </a:rPr>
              <a:t>, Representative structure of glycans</a:t>
            </a:r>
            <a:r>
              <a:rPr lang="en-US" altLang="zh-CN" sz="1100" dirty="0">
                <a:latin typeface="Arial" charset="0"/>
              </a:rPr>
              <a:t>. </a:t>
            </a:r>
            <a:r>
              <a:rPr lang="en-US" sz="1100" b="1" dirty="0">
                <a:latin typeface="Arial" charset="0"/>
              </a:rPr>
              <a:t>c</a:t>
            </a:r>
            <a:r>
              <a:rPr lang="en-US" sz="1100" dirty="0">
                <a:latin typeface="Arial" charset="0"/>
              </a:rPr>
              <a:t>, </a:t>
            </a:r>
            <a:r>
              <a:rPr lang="en-US" sz="1100" dirty="0" smtClean="0">
                <a:latin typeface="Arial" charset="0"/>
              </a:rPr>
              <a:t>Thirty</a:t>
            </a:r>
            <a:r>
              <a:rPr lang="en-US" sz="1100" dirty="0" smtClean="0">
                <a:latin typeface="Arial" charset="0"/>
              </a:rPr>
              <a:t>-fold </a:t>
            </a:r>
            <a:r>
              <a:rPr lang="en-US" sz="1100" dirty="0">
                <a:latin typeface="Arial" charset="0"/>
              </a:rPr>
              <a:t>sensitivity enhancement by MAS-DNP. </a:t>
            </a:r>
            <a:r>
              <a:rPr lang="en-US" altLang="zh-CN" sz="1100" b="1" dirty="0">
                <a:latin typeface="Arial" charset="0"/>
              </a:rPr>
              <a:t>d</a:t>
            </a:r>
            <a:r>
              <a:rPr lang="en-US" sz="1100" dirty="0">
                <a:latin typeface="Arial" charset="0"/>
              </a:rPr>
              <a:t>, </a:t>
            </a:r>
            <a:r>
              <a:rPr lang="en-US" altLang="zh-CN" sz="1100" dirty="0">
                <a:latin typeface="Arial" charset="0"/>
              </a:rPr>
              <a:t>Intermolecular-only </a:t>
            </a:r>
            <a:r>
              <a:rPr lang="en-US" altLang="zh-CN" sz="1100" baseline="30000" dirty="0">
                <a:latin typeface="Arial" charset="0"/>
              </a:rPr>
              <a:t>15</a:t>
            </a:r>
            <a:r>
              <a:rPr lang="en-US" altLang="zh-CN" sz="1100" dirty="0">
                <a:latin typeface="Arial" charset="0"/>
              </a:rPr>
              <a:t>N-</a:t>
            </a:r>
            <a:r>
              <a:rPr lang="en-US" altLang="zh-CN" sz="1100" baseline="30000" dirty="0">
                <a:latin typeface="Arial" charset="0"/>
              </a:rPr>
              <a:t>13</a:t>
            </a:r>
            <a:r>
              <a:rPr lang="en-US" altLang="zh-CN" sz="1100" dirty="0">
                <a:latin typeface="Arial" charset="0"/>
              </a:rPr>
              <a:t>C correlation spectrum reports many sub-nanometer contacts under the sensitivity enhancement </a:t>
            </a:r>
            <a:r>
              <a:rPr lang="en-US" altLang="zh-CN" sz="1100" dirty="0" smtClean="0">
                <a:latin typeface="Arial" charset="0"/>
              </a:rPr>
              <a:t>provided </a:t>
            </a:r>
            <a:r>
              <a:rPr lang="en-US" altLang="zh-CN" sz="1100" dirty="0" smtClean="0">
                <a:latin typeface="Arial" charset="0"/>
              </a:rPr>
              <a:t>by the </a:t>
            </a:r>
            <a:r>
              <a:rPr lang="en-US" altLang="zh-CN" sz="1100" dirty="0" err="1" smtClean="0">
                <a:latin typeface="Arial" charset="0"/>
              </a:rPr>
              <a:t>MagLab’s</a:t>
            </a:r>
            <a:r>
              <a:rPr lang="en-US" altLang="zh-CN" sz="1100" dirty="0" smtClean="0">
                <a:latin typeface="Arial" charset="0"/>
              </a:rPr>
              <a:t> </a:t>
            </a:r>
            <a:r>
              <a:rPr lang="en-US" altLang="zh-CN" sz="1100" dirty="0">
                <a:latin typeface="Arial" charset="0"/>
              </a:rPr>
              <a:t>MAS-DNP.</a:t>
            </a:r>
            <a:r>
              <a:rPr lang="en-US" sz="1100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73912" y="1496856"/>
            <a:ext cx="376233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What </a:t>
            </a:r>
            <a:r>
              <a:rPr lang="en-US" sz="1200" b="1" dirty="0">
                <a:solidFill>
                  <a:srgbClr val="000000"/>
                </a:solidFill>
              </a:rPr>
              <a:t>is the finding? </a:t>
            </a:r>
            <a:r>
              <a:rPr lang="en-US" altLang="zh-CN" sz="1200" dirty="0">
                <a:solidFill>
                  <a:srgbClr val="000000"/>
                </a:solidFill>
              </a:rPr>
              <a:t>This </a:t>
            </a:r>
            <a:r>
              <a:rPr lang="en-US" altLang="zh-CN" sz="1200" dirty="0" smtClean="0">
                <a:solidFill>
                  <a:srgbClr val="000000"/>
                </a:solidFill>
              </a:rPr>
              <a:t>collaboration determined the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00"/>
                </a:solidFill>
              </a:rPr>
              <a:t>three-dimensional architecture of the carbohydrate-rich cell wall in native and intact fungi. </a:t>
            </a:r>
            <a:r>
              <a:rPr lang="en-US" sz="1200" dirty="0" smtClean="0">
                <a:solidFill>
                  <a:srgbClr val="000000"/>
                </a:solidFill>
              </a:rPr>
              <a:t>By u</a:t>
            </a:r>
            <a:r>
              <a:rPr lang="en-US" sz="1200" dirty="0" smtClean="0">
                <a:latin typeface="Arial" charset="0"/>
              </a:rPr>
              <a:t>sing </a:t>
            </a:r>
            <a:r>
              <a:rPr lang="en-US" sz="1200" dirty="0">
                <a:latin typeface="Arial" charset="0"/>
              </a:rPr>
              <a:t>Nuclear Magnetic Resonance (NMR) and Dynamic Nuclear Polarization (DNP), </a:t>
            </a:r>
            <a:r>
              <a:rPr lang="en-US" sz="1200" dirty="0" smtClean="0">
                <a:latin typeface="Arial" charset="0"/>
              </a:rPr>
              <a:t>scientists </a:t>
            </a:r>
            <a:r>
              <a:rPr lang="en-US" sz="1200" dirty="0">
                <a:latin typeface="Arial" charset="0"/>
              </a:rPr>
              <a:t>can now elucidate how carbohydrates and proteins are packed to form </a:t>
            </a:r>
            <a:r>
              <a:rPr lang="en-US" altLang="zh-CN" sz="1200" dirty="0">
                <a:latin typeface="Arial" charset="0"/>
              </a:rPr>
              <a:t>the cell walls of the most prevalent and deadly fungi</a:t>
            </a:r>
            <a:r>
              <a:rPr lang="en-US" sz="1200" dirty="0">
                <a:latin typeface="Arial" charset="0"/>
              </a:rPr>
              <a:t>.</a:t>
            </a: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 smtClean="0">
                <a:latin typeface="Arial" charset="0"/>
              </a:rPr>
              <a:t>F</a:t>
            </a:r>
            <a:r>
              <a:rPr lang="en-US" sz="1200" dirty="0" smtClean="0">
                <a:latin typeface="Arial" charset="0"/>
              </a:rPr>
              <a:t>ungal infections impact millions of humans every year. The </a:t>
            </a:r>
            <a:r>
              <a:rPr lang="en-US" sz="1200" dirty="0">
                <a:latin typeface="Arial" charset="0"/>
              </a:rPr>
              <a:t>knowledge </a:t>
            </a:r>
            <a:r>
              <a:rPr lang="en-US" sz="1200" dirty="0" smtClean="0">
                <a:latin typeface="Arial" charset="0"/>
              </a:rPr>
              <a:t>from these experiments advances </a:t>
            </a:r>
            <a:r>
              <a:rPr lang="en-US" sz="1200" dirty="0">
                <a:latin typeface="Arial" charset="0"/>
              </a:rPr>
              <a:t>our understanding of the architecture of fungal cell </a:t>
            </a:r>
            <a:r>
              <a:rPr lang="en-US" sz="1200" dirty="0" smtClean="0">
                <a:latin typeface="Arial" charset="0"/>
              </a:rPr>
              <a:t>walls. With this knowledge, it is likely that </a:t>
            </a:r>
            <a:r>
              <a:rPr lang="en-US" altLang="zh-CN" sz="1200" dirty="0" smtClean="0">
                <a:latin typeface="Arial" charset="0"/>
              </a:rPr>
              <a:t>better </a:t>
            </a:r>
            <a:r>
              <a:rPr lang="en-US" sz="1200" dirty="0"/>
              <a:t>antifungal drugs </a:t>
            </a:r>
            <a:r>
              <a:rPr lang="en-US" sz="1200" dirty="0" smtClean="0"/>
              <a:t>will</a:t>
            </a:r>
            <a:r>
              <a:rPr lang="en-US" sz="1200" dirty="0" smtClean="0"/>
              <a:t> </a:t>
            </a:r>
            <a:r>
              <a:rPr lang="en-US" sz="1200" dirty="0"/>
              <a:t>be designed to help save </a:t>
            </a:r>
            <a:r>
              <a:rPr lang="en-US" sz="1200" dirty="0" smtClean="0"/>
              <a:t>lives</a:t>
            </a:r>
            <a:r>
              <a:rPr lang="en-US" sz="1200" dirty="0"/>
              <a:t>.</a:t>
            </a:r>
            <a:endParaRPr lang="en-US" sz="1200" dirty="0">
              <a:latin typeface="Arial" charset="0"/>
            </a:endParaRP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did this research need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The fungal cell wall is a highly complex </a:t>
            </a:r>
            <a:r>
              <a:rPr lang="en-US" sz="1200" dirty="0" smtClean="0">
                <a:latin typeface="Arial" charset="0"/>
              </a:rPr>
              <a:t>composite of many different </a:t>
            </a:r>
            <a:r>
              <a:rPr lang="en-US" sz="1200" dirty="0">
                <a:latin typeface="Arial" charset="0"/>
              </a:rPr>
              <a:t>biomolecules. </a:t>
            </a:r>
            <a:r>
              <a:rPr lang="en-US" sz="1200" dirty="0" smtClean="0">
                <a:latin typeface="Arial" charset="0"/>
              </a:rPr>
              <a:t>A successful </a:t>
            </a:r>
            <a:r>
              <a:rPr lang="en-US" sz="1200" dirty="0" smtClean="0">
                <a:latin typeface="Arial" charset="0"/>
              </a:rPr>
              <a:t>determination of the s</a:t>
            </a:r>
            <a:r>
              <a:rPr lang="en-US" sz="1200" dirty="0" smtClean="0">
                <a:latin typeface="Arial" charset="0"/>
              </a:rPr>
              <a:t>tructures in the fungal cell wall requires a combination of the increased </a:t>
            </a:r>
            <a:r>
              <a:rPr lang="en-US" altLang="zh-CN" sz="1200" dirty="0" smtClean="0">
                <a:latin typeface="Arial" charset="0"/>
              </a:rPr>
              <a:t>resolution </a:t>
            </a:r>
            <a:r>
              <a:rPr lang="en-US" altLang="zh-CN" sz="1200" dirty="0">
                <a:latin typeface="Arial" charset="0"/>
              </a:rPr>
              <a:t>from high-field magnets and the </a:t>
            </a:r>
            <a:r>
              <a:rPr lang="en-US" altLang="zh-CN" sz="1200" dirty="0" smtClean="0">
                <a:latin typeface="Arial" charset="0"/>
              </a:rPr>
              <a:t>NMR signal sensitivity </a:t>
            </a:r>
            <a:r>
              <a:rPr lang="en-US" altLang="zh-CN" sz="1200" dirty="0">
                <a:latin typeface="Arial" charset="0"/>
              </a:rPr>
              <a:t>boost </a:t>
            </a:r>
            <a:r>
              <a:rPr lang="en-US" altLang="zh-CN" sz="1200" dirty="0" smtClean="0">
                <a:latin typeface="Arial" charset="0"/>
              </a:rPr>
              <a:t>resulting from </a:t>
            </a:r>
            <a:r>
              <a:rPr lang="en-US" altLang="zh-CN" sz="1200" dirty="0">
                <a:latin typeface="Arial" charset="0"/>
              </a:rPr>
              <a:t>DNP instruments </a:t>
            </a:r>
            <a:r>
              <a:rPr lang="en-US" altLang="zh-CN" sz="1200" dirty="0" smtClean="0">
                <a:latin typeface="Arial" charset="0"/>
              </a:rPr>
              <a:t>in the </a:t>
            </a:r>
            <a:r>
              <a:rPr lang="en-US" altLang="zh-CN" sz="1200" dirty="0" err="1" smtClean="0">
                <a:latin typeface="Arial" charset="0"/>
              </a:rPr>
              <a:t>MagLab’s</a:t>
            </a:r>
            <a:r>
              <a:rPr lang="en-US" altLang="zh-CN" sz="1200" dirty="0" smtClean="0">
                <a:latin typeface="Arial" charset="0"/>
              </a:rPr>
              <a:t> unique DNP user program.</a:t>
            </a:r>
            <a:endParaRPr lang="en-US" sz="1200" dirty="0">
              <a:latin typeface="Arial" charset="0"/>
            </a:endParaRPr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3967771" y="1325562"/>
            <a:ext cx="5100030" cy="4825490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21" name="Text Box 28">
            <a:extLst>
              <a:ext uri="{FF2B5EF4-FFF2-40B4-BE49-F238E27FC236}">
                <a16:creationId xmlns:a16="http://schemas.microsoft.com/office/drawing/2014/main" id="{B581C8AD-021E-4534-8784-19C1F719E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9211" y="5479330"/>
            <a:ext cx="399194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dirty="0" smtClean="0">
                <a:latin typeface="Arial" charset="0"/>
              </a:rPr>
              <a:t>Figure:  Solid-state </a:t>
            </a:r>
            <a:r>
              <a:rPr lang="en-US" sz="1100" dirty="0">
                <a:latin typeface="Arial" charset="0"/>
              </a:rPr>
              <a:t>NMR and Dynamic Nuclear Polarization (DNP) spectroscopy enable </a:t>
            </a:r>
            <a:r>
              <a:rPr lang="en-US" sz="1100" dirty="0" smtClean="0">
                <a:latin typeface="Arial" charset="0"/>
              </a:rPr>
              <a:t>the determination of </a:t>
            </a:r>
            <a:r>
              <a:rPr lang="en-US" sz="1100" dirty="0">
                <a:latin typeface="Arial" charset="0"/>
              </a:rPr>
              <a:t>the </a:t>
            </a:r>
            <a:r>
              <a:rPr lang="en-US" sz="1100" dirty="0" smtClean="0">
                <a:latin typeface="Arial" charset="0"/>
              </a:rPr>
              <a:t>location of many different </a:t>
            </a:r>
            <a:r>
              <a:rPr lang="en-US" sz="1100" dirty="0">
                <a:latin typeface="Arial" charset="0"/>
              </a:rPr>
              <a:t>biomolecules </a:t>
            </a:r>
            <a:r>
              <a:rPr lang="en-US" sz="1100" dirty="0" smtClean="0">
                <a:latin typeface="Arial" charset="0"/>
              </a:rPr>
              <a:t>that </a:t>
            </a:r>
            <a:r>
              <a:rPr lang="en-US" sz="1100" dirty="0" smtClean="0">
                <a:latin typeface="Arial" charset="0"/>
              </a:rPr>
              <a:t>exist </a:t>
            </a:r>
            <a:r>
              <a:rPr lang="en-US" sz="1100" dirty="0" smtClean="0">
                <a:latin typeface="Arial" charset="0"/>
              </a:rPr>
              <a:t>in fungal </a:t>
            </a:r>
            <a:r>
              <a:rPr lang="en-US" sz="1100" dirty="0">
                <a:latin typeface="Arial" charset="0"/>
              </a:rPr>
              <a:t>cell walls.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11D5B1-B83D-4CDE-9651-1AAB0D00746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349" y="1399732"/>
            <a:ext cx="5193685" cy="3927021"/>
          </a:xfrm>
          <a:prstGeom prst="rect">
            <a:avLst/>
          </a:prstGeom>
        </p:spPr>
      </p:pic>
      <p:sp>
        <p:nvSpPr>
          <p:cNvPr id="15" name="Line 42"/>
          <p:cNvSpPr>
            <a:spLocks noChangeShapeType="1"/>
          </p:cNvSpPr>
          <p:nvPr/>
        </p:nvSpPr>
        <p:spPr bwMode="auto">
          <a:xfrm>
            <a:off x="38100" y="1211523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 Box 62">
            <a:extLst>
              <a:ext uri="{FF2B5EF4-FFF2-40B4-BE49-F238E27FC236}">
                <a16:creationId xmlns:a16="http://schemas.microsoft.com/office/drawing/2014/main" id="{60823030-EDFD-4339-A32F-F655D8BA0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386" y="38061"/>
            <a:ext cx="730776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 smtClean="0"/>
              <a:t>Uncovering </a:t>
            </a:r>
            <a:r>
              <a:rPr lang="en-US" sz="1600" b="1" dirty="0"/>
              <a:t>the Secrets of Fungal Cell Wall Architecture</a:t>
            </a:r>
            <a:endParaRPr lang="en-US" sz="1600" b="1" kern="1200" dirty="0"/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 err="1"/>
              <a:t>Xue</a:t>
            </a:r>
            <a:r>
              <a:rPr lang="en-US" sz="1100" dirty="0"/>
              <a:t> Kang</a:t>
            </a:r>
            <a:r>
              <a:rPr lang="en-US" sz="1100" kern="1200" baseline="30000" dirty="0"/>
              <a:t>1</a:t>
            </a:r>
            <a:r>
              <a:rPr lang="en-US" sz="1100" dirty="0"/>
              <a:t>,</a:t>
            </a:r>
            <a:r>
              <a:rPr lang="en-US" sz="1100" baseline="30000" dirty="0"/>
              <a:t> </a:t>
            </a:r>
            <a:r>
              <a:rPr lang="en-US" sz="1100" dirty="0"/>
              <a:t>Alex Kirui</a:t>
            </a:r>
            <a:r>
              <a:rPr lang="en-US" sz="1100" kern="1200" baseline="30000" dirty="0"/>
              <a:t>1</a:t>
            </a:r>
            <a:r>
              <a:rPr lang="en-US" sz="1100" dirty="0"/>
              <a:t>, Artur Muszyński</a:t>
            </a:r>
            <a:r>
              <a:rPr lang="en-US" sz="1100" baseline="30000" dirty="0"/>
              <a:t>2</a:t>
            </a:r>
            <a:r>
              <a:rPr lang="en-US" sz="1100" dirty="0"/>
              <a:t>,  </a:t>
            </a:r>
            <a:r>
              <a:rPr lang="en-US" sz="1100" dirty="0" err="1"/>
              <a:t>Malitha</a:t>
            </a:r>
            <a:r>
              <a:rPr lang="en-US" sz="1100" dirty="0"/>
              <a:t> C </a:t>
            </a:r>
            <a:r>
              <a:rPr lang="en-US" sz="1100" dirty="0" err="1"/>
              <a:t>Dickwella</a:t>
            </a:r>
            <a:r>
              <a:rPr lang="en-US" sz="1100" dirty="0"/>
              <a:t> Widanage</a:t>
            </a:r>
            <a:r>
              <a:rPr lang="en-US" sz="1100" baseline="30000" dirty="0"/>
              <a:t>1</a:t>
            </a:r>
            <a:r>
              <a:rPr lang="en-US" sz="1100" dirty="0"/>
              <a:t>, Adrian Chen</a:t>
            </a:r>
            <a:r>
              <a:rPr lang="en-US" sz="1100" baseline="30000" dirty="0"/>
              <a:t>1</a:t>
            </a:r>
            <a:r>
              <a:rPr lang="en-US" sz="1100" dirty="0"/>
              <a:t>, </a:t>
            </a:r>
            <a:r>
              <a:rPr lang="en-US" sz="1100" dirty="0" err="1"/>
              <a:t>Parastoo</a:t>
            </a:r>
            <a:r>
              <a:rPr lang="en-US" sz="1100" dirty="0"/>
              <a:t> Azadi</a:t>
            </a:r>
            <a:r>
              <a:rPr lang="en-US" sz="1100" baseline="30000" dirty="0"/>
              <a:t>2</a:t>
            </a:r>
            <a:r>
              <a:rPr lang="en-US" sz="1100" dirty="0"/>
              <a:t>, Ping Wang</a:t>
            </a:r>
            <a:r>
              <a:rPr lang="en-US" sz="1100" baseline="30000" dirty="0"/>
              <a:t>3</a:t>
            </a:r>
            <a:r>
              <a:rPr lang="en-US" sz="1100" kern="1200" dirty="0"/>
              <a:t>, </a:t>
            </a:r>
            <a:r>
              <a:rPr lang="en-US" sz="1100" dirty="0"/>
              <a:t>Frederic Mentink-Vigier</a:t>
            </a:r>
            <a:r>
              <a:rPr lang="en-US" sz="1100" baseline="30000" dirty="0"/>
              <a:t>4</a:t>
            </a:r>
            <a:r>
              <a:rPr lang="en-US" sz="1100" dirty="0"/>
              <a:t>,</a:t>
            </a:r>
            <a:r>
              <a:rPr lang="en-US" sz="1100" baseline="30000" dirty="0"/>
              <a:t> </a:t>
            </a:r>
            <a:r>
              <a:rPr lang="en-US" altLang="zh-CN" sz="1100" kern="1200" dirty="0" err="1"/>
              <a:t>Tuo</a:t>
            </a:r>
            <a:r>
              <a:rPr lang="en-US" altLang="zh-CN" sz="1100" kern="1200" dirty="0"/>
              <a:t> </a:t>
            </a:r>
            <a:r>
              <a:rPr lang="en-US" altLang="zh-CN" sz="1100" kern="1200" dirty="0" smtClean="0"/>
              <a:t>Wang</a:t>
            </a:r>
            <a:r>
              <a:rPr lang="en-US" sz="1100" kern="1200" baseline="30000" dirty="0" smtClean="0"/>
              <a:t>1</a:t>
            </a:r>
          </a:p>
          <a:p>
            <a:pPr algn="ctr">
              <a:spcBef>
                <a:spcPts val="0"/>
              </a:spcBef>
            </a:pPr>
            <a:r>
              <a:rPr lang="en-US" sz="300" baseline="30000" dirty="0"/>
              <a:t> </a:t>
            </a:r>
            <a:endParaRPr lang="en-US" sz="300" kern="1200" dirty="0"/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1. Louisiana State University; 2. </a:t>
            </a:r>
            <a:r>
              <a:rPr lang="en-US" sz="1050" b="1" dirty="0">
                <a:solidFill>
                  <a:srgbClr val="0033CC"/>
                </a:solidFill>
              </a:rPr>
              <a:t>University of Georgi; 3. LSU Health Sciences Center; 4. NHMFL. </a:t>
            </a:r>
            <a:endParaRPr lang="en-US" sz="1050" b="1" kern="1200" dirty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050" b="1" dirty="0"/>
              <a:t>Funding Grants:</a:t>
            </a:r>
            <a:r>
              <a:rPr lang="en-US" sz="1050" dirty="0"/>
              <a:t>  G.S. </a:t>
            </a:r>
            <a:r>
              <a:rPr lang="en-US" sz="1050" dirty="0" err="1"/>
              <a:t>Boebinger</a:t>
            </a:r>
            <a:r>
              <a:rPr lang="en-US" sz="1050" dirty="0"/>
              <a:t> (NSF DMR-1157490, NSF DMR-1644779); T. Wang (NSF OIA-1833040).</a:t>
            </a:r>
            <a:endParaRPr lang="en-US" sz="1050" b="1" dirty="0">
              <a:solidFill>
                <a:srgbClr val="0033CC"/>
              </a:solidFill>
            </a:endParaRPr>
          </a:p>
        </p:txBody>
      </p:sp>
      <p:sp>
        <p:nvSpPr>
          <p:cNvPr id="20" name="Text Box 28">
            <a:extLst>
              <a:ext uri="{FF2B5EF4-FFF2-40B4-BE49-F238E27FC236}">
                <a16:creationId xmlns:a16="http://schemas.microsoft.com/office/drawing/2014/main" id="{063EE834-C01D-4B2F-B09C-512E361C6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050" y="6232071"/>
            <a:ext cx="9144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b="1" dirty="0">
                <a:solidFill>
                  <a:schemeClr val="accent6"/>
                </a:solidFill>
              </a:rPr>
              <a:t>Facilities and instrumentation used: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r>
              <a:rPr lang="en-US" altLang="zh-CN" sz="1100" dirty="0" smtClean="0">
                <a:solidFill>
                  <a:schemeClr val="accent6"/>
                </a:solidFill>
              </a:rPr>
              <a:t>800 </a:t>
            </a:r>
            <a:r>
              <a:rPr lang="en-US" altLang="zh-CN" sz="1100" dirty="0">
                <a:solidFill>
                  <a:schemeClr val="accent6"/>
                </a:solidFill>
              </a:rPr>
              <a:t>MHz solid-state NMR and the 600 MHz/395 GHz DNP system at the </a:t>
            </a:r>
            <a:r>
              <a:rPr lang="en-US" altLang="zh-CN" sz="1100" dirty="0" err="1" smtClean="0">
                <a:solidFill>
                  <a:schemeClr val="accent6"/>
                </a:solidFill>
              </a:rPr>
              <a:t>MagLab’s</a:t>
            </a:r>
            <a:r>
              <a:rPr lang="en-US" altLang="zh-CN" sz="1100" dirty="0" smtClean="0">
                <a:solidFill>
                  <a:schemeClr val="accent6"/>
                </a:solidFill>
              </a:rPr>
              <a:t> NMR </a:t>
            </a:r>
            <a:r>
              <a:rPr lang="en-US" altLang="zh-CN" sz="1100" dirty="0">
                <a:solidFill>
                  <a:schemeClr val="accent6"/>
                </a:solidFill>
              </a:rPr>
              <a:t>facility. </a:t>
            </a:r>
            <a:endParaRPr lang="en-US" sz="1100" dirty="0">
              <a:solidFill>
                <a:schemeClr val="accent6"/>
              </a:solidFill>
            </a:endParaRPr>
          </a:p>
          <a:p>
            <a:pPr algn="just"/>
            <a:r>
              <a:rPr lang="en-US" sz="1100" b="1" dirty="0">
                <a:solidFill>
                  <a:schemeClr val="accent6"/>
                </a:solidFill>
              </a:rPr>
              <a:t>Citation: </a:t>
            </a:r>
            <a:r>
              <a:rPr lang="en-US" sz="1100" dirty="0" err="1" smtClean="0">
                <a:solidFill>
                  <a:schemeClr val="accent6"/>
                </a:solidFill>
              </a:rPr>
              <a:t>X.Kang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err="1" smtClean="0">
                <a:solidFill>
                  <a:schemeClr val="accent6"/>
                </a:solidFill>
              </a:rPr>
              <a:t>A.</a:t>
            </a:r>
            <a:r>
              <a:rPr lang="en-US" sz="1100" dirty="0" err="1" smtClean="0">
                <a:solidFill>
                  <a:schemeClr val="accent6"/>
                </a:solidFill>
              </a:rPr>
              <a:t>Jirui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err="1" smtClean="0">
                <a:solidFill>
                  <a:schemeClr val="accent6"/>
                </a:solidFill>
              </a:rPr>
              <a:t>A.</a:t>
            </a:r>
            <a:r>
              <a:rPr lang="en-US" sz="1100" dirty="0" err="1" smtClean="0">
                <a:solidFill>
                  <a:schemeClr val="accent6"/>
                </a:solidFill>
              </a:rPr>
              <a:t>Muszyński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M.C.D. </a:t>
            </a:r>
            <a:r>
              <a:rPr lang="en-US" sz="1100" dirty="0" err="1" smtClean="0">
                <a:solidFill>
                  <a:schemeClr val="accent6"/>
                </a:solidFill>
              </a:rPr>
              <a:t>Widanage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err="1" smtClean="0">
                <a:solidFill>
                  <a:schemeClr val="accent6"/>
                </a:solidFill>
              </a:rPr>
              <a:t>A.</a:t>
            </a:r>
            <a:r>
              <a:rPr lang="en-US" sz="1100" dirty="0" err="1" smtClean="0">
                <a:solidFill>
                  <a:schemeClr val="accent6"/>
                </a:solidFill>
              </a:rPr>
              <a:t>Chen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err="1" smtClean="0">
                <a:solidFill>
                  <a:schemeClr val="accent6"/>
                </a:solidFill>
              </a:rPr>
              <a:t>P.</a:t>
            </a:r>
            <a:r>
              <a:rPr lang="en-US" sz="1100" dirty="0" err="1" smtClean="0">
                <a:solidFill>
                  <a:schemeClr val="accent6"/>
                </a:solidFill>
              </a:rPr>
              <a:t>Azadi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P. Wang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F. </a:t>
            </a:r>
            <a:r>
              <a:rPr lang="en-US" sz="1100" dirty="0" err="1" smtClean="0">
                <a:solidFill>
                  <a:schemeClr val="accent6"/>
                </a:solidFill>
              </a:rPr>
              <a:t>Mentink-Vigier</a:t>
            </a:r>
            <a:r>
              <a:rPr lang="en-US" sz="1100" dirty="0">
                <a:solidFill>
                  <a:schemeClr val="accent6"/>
                </a:solidFill>
              </a:rPr>
              <a:t>, </a:t>
            </a:r>
            <a:r>
              <a:rPr lang="en-US" sz="1100" dirty="0" smtClean="0">
                <a:solidFill>
                  <a:schemeClr val="accent6"/>
                </a:solidFill>
              </a:rPr>
              <a:t>T. </a:t>
            </a:r>
            <a:r>
              <a:rPr lang="en-US" sz="1100" dirty="0" smtClean="0">
                <a:solidFill>
                  <a:schemeClr val="accent6"/>
                </a:solidFill>
              </a:rPr>
              <a:t>Wang,</a:t>
            </a:r>
          </a:p>
          <a:p>
            <a:pPr algn="just"/>
            <a:r>
              <a:rPr lang="en-US" sz="1100" i="1" dirty="0" smtClean="0">
                <a:solidFill>
                  <a:schemeClr val="accent6"/>
                </a:solidFill>
              </a:rPr>
              <a:t>“</a:t>
            </a:r>
            <a:r>
              <a:rPr lang="en-US" sz="1100" i="1" dirty="0" smtClean="0">
                <a:solidFill>
                  <a:schemeClr val="accent6"/>
                </a:solidFill>
              </a:rPr>
              <a:t>Molecular </a:t>
            </a:r>
            <a:r>
              <a:rPr lang="en-US" sz="1100" i="1" dirty="0">
                <a:solidFill>
                  <a:schemeClr val="accent6"/>
                </a:solidFill>
              </a:rPr>
              <a:t>architecture of fungal cell walls revealed by solid-state </a:t>
            </a:r>
            <a:r>
              <a:rPr lang="en-US" sz="1100" i="1" dirty="0" smtClean="0">
                <a:solidFill>
                  <a:schemeClr val="accent6"/>
                </a:solidFill>
              </a:rPr>
              <a:t>NMR”,</a:t>
            </a:r>
            <a:r>
              <a:rPr lang="en-US" sz="1100" dirty="0" smtClean="0">
                <a:solidFill>
                  <a:schemeClr val="accent6"/>
                </a:solidFill>
              </a:rPr>
              <a:t> </a:t>
            </a:r>
            <a:r>
              <a:rPr lang="en-US" sz="1100" b="1" dirty="0">
                <a:solidFill>
                  <a:schemeClr val="accent6"/>
                </a:solidFill>
              </a:rPr>
              <a:t>Nature </a:t>
            </a:r>
            <a:r>
              <a:rPr lang="en-US" sz="1100" b="1" dirty="0" err="1" smtClean="0">
                <a:solidFill>
                  <a:schemeClr val="accent6"/>
                </a:solidFill>
              </a:rPr>
              <a:t>Comm</a:t>
            </a:r>
            <a:r>
              <a:rPr lang="en-US" sz="1100" dirty="0" smtClean="0">
                <a:solidFill>
                  <a:schemeClr val="accent6"/>
                </a:solidFill>
              </a:rPr>
              <a:t> </a:t>
            </a:r>
            <a:r>
              <a:rPr lang="en-US" sz="1100" b="1" dirty="0">
                <a:solidFill>
                  <a:schemeClr val="accent6"/>
                </a:solidFill>
              </a:rPr>
              <a:t>9</a:t>
            </a:r>
            <a:r>
              <a:rPr lang="en-US" sz="1100" dirty="0">
                <a:solidFill>
                  <a:schemeClr val="accent6"/>
                </a:solidFill>
              </a:rPr>
              <a:t> (1), 2747 (2018</a:t>
            </a:r>
            <a:r>
              <a:rPr lang="en-US" sz="1100" dirty="0" smtClean="0">
                <a:solidFill>
                  <a:schemeClr val="accent6"/>
                </a:solidFill>
              </a:rPr>
              <a:t>).  </a:t>
            </a:r>
            <a:r>
              <a:rPr lang="en-US" sz="1100" b="1" dirty="0">
                <a:solidFill>
                  <a:schemeClr val="accent6"/>
                </a:solidFill>
              </a:rPr>
              <a:t>DOI: 10.1038/s41467-018-05199-0</a:t>
            </a:r>
            <a:endParaRPr lang="en-US" sz="12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DA8602EA2844990E3AC4B641739DA" ma:contentTypeVersion="1" ma:contentTypeDescription="Create a new document." ma:contentTypeScope="" ma:versionID="d0f62b7abb97624f0b932723b13cad42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ac93bb44624b61d7a3a70bc05672a6a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BBD360-F2E5-4A54-BF3B-F4CB396DCB33}"/>
</file>

<file path=customXml/itemProps2.xml><?xml version="1.0" encoding="utf-8"?>
<ds:datastoreItem xmlns:ds="http://schemas.openxmlformats.org/officeDocument/2006/customXml" ds:itemID="{1A720F32-84BC-40AD-B263-E22A61E70994}"/>
</file>

<file path=customXml/itemProps3.xml><?xml version="1.0" encoding="utf-8"?>
<ds:datastoreItem xmlns:ds="http://schemas.openxmlformats.org/officeDocument/2006/customXml" ds:itemID="{98AB52EF-FF24-4B0D-977F-9726DC78CD8C}"/>
</file>

<file path=docProps/app.xml><?xml version="1.0" encoding="utf-8"?>
<Properties xmlns="http://schemas.openxmlformats.org/officeDocument/2006/extended-properties" xmlns:vt="http://schemas.openxmlformats.org/officeDocument/2006/docPropsVTypes">
  <TotalTime>5199</TotalTime>
  <Words>745</Words>
  <Application>Microsoft Office PowerPoint</Application>
  <PresentationFormat>On-screen Show (4:3)</PresentationFormat>
  <Paragraphs>41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210</cp:revision>
  <cp:lastPrinted>2007-07-13T05:35:51Z</cp:lastPrinted>
  <dcterms:created xsi:type="dcterms:W3CDTF">2004-08-07T03:10:56Z</dcterms:created>
  <dcterms:modified xsi:type="dcterms:W3CDTF">2018-12-14T22:42:52Z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0x01010063CDA8602EA2844990E3AC4B641739DA</vt:lpwstr>
  </property>
</Properties>
</file>