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7279" autoAdjust="0"/>
  </p:normalViewPr>
  <p:slideViewPr>
    <p:cSldViewPr snapToGrid="0">
      <p:cViewPr varScale="1">
        <p:scale>
          <a:sx n="153" d="100"/>
          <a:sy n="153" d="100"/>
        </p:scale>
        <p:origin x="1928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nationalmaglab.org/images/users/nmr_mri/searchable_docs/900_pubs.pdf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2" y="1325562"/>
            <a:ext cx="431266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A recent article in Nature </a:t>
            </a:r>
            <a:r>
              <a:rPr lang="en-US" sz="1200" dirty="0" smtClean="0"/>
              <a:t>magazine [1] highlighted the world’s</a:t>
            </a:r>
            <a:r>
              <a:rPr lang="en-US" sz="1200" dirty="0" smtClean="0"/>
              <a:t> highest-field </a:t>
            </a:r>
            <a:r>
              <a:rPr lang="en-US" sz="1200" dirty="0" smtClean="0"/>
              <a:t>animal MRI </a:t>
            </a:r>
            <a:r>
              <a:rPr lang="en-US" sz="1200" dirty="0" smtClean="0"/>
              <a:t>magnet, designed and built by MagLab engineers and commissioned as a flagship magnet in 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user program in 2004. This magnet allows </a:t>
            </a:r>
            <a:r>
              <a:rPr lang="en-US" sz="1200" dirty="0" smtClean="0"/>
              <a:t>acquisition of images at </a:t>
            </a:r>
            <a:r>
              <a:rPr lang="en-US" sz="1200" dirty="0" smtClean="0"/>
              <a:t>21.1T and routinely demonstrates </a:t>
            </a:r>
            <a:r>
              <a:rPr lang="en-US" sz="1200" dirty="0" smtClean="0"/>
              <a:t>high sensitivity for low gamma </a:t>
            </a:r>
            <a:r>
              <a:rPr lang="en-US" sz="1200" dirty="0" smtClean="0"/>
              <a:t>nuclei. This dramatically advances the frontiers of MRI, especially </a:t>
            </a:r>
            <a:r>
              <a:rPr lang="en-US" sz="1200" dirty="0"/>
              <a:t> </a:t>
            </a:r>
            <a:r>
              <a:rPr lang="en-US" sz="1200" dirty="0" smtClean="0"/>
              <a:t>for imaging </a:t>
            </a:r>
            <a:r>
              <a:rPr lang="en-US" sz="1200" dirty="0" err="1" smtClean="0"/>
              <a:t>quadrupolar</a:t>
            </a:r>
            <a:r>
              <a:rPr lang="en-US" sz="1200" dirty="0" smtClean="0"/>
              <a:t> nuclei. Currently</a:t>
            </a:r>
            <a:r>
              <a:rPr lang="en-US" sz="1200" dirty="0" smtClean="0"/>
              <a:t>, the maximum imaging volume is  a cylinder of D x H = 33 mm x 40 </a:t>
            </a:r>
            <a:r>
              <a:rPr lang="en-US" sz="1200" dirty="0" smtClean="0"/>
              <a:t>mm, </a:t>
            </a:r>
            <a:r>
              <a:rPr lang="en-US" sz="1200" dirty="0" smtClean="0"/>
              <a:t>allowing </a:t>
            </a:r>
            <a:r>
              <a:rPr lang="en-US" sz="1200" i="1" dirty="0" smtClean="0"/>
              <a:t>in vivo </a:t>
            </a:r>
            <a:r>
              <a:rPr lang="en-US" sz="1200" dirty="0" smtClean="0"/>
              <a:t>MRI of rodents </a:t>
            </a:r>
            <a:r>
              <a:rPr lang="en-US" sz="1200" dirty="0" smtClean="0"/>
              <a:t>weighing </a:t>
            </a:r>
            <a:r>
              <a:rPr lang="en-US" sz="1200" dirty="0" smtClean="0"/>
              <a:t>up to 300 g.</a:t>
            </a:r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dirty="0" smtClean="0"/>
              <a:t>Metabolism </a:t>
            </a:r>
            <a:r>
              <a:rPr lang="en-US" sz="1200" dirty="0" smtClean="0"/>
              <a:t>of </a:t>
            </a:r>
            <a:r>
              <a:rPr lang="en-US" sz="1200" dirty="0"/>
              <a:t>compounds </a:t>
            </a:r>
            <a:r>
              <a:rPr lang="en-US" sz="1200" dirty="0" smtClean="0"/>
              <a:t>labeled with oxygen-17 can </a:t>
            </a:r>
            <a:r>
              <a:rPr lang="en-US" sz="1200" dirty="0" smtClean="0"/>
              <a:t>now be detected by MRI (</a:t>
            </a:r>
            <a:r>
              <a:rPr lang="en-US" sz="1200" dirty="0"/>
              <a:t>Fig.1) Using this magnet and probe (</a:t>
            </a:r>
            <a:r>
              <a:rPr lang="en-US" sz="1200" dirty="0" smtClean="0"/>
              <a:t>Fig.2). </a:t>
            </a:r>
            <a:r>
              <a:rPr lang="en-US" sz="1200" dirty="0" smtClean="0"/>
              <a:t>Recently, sodium </a:t>
            </a:r>
            <a:r>
              <a:rPr lang="en-US" sz="1200" dirty="0" smtClean="0"/>
              <a:t>MRI</a:t>
            </a:r>
            <a:r>
              <a:rPr lang="en-US" sz="1200" dirty="0"/>
              <a:t> </a:t>
            </a:r>
            <a:r>
              <a:rPr lang="en-US" sz="1200" dirty="0" smtClean="0"/>
              <a:t>of rodent brain tumors predicted tumor resistance to chemotherapy before initiation of therapy per-se (US Patent </a:t>
            </a:r>
            <a:r>
              <a:rPr lang="en-US" sz="1200" dirty="0" smtClean="0"/>
              <a:t>8880146</a:t>
            </a:r>
            <a:r>
              <a:rPr lang="en-US" sz="1200" dirty="0"/>
              <a:t>;</a:t>
            </a:r>
            <a:r>
              <a:rPr lang="en-US" sz="1200" dirty="0" smtClean="0"/>
              <a:t> Schepkin, </a:t>
            </a:r>
            <a:r>
              <a:rPr lang="en-US" sz="1200" dirty="0" err="1" smtClean="0"/>
              <a:t>Levenson</a:t>
            </a:r>
            <a:r>
              <a:rPr lang="en-US" sz="1200" dirty="0" smtClean="0"/>
              <a:t>). This represents a dramatic </a:t>
            </a:r>
            <a:r>
              <a:rPr lang="en-US" sz="1200" dirty="0" smtClean="0"/>
              <a:t>first step towards </a:t>
            </a:r>
            <a:r>
              <a:rPr lang="en-US" sz="1200" dirty="0" smtClean="0"/>
              <a:t>individualizing </a:t>
            </a:r>
            <a:r>
              <a:rPr lang="en-US" sz="1200" dirty="0" smtClean="0"/>
              <a:t>tumor therapy in humans.</a:t>
            </a:r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dirty="0" smtClean="0"/>
              <a:t>The ultra-high magnetic field scanner has </a:t>
            </a:r>
            <a:r>
              <a:rPr lang="en-US" sz="1200" dirty="0" smtClean="0"/>
              <a:t>pioneered </a:t>
            </a:r>
            <a:r>
              <a:rPr lang="en-US" sz="1200" dirty="0" smtClean="0"/>
              <a:t>multiple scientific advances </a:t>
            </a:r>
            <a:r>
              <a:rPr lang="en-US" sz="1200" dirty="0" smtClean="0"/>
              <a:t>in MRI. One hundred scientific </a:t>
            </a:r>
            <a:r>
              <a:rPr lang="en-US" sz="1200" dirty="0" smtClean="0"/>
              <a:t>papers have been published crediting this unique magnet (</a:t>
            </a:r>
            <a:r>
              <a:rPr lang="en-US" sz="1200" u="sng" dirty="0" smtClean="0">
                <a:hlinkClick r:id="rId3"/>
              </a:rPr>
              <a:t>https</a:t>
            </a:r>
            <a:r>
              <a:rPr lang="en-US" sz="1200" u="sng" dirty="0">
                <a:hlinkClick r:id="rId3"/>
              </a:rPr>
              <a:t>://</a:t>
            </a:r>
            <a:r>
              <a:rPr lang="en-US" sz="1200" u="sng" dirty="0" smtClean="0">
                <a:hlinkClick r:id="rId3"/>
              </a:rPr>
              <a:t>nationalmaglab.org/images/users/nmr_mri/searchable_docs/900_pubs.pdf</a:t>
            </a:r>
            <a:r>
              <a:rPr lang="en-US" sz="1200" u="sng" dirty="0" smtClean="0"/>
              <a:t>)</a:t>
            </a:r>
            <a:r>
              <a:rPr lang="en-US" sz="1200" dirty="0" smtClean="0"/>
              <a:t> </a:t>
            </a:r>
            <a:r>
              <a:rPr lang="en-US" sz="1200" dirty="0" smtClean="0"/>
              <a:t>by </a:t>
            </a:r>
            <a:r>
              <a:rPr lang="en-US" sz="1200" dirty="0" smtClean="0"/>
              <a:t>users from around the world. </a:t>
            </a:r>
            <a:endParaRPr lang="en-US" sz="1200" dirty="0" smtClean="0"/>
          </a:p>
          <a:p>
            <a:pPr algn="just"/>
            <a:r>
              <a:rPr lang="en-US" sz="600" dirty="0"/>
              <a:t> </a:t>
            </a:r>
            <a:endParaRPr lang="en-US" sz="600" dirty="0" smtClean="0"/>
          </a:p>
          <a:p>
            <a:pPr algn="just"/>
            <a:r>
              <a:rPr lang="en-US" sz="1200" dirty="0" smtClean="0"/>
              <a:t>Chemical exchange saturation transfer (CEST) MRI (</a:t>
            </a:r>
            <a:r>
              <a:rPr lang="en-US" sz="1200" dirty="0" smtClean="0"/>
              <a:t>Fig.3</a:t>
            </a:r>
            <a:r>
              <a:rPr lang="en-US" sz="1200" dirty="0" smtClean="0"/>
              <a:t>) at </a:t>
            </a:r>
            <a:r>
              <a:rPr lang="en-US" sz="1200" dirty="0" smtClean="0"/>
              <a:t>21.1T is proving to be of great value in assessing natural </a:t>
            </a:r>
            <a:r>
              <a:rPr lang="en-US" sz="1200" dirty="0" smtClean="0"/>
              <a:t>tumor contrast </a:t>
            </a:r>
            <a:r>
              <a:rPr lang="en-US" sz="1200" dirty="0" smtClean="0"/>
              <a:t>in future </a:t>
            </a:r>
            <a:r>
              <a:rPr lang="en-US" sz="1200" dirty="0" smtClean="0"/>
              <a:t>human MRI at strong magnetic fields.  </a:t>
            </a:r>
            <a:endParaRPr lang="en-US" sz="1200" dirty="0"/>
          </a:p>
          <a:p>
            <a:pPr algn="just"/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1" y="115217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363466" y="1240267"/>
            <a:ext cx="4704335" cy="514434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50802" y="6384615"/>
            <a:ext cx="776213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NHMFL NMR, 900 UWB - 21.1 </a:t>
            </a:r>
            <a:r>
              <a:rPr lang="en-US" sz="1100" dirty="0">
                <a:solidFill>
                  <a:srgbClr val="333399"/>
                </a:solidFill>
              </a:rPr>
              <a:t>T </a:t>
            </a:r>
            <a:r>
              <a:rPr lang="en-US" sz="1100" dirty="0" smtClean="0">
                <a:solidFill>
                  <a:srgbClr val="333399"/>
                </a:solidFill>
              </a:rPr>
              <a:t>magnet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b="1" dirty="0" smtClean="0">
                <a:solidFill>
                  <a:srgbClr val="333399"/>
                </a:solidFill>
              </a:rPr>
              <a:t>[1] </a:t>
            </a:r>
            <a:r>
              <a:rPr lang="en-US" sz="1100" dirty="0" smtClean="0">
                <a:solidFill>
                  <a:srgbClr val="333399"/>
                </a:solidFill>
              </a:rPr>
              <a:t>A</a:t>
            </a:r>
            <a:r>
              <a:rPr lang="en-US" sz="1100" dirty="0">
                <a:solidFill>
                  <a:srgbClr val="333399"/>
                </a:solidFill>
              </a:rPr>
              <a:t>. Nowogrodzki, </a:t>
            </a:r>
            <a:r>
              <a:rPr lang="en-US" sz="1100" i="1" dirty="0" smtClean="0">
                <a:solidFill>
                  <a:srgbClr val="333399"/>
                </a:solidFill>
              </a:rPr>
              <a:t>“The </a:t>
            </a:r>
            <a:r>
              <a:rPr lang="en-US" sz="1100" i="1" dirty="0">
                <a:solidFill>
                  <a:srgbClr val="333399"/>
                </a:solidFill>
              </a:rPr>
              <a:t>Strongest </a:t>
            </a:r>
            <a:r>
              <a:rPr lang="en-US" sz="1100" i="1" dirty="0" smtClean="0">
                <a:solidFill>
                  <a:srgbClr val="333399"/>
                </a:solidFill>
              </a:rPr>
              <a:t>Scanners”, </a:t>
            </a:r>
            <a:r>
              <a:rPr lang="en-US" sz="1100" b="1" dirty="0" smtClean="0">
                <a:solidFill>
                  <a:srgbClr val="333399"/>
                </a:solidFill>
              </a:rPr>
              <a:t>Nature </a:t>
            </a:r>
            <a:r>
              <a:rPr lang="en-US" sz="1100" b="1" dirty="0">
                <a:solidFill>
                  <a:srgbClr val="333399"/>
                </a:solidFill>
              </a:rPr>
              <a:t>563</a:t>
            </a:r>
            <a:r>
              <a:rPr lang="en-US" sz="1100" dirty="0">
                <a:solidFill>
                  <a:srgbClr val="333399"/>
                </a:solidFill>
              </a:rPr>
              <a:t>, 24 </a:t>
            </a:r>
            <a:r>
              <a:rPr lang="en-US" sz="1100" dirty="0" smtClean="0">
                <a:solidFill>
                  <a:srgbClr val="333399"/>
                </a:solidFill>
              </a:rPr>
              <a:t>- </a:t>
            </a:r>
            <a:r>
              <a:rPr lang="en-US" sz="1100" dirty="0">
                <a:solidFill>
                  <a:srgbClr val="333399"/>
                </a:solidFill>
              </a:rPr>
              <a:t>26 (2018).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7" name="Picture 3" descr="C:\Users\schepkin\Desktop\ISMRM2017\Bruker slides for ISMRM-031717\exp625-1x-ax-sl-165sz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1" b="12912"/>
          <a:stretch/>
        </p:blipFill>
        <p:spPr bwMode="auto">
          <a:xfrm>
            <a:off x="4420976" y="1297292"/>
            <a:ext cx="1853955" cy="165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63467" y="2985856"/>
            <a:ext cx="19417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Fig. 1. </a:t>
            </a:r>
            <a:r>
              <a:rPr lang="en-US" sz="1100" dirty="0" smtClean="0"/>
              <a:t>(left) 3D </a:t>
            </a:r>
            <a:r>
              <a:rPr lang="en-US" sz="1100" dirty="0" smtClean="0"/>
              <a:t>oxygen-17 MRI of rat head (scan time 1.5 </a:t>
            </a:r>
            <a:r>
              <a:rPr lang="en-US" sz="1100" dirty="0" smtClean="0"/>
              <a:t>min). </a:t>
            </a:r>
            <a:endParaRPr lang="en-US" sz="1100" dirty="0" smtClean="0"/>
          </a:p>
          <a:p>
            <a:r>
              <a:rPr lang="en-US" sz="1100" dirty="0" smtClean="0"/>
              <a:t>(right) Time </a:t>
            </a:r>
            <a:r>
              <a:rPr lang="en-US" sz="1100" dirty="0" smtClean="0"/>
              <a:t>course of glucose-6-17O metabolism in rat </a:t>
            </a:r>
            <a:r>
              <a:rPr lang="en-US" sz="1100" dirty="0" smtClean="0"/>
              <a:t>head.</a:t>
            </a:r>
            <a:endParaRPr lang="en-US" sz="1100" dirty="0"/>
          </a:p>
        </p:txBody>
      </p:sp>
      <p:sp>
        <p:nvSpPr>
          <p:cNvPr id="31" name="Freeform 30"/>
          <p:cNvSpPr/>
          <p:nvPr/>
        </p:nvSpPr>
        <p:spPr>
          <a:xfrm>
            <a:off x="6098011" y="5468359"/>
            <a:ext cx="746382" cy="304800"/>
          </a:xfrm>
          <a:custGeom>
            <a:avLst/>
            <a:gdLst>
              <a:gd name="connsiteX0" fmla="*/ 0 w 746382"/>
              <a:gd name="connsiteY0" fmla="*/ 234043 h 293914"/>
              <a:gd name="connsiteX1" fmla="*/ 27214 w 746382"/>
              <a:gd name="connsiteY1" fmla="*/ 212271 h 293914"/>
              <a:gd name="connsiteX2" fmla="*/ 43543 w 746382"/>
              <a:gd name="connsiteY2" fmla="*/ 206828 h 293914"/>
              <a:gd name="connsiteX3" fmla="*/ 48985 w 746382"/>
              <a:gd name="connsiteY3" fmla="*/ 190500 h 293914"/>
              <a:gd name="connsiteX4" fmla="*/ 59871 w 746382"/>
              <a:gd name="connsiteY4" fmla="*/ 174171 h 293914"/>
              <a:gd name="connsiteX5" fmla="*/ 76200 w 746382"/>
              <a:gd name="connsiteY5" fmla="*/ 136071 h 293914"/>
              <a:gd name="connsiteX6" fmla="*/ 108857 w 746382"/>
              <a:gd name="connsiteY6" fmla="*/ 125186 h 293914"/>
              <a:gd name="connsiteX7" fmla="*/ 125185 w 746382"/>
              <a:gd name="connsiteY7" fmla="*/ 119743 h 293914"/>
              <a:gd name="connsiteX8" fmla="*/ 141514 w 746382"/>
              <a:gd name="connsiteY8" fmla="*/ 108857 h 293914"/>
              <a:gd name="connsiteX9" fmla="*/ 163285 w 746382"/>
              <a:gd name="connsiteY9" fmla="*/ 81643 h 293914"/>
              <a:gd name="connsiteX10" fmla="*/ 168728 w 746382"/>
              <a:gd name="connsiteY10" fmla="*/ 65314 h 293914"/>
              <a:gd name="connsiteX11" fmla="*/ 179614 w 746382"/>
              <a:gd name="connsiteY11" fmla="*/ 48986 h 293914"/>
              <a:gd name="connsiteX12" fmla="*/ 185057 w 746382"/>
              <a:gd name="connsiteY12" fmla="*/ 32657 h 293914"/>
              <a:gd name="connsiteX13" fmla="*/ 261257 w 746382"/>
              <a:gd name="connsiteY13" fmla="*/ 27214 h 293914"/>
              <a:gd name="connsiteX14" fmla="*/ 277585 w 746382"/>
              <a:gd name="connsiteY14" fmla="*/ 32657 h 293914"/>
              <a:gd name="connsiteX15" fmla="*/ 321128 w 746382"/>
              <a:gd name="connsiteY15" fmla="*/ 43543 h 293914"/>
              <a:gd name="connsiteX16" fmla="*/ 402771 w 746382"/>
              <a:gd name="connsiteY16" fmla="*/ 38100 h 293914"/>
              <a:gd name="connsiteX17" fmla="*/ 451757 w 746382"/>
              <a:gd name="connsiteY17" fmla="*/ 16328 h 293914"/>
              <a:gd name="connsiteX18" fmla="*/ 468085 w 746382"/>
              <a:gd name="connsiteY18" fmla="*/ 10886 h 293914"/>
              <a:gd name="connsiteX19" fmla="*/ 522514 w 746382"/>
              <a:gd name="connsiteY19" fmla="*/ 0 h 293914"/>
              <a:gd name="connsiteX20" fmla="*/ 549728 w 746382"/>
              <a:gd name="connsiteY20" fmla="*/ 5443 h 293914"/>
              <a:gd name="connsiteX21" fmla="*/ 576943 w 746382"/>
              <a:gd name="connsiteY21" fmla="*/ 38100 h 293914"/>
              <a:gd name="connsiteX22" fmla="*/ 593271 w 746382"/>
              <a:gd name="connsiteY22" fmla="*/ 59871 h 293914"/>
              <a:gd name="connsiteX23" fmla="*/ 615043 w 746382"/>
              <a:gd name="connsiteY23" fmla="*/ 92528 h 293914"/>
              <a:gd name="connsiteX24" fmla="*/ 631371 w 746382"/>
              <a:gd name="connsiteY24" fmla="*/ 97971 h 293914"/>
              <a:gd name="connsiteX25" fmla="*/ 642257 w 746382"/>
              <a:gd name="connsiteY25" fmla="*/ 114300 h 293914"/>
              <a:gd name="connsiteX26" fmla="*/ 658585 w 746382"/>
              <a:gd name="connsiteY26" fmla="*/ 125186 h 293914"/>
              <a:gd name="connsiteX27" fmla="*/ 696685 w 746382"/>
              <a:gd name="connsiteY27" fmla="*/ 141514 h 293914"/>
              <a:gd name="connsiteX28" fmla="*/ 723900 w 746382"/>
              <a:gd name="connsiteY28" fmla="*/ 190500 h 293914"/>
              <a:gd name="connsiteX29" fmla="*/ 734785 w 746382"/>
              <a:gd name="connsiteY29" fmla="*/ 206828 h 293914"/>
              <a:gd name="connsiteX30" fmla="*/ 745671 w 746382"/>
              <a:gd name="connsiteY30" fmla="*/ 223157 h 293914"/>
              <a:gd name="connsiteX31" fmla="*/ 740228 w 746382"/>
              <a:gd name="connsiteY31" fmla="*/ 255814 h 293914"/>
              <a:gd name="connsiteX32" fmla="*/ 615043 w 746382"/>
              <a:gd name="connsiteY32" fmla="*/ 244928 h 293914"/>
              <a:gd name="connsiteX33" fmla="*/ 527957 w 746382"/>
              <a:gd name="connsiteY33" fmla="*/ 234043 h 293914"/>
              <a:gd name="connsiteX34" fmla="*/ 495300 w 746382"/>
              <a:gd name="connsiteY34" fmla="*/ 223157 h 293914"/>
              <a:gd name="connsiteX35" fmla="*/ 468085 w 746382"/>
              <a:gd name="connsiteY35" fmla="*/ 228600 h 293914"/>
              <a:gd name="connsiteX36" fmla="*/ 462643 w 746382"/>
              <a:gd name="connsiteY36" fmla="*/ 244928 h 293914"/>
              <a:gd name="connsiteX37" fmla="*/ 429985 w 746382"/>
              <a:gd name="connsiteY37" fmla="*/ 255814 h 293914"/>
              <a:gd name="connsiteX38" fmla="*/ 413657 w 746382"/>
              <a:gd name="connsiteY38" fmla="*/ 266700 h 293914"/>
              <a:gd name="connsiteX39" fmla="*/ 370114 w 746382"/>
              <a:gd name="connsiteY39" fmla="*/ 277586 h 293914"/>
              <a:gd name="connsiteX40" fmla="*/ 332014 w 746382"/>
              <a:gd name="connsiteY40" fmla="*/ 288471 h 293914"/>
              <a:gd name="connsiteX41" fmla="*/ 293914 w 746382"/>
              <a:gd name="connsiteY41" fmla="*/ 293914 h 293914"/>
              <a:gd name="connsiteX42" fmla="*/ 163285 w 746382"/>
              <a:gd name="connsiteY42" fmla="*/ 288471 h 293914"/>
              <a:gd name="connsiteX43" fmla="*/ 108857 w 746382"/>
              <a:gd name="connsiteY43" fmla="*/ 261257 h 293914"/>
              <a:gd name="connsiteX44" fmla="*/ 38100 w 746382"/>
              <a:gd name="connsiteY44" fmla="*/ 244928 h 293914"/>
              <a:gd name="connsiteX45" fmla="*/ 0 w 746382"/>
              <a:gd name="connsiteY45" fmla="*/ 234043 h 29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46382" h="293914">
                <a:moveTo>
                  <a:pt x="0" y="234043"/>
                </a:moveTo>
                <a:cubicBezTo>
                  <a:pt x="9071" y="226786"/>
                  <a:pt x="17363" y="218428"/>
                  <a:pt x="27214" y="212271"/>
                </a:cubicBezTo>
                <a:cubicBezTo>
                  <a:pt x="32079" y="209230"/>
                  <a:pt x="39486" y="210885"/>
                  <a:pt x="43543" y="206828"/>
                </a:cubicBezTo>
                <a:cubicBezTo>
                  <a:pt x="47600" y="202771"/>
                  <a:pt x="46419" y="195631"/>
                  <a:pt x="48985" y="190500"/>
                </a:cubicBezTo>
                <a:cubicBezTo>
                  <a:pt x="51910" y="184649"/>
                  <a:pt x="56242" y="179614"/>
                  <a:pt x="59871" y="174171"/>
                </a:cubicBezTo>
                <a:cubicBezTo>
                  <a:pt x="62443" y="163884"/>
                  <a:pt x="65063" y="143032"/>
                  <a:pt x="76200" y="136071"/>
                </a:cubicBezTo>
                <a:cubicBezTo>
                  <a:pt x="85930" y="129990"/>
                  <a:pt x="97971" y="128814"/>
                  <a:pt x="108857" y="125186"/>
                </a:cubicBezTo>
                <a:cubicBezTo>
                  <a:pt x="114300" y="123372"/>
                  <a:pt x="120411" y="122925"/>
                  <a:pt x="125185" y="119743"/>
                </a:cubicBezTo>
                <a:lnTo>
                  <a:pt x="141514" y="108857"/>
                </a:lnTo>
                <a:cubicBezTo>
                  <a:pt x="155196" y="67812"/>
                  <a:pt x="135149" y="116814"/>
                  <a:pt x="163285" y="81643"/>
                </a:cubicBezTo>
                <a:cubicBezTo>
                  <a:pt x="166869" y="77163"/>
                  <a:pt x="166162" y="70446"/>
                  <a:pt x="168728" y="65314"/>
                </a:cubicBezTo>
                <a:cubicBezTo>
                  <a:pt x="171653" y="59463"/>
                  <a:pt x="175985" y="54429"/>
                  <a:pt x="179614" y="48986"/>
                </a:cubicBezTo>
                <a:cubicBezTo>
                  <a:pt x="181428" y="43543"/>
                  <a:pt x="181473" y="37137"/>
                  <a:pt x="185057" y="32657"/>
                </a:cubicBezTo>
                <a:cubicBezTo>
                  <a:pt x="203702" y="9349"/>
                  <a:pt x="238852" y="25177"/>
                  <a:pt x="261257" y="27214"/>
                </a:cubicBezTo>
                <a:cubicBezTo>
                  <a:pt x="266700" y="29028"/>
                  <a:pt x="272050" y="31147"/>
                  <a:pt x="277585" y="32657"/>
                </a:cubicBezTo>
                <a:cubicBezTo>
                  <a:pt x="292019" y="36594"/>
                  <a:pt x="321128" y="43543"/>
                  <a:pt x="321128" y="43543"/>
                </a:cubicBezTo>
                <a:cubicBezTo>
                  <a:pt x="348342" y="41729"/>
                  <a:pt x="375770" y="41957"/>
                  <a:pt x="402771" y="38100"/>
                </a:cubicBezTo>
                <a:cubicBezTo>
                  <a:pt x="442090" y="32483"/>
                  <a:pt x="425621" y="29396"/>
                  <a:pt x="451757" y="16328"/>
                </a:cubicBezTo>
                <a:cubicBezTo>
                  <a:pt x="456888" y="13762"/>
                  <a:pt x="462569" y="12462"/>
                  <a:pt x="468085" y="10886"/>
                </a:cubicBezTo>
                <a:cubicBezTo>
                  <a:pt x="490823" y="4390"/>
                  <a:pt x="496847" y="4278"/>
                  <a:pt x="522514" y="0"/>
                </a:cubicBezTo>
                <a:cubicBezTo>
                  <a:pt x="531585" y="1814"/>
                  <a:pt x="541454" y="1306"/>
                  <a:pt x="549728" y="5443"/>
                </a:cubicBezTo>
                <a:cubicBezTo>
                  <a:pt x="561024" y="11091"/>
                  <a:pt x="569996" y="28374"/>
                  <a:pt x="576943" y="38100"/>
                </a:cubicBezTo>
                <a:cubicBezTo>
                  <a:pt x="582215" y="45482"/>
                  <a:pt x="588069" y="52440"/>
                  <a:pt x="593271" y="59871"/>
                </a:cubicBezTo>
                <a:cubicBezTo>
                  <a:pt x="600774" y="70589"/>
                  <a:pt x="602631" y="88391"/>
                  <a:pt x="615043" y="92528"/>
                </a:cubicBezTo>
                <a:lnTo>
                  <a:pt x="631371" y="97971"/>
                </a:lnTo>
                <a:cubicBezTo>
                  <a:pt x="635000" y="103414"/>
                  <a:pt x="637631" y="109674"/>
                  <a:pt x="642257" y="114300"/>
                </a:cubicBezTo>
                <a:cubicBezTo>
                  <a:pt x="646882" y="118926"/>
                  <a:pt x="652905" y="121941"/>
                  <a:pt x="658585" y="125186"/>
                </a:cubicBezTo>
                <a:cubicBezTo>
                  <a:pt x="677412" y="135944"/>
                  <a:pt x="678370" y="135409"/>
                  <a:pt x="696685" y="141514"/>
                </a:cubicBezTo>
                <a:cubicBezTo>
                  <a:pt x="706265" y="170255"/>
                  <a:pt x="698945" y="153068"/>
                  <a:pt x="723900" y="190500"/>
                </a:cubicBezTo>
                <a:lnTo>
                  <a:pt x="734785" y="206828"/>
                </a:lnTo>
                <a:lnTo>
                  <a:pt x="745671" y="223157"/>
                </a:lnTo>
                <a:cubicBezTo>
                  <a:pt x="743857" y="234043"/>
                  <a:pt x="751114" y="254000"/>
                  <a:pt x="740228" y="255814"/>
                </a:cubicBezTo>
                <a:cubicBezTo>
                  <a:pt x="698912" y="262700"/>
                  <a:pt x="615043" y="244928"/>
                  <a:pt x="615043" y="244928"/>
                </a:cubicBezTo>
                <a:cubicBezTo>
                  <a:pt x="567708" y="229152"/>
                  <a:pt x="639746" y="251694"/>
                  <a:pt x="527957" y="234043"/>
                </a:cubicBezTo>
                <a:cubicBezTo>
                  <a:pt x="516623" y="232253"/>
                  <a:pt x="495300" y="223157"/>
                  <a:pt x="495300" y="223157"/>
                </a:cubicBezTo>
                <a:cubicBezTo>
                  <a:pt x="486228" y="224971"/>
                  <a:pt x="475783" y="223468"/>
                  <a:pt x="468085" y="228600"/>
                </a:cubicBezTo>
                <a:cubicBezTo>
                  <a:pt x="463312" y="231782"/>
                  <a:pt x="467311" y="241593"/>
                  <a:pt x="462643" y="244928"/>
                </a:cubicBezTo>
                <a:cubicBezTo>
                  <a:pt x="453305" y="251598"/>
                  <a:pt x="429985" y="255814"/>
                  <a:pt x="429985" y="255814"/>
                </a:cubicBezTo>
                <a:cubicBezTo>
                  <a:pt x="424542" y="259443"/>
                  <a:pt x="419508" y="263775"/>
                  <a:pt x="413657" y="266700"/>
                </a:cubicBezTo>
                <a:cubicBezTo>
                  <a:pt x="401217" y="272920"/>
                  <a:pt x="382533" y="274482"/>
                  <a:pt x="370114" y="277586"/>
                </a:cubicBezTo>
                <a:cubicBezTo>
                  <a:pt x="339038" y="285354"/>
                  <a:pt x="369325" y="281687"/>
                  <a:pt x="332014" y="288471"/>
                </a:cubicBezTo>
                <a:cubicBezTo>
                  <a:pt x="319392" y="290766"/>
                  <a:pt x="306614" y="292100"/>
                  <a:pt x="293914" y="293914"/>
                </a:cubicBezTo>
                <a:cubicBezTo>
                  <a:pt x="250371" y="292100"/>
                  <a:pt x="206755" y="291576"/>
                  <a:pt x="163285" y="288471"/>
                </a:cubicBezTo>
                <a:cubicBezTo>
                  <a:pt x="124028" y="285667"/>
                  <a:pt x="156123" y="277012"/>
                  <a:pt x="108857" y="261257"/>
                </a:cubicBezTo>
                <a:cubicBezTo>
                  <a:pt x="86149" y="253688"/>
                  <a:pt x="62120" y="244928"/>
                  <a:pt x="38100" y="244928"/>
                </a:cubicBezTo>
                <a:lnTo>
                  <a:pt x="0" y="234043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6" t="11909" r="7663" b="59714"/>
          <a:stretch/>
        </p:blipFill>
        <p:spPr>
          <a:xfrm>
            <a:off x="6893769" y="4154362"/>
            <a:ext cx="2081099" cy="1758589"/>
          </a:xfrm>
          <a:prstGeom prst="rect">
            <a:avLst/>
          </a:prstGeom>
        </p:spPr>
      </p:pic>
      <p:pic>
        <p:nvPicPr>
          <p:cNvPr id="3" name="Picture 3" descr="C:\Users\schepkin\Desktop\Highlight Maglab  for Dec 2018\Photo RF probes\P6103469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3" r="15844" b="18490"/>
          <a:stretch/>
        </p:blipFill>
        <p:spPr bwMode="auto">
          <a:xfrm>
            <a:off x="4441696" y="4154362"/>
            <a:ext cx="2282054" cy="176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363466" y="5918890"/>
            <a:ext cx="2526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Fig. 2. </a:t>
            </a:r>
            <a:r>
              <a:rPr lang="en-US" sz="1100" dirty="0" smtClean="0"/>
              <a:t>The </a:t>
            </a:r>
            <a:r>
              <a:rPr lang="en-US" sz="1100" dirty="0" err="1" smtClean="0"/>
              <a:t>MagLab’s</a:t>
            </a:r>
            <a:r>
              <a:rPr lang="en-US" sz="1100" dirty="0" smtClean="0"/>
              <a:t> </a:t>
            </a:r>
            <a:r>
              <a:rPr lang="en-US" sz="1100" i="1" dirty="0" smtClean="0"/>
              <a:t>in </a:t>
            </a:r>
            <a:r>
              <a:rPr lang="en-US" sz="1100" i="1" dirty="0" smtClean="0"/>
              <a:t>vivo </a:t>
            </a:r>
            <a:r>
              <a:rPr lang="en-US" sz="1100" dirty="0" smtClean="0"/>
              <a:t>rodent </a:t>
            </a:r>
          </a:p>
          <a:p>
            <a:r>
              <a:rPr lang="en-US" sz="1100" dirty="0" smtClean="0"/>
              <a:t>Magnetic Resonance Imaging </a:t>
            </a:r>
            <a:r>
              <a:rPr lang="en-US" sz="1100" dirty="0" smtClean="0"/>
              <a:t>probe</a:t>
            </a:r>
            <a:r>
              <a:rPr lang="en-US" sz="1100" dirty="0" smtClean="0"/>
              <a:t>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68350" y="5918890"/>
            <a:ext cx="19319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Fig. </a:t>
            </a:r>
            <a:r>
              <a:rPr lang="en-US" sz="1100" dirty="0"/>
              <a:t>3</a:t>
            </a:r>
            <a:r>
              <a:rPr lang="en-US" sz="1100" dirty="0" smtClean="0"/>
              <a:t>. CEST weighted MRI </a:t>
            </a:r>
          </a:p>
          <a:p>
            <a:r>
              <a:rPr lang="en-US" sz="1100" dirty="0" smtClean="0"/>
              <a:t>of </a:t>
            </a:r>
            <a:r>
              <a:rPr lang="en-US" sz="1100" dirty="0" smtClean="0"/>
              <a:t>a tumor </a:t>
            </a:r>
            <a:r>
              <a:rPr lang="en-US" sz="1100" dirty="0" smtClean="0"/>
              <a:t>at 21.1 T.</a:t>
            </a:r>
          </a:p>
        </p:txBody>
      </p:sp>
      <p:pic>
        <p:nvPicPr>
          <p:cNvPr id="35" name="Picture 3" descr="C:\Users\schepkin\Desktop\ISMRM2018 office\Eposter\ISMRM 2018 abstract\Fig3\fig 3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/>
          <a:stretch/>
        </p:blipFill>
        <p:spPr bwMode="auto">
          <a:xfrm>
            <a:off x="6544781" y="1319780"/>
            <a:ext cx="2430088" cy="279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stCxn id="41" idx="2"/>
          </p:cNvCxnSpPr>
          <p:nvPr/>
        </p:nvCxnSpPr>
        <p:spPr>
          <a:xfrm flipH="1">
            <a:off x="8379229" y="4522124"/>
            <a:ext cx="88597" cy="36576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071723" y="4214347"/>
            <a:ext cx="792205" cy="307777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Glioma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6" name="Text Box 62"/>
          <p:cNvSpPr txBox="1">
            <a:spLocks noChangeArrowheads="1"/>
          </p:cNvSpPr>
          <p:nvPr/>
        </p:nvSpPr>
        <p:spPr bwMode="auto">
          <a:xfrm>
            <a:off x="482924" y="64963"/>
            <a:ext cx="803100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The </a:t>
            </a:r>
            <a:r>
              <a:rPr lang="en-US" sz="1600" b="1" dirty="0" smtClean="0"/>
              <a:t>world’s highest-magnetic-field </a:t>
            </a:r>
            <a:r>
              <a:rPr lang="en-US" sz="1600" b="1" dirty="0" smtClean="0"/>
              <a:t>animal </a:t>
            </a:r>
            <a:r>
              <a:rPr lang="en-US" sz="1600" b="1" dirty="0"/>
              <a:t>MRI </a:t>
            </a:r>
            <a:r>
              <a:rPr lang="en-US" sz="1600" b="1" dirty="0" smtClean="0"/>
              <a:t>scanner</a:t>
            </a:r>
            <a:r>
              <a:rPr lang="en-US" sz="1600" dirty="0" smtClean="0"/>
              <a:t> </a:t>
            </a: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600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V.D</a:t>
            </a:r>
            <a:r>
              <a:rPr lang="en-US" sz="1100" dirty="0" smtClean="0"/>
              <a:t>. Schepkin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kern="1200" dirty="0" smtClean="0"/>
              <a:t>C. Levenson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P.L. Gor’kov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W.W. Brey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/>
              <a:t>J.T. Rosenberg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kern="1200" dirty="0" smtClean="0"/>
              <a:t>S.C. Grant</a:t>
            </a:r>
            <a:r>
              <a:rPr lang="en-US" sz="1100" baseline="30000" dirty="0" smtClean="0"/>
              <a:t>2</a:t>
            </a:r>
            <a:r>
              <a:rPr lang="en-US" sz="1100" kern="1200" dirty="0" smtClean="0"/>
              <a:t>, L. Frydman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T.A. </a:t>
            </a:r>
            <a:r>
              <a:rPr lang="en-US" sz="1100" dirty="0" smtClean="0"/>
              <a:t>Cross</a:t>
            </a:r>
            <a:r>
              <a:rPr lang="en-US" sz="1100" kern="1200" baseline="30000" dirty="0" smtClean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NHMFL, Tallahassee, FL; 2. Florida State University,  Tallahassee, FL; 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 smtClean="0">
                <a:solidFill>
                  <a:srgbClr val="0033CC"/>
                </a:solidFill>
              </a:rPr>
              <a:t>  </a:t>
            </a:r>
            <a:endParaRPr lang="en-US" sz="600" b="1" kern="1200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29" name="Picture 3" descr="C:\Users\schepkin\Desktop\ISMRM2018 office\Eposter\ISMRM 2018 abstract\Fig3\fig 3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3" r="91970" b="32789"/>
          <a:stretch/>
        </p:blipFill>
        <p:spPr bwMode="auto">
          <a:xfrm>
            <a:off x="6328859" y="1834987"/>
            <a:ext cx="225726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754401" y="3051374"/>
            <a:ext cx="1173468" cy="58539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7837592" y="3139408"/>
            <a:ext cx="1029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effectLst/>
              </a:rPr>
              <a:t>Metabolized </a:t>
            </a:r>
          </a:p>
          <a:p>
            <a:pPr algn="ctr"/>
            <a:r>
              <a:rPr lang="en-US" sz="1100" b="1" baseline="30000" dirty="0" smtClean="0">
                <a:effectLst/>
              </a:rPr>
              <a:t>17</a:t>
            </a:r>
            <a:r>
              <a:rPr lang="en-US" sz="1100" b="1" dirty="0" smtClean="0">
                <a:effectLst/>
              </a:rPr>
              <a:t>O water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28333" y="1439802"/>
            <a:ext cx="420565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sz="1200" dirty="0" smtClean="0">
                <a:solidFill>
                  <a:srgbClr val="000000"/>
                </a:solidFill>
              </a:rPr>
              <a:t>Ultra-high-magneti</a:t>
            </a:r>
            <a:r>
              <a:rPr lang="en-US" sz="1200" dirty="0" smtClean="0">
                <a:solidFill>
                  <a:srgbClr val="000000"/>
                </a:solidFill>
              </a:rPr>
              <a:t>c-</a:t>
            </a:r>
            <a:r>
              <a:rPr lang="en-US" sz="1200" dirty="0" smtClean="0">
                <a:solidFill>
                  <a:srgbClr val="000000"/>
                </a:solidFill>
              </a:rPr>
              <a:t>field </a:t>
            </a:r>
            <a:r>
              <a:rPr lang="en-US" sz="1200" dirty="0" smtClean="0">
                <a:solidFill>
                  <a:srgbClr val="000000"/>
                </a:solidFill>
              </a:rPr>
              <a:t>animal </a:t>
            </a:r>
            <a:r>
              <a:rPr lang="en-US" sz="1200" dirty="0" smtClean="0">
                <a:solidFill>
                  <a:srgbClr val="000000"/>
                </a:solidFill>
              </a:rPr>
              <a:t>Magnetic Resonance Imaging (MRI)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expands </a:t>
            </a:r>
            <a:r>
              <a:rPr lang="en-US" sz="1200" dirty="0" smtClean="0">
                <a:solidFill>
                  <a:srgbClr val="000000"/>
                </a:solidFill>
              </a:rPr>
              <a:t>the frontiers of MRI. </a:t>
            </a:r>
            <a:r>
              <a:rPr lang="en-US" sz="1200" dirty="0" smtClean="0">
                <a:solidFill>
                  <a:srgbClr val="000000"/>
                </a:solidFill>
              </a:rPr>
              <a:t>Using the </a:t>
            </a:r>
            <a:r>
              <a:rPr lang="en-US" sz="1200" dirty="0" err="1" smtClean="0">
                <a:solidFill>
                  <a:srgbClr val="000000"/>
                </a:solidFill>
              </a:rPr>
              <a:t>MagLab’s</a:t>
            </a:r>
            <a:r>
              <a:rPr lang="en-US" sz="1200" dirty="0" smtClean="0">
                <a:solidFill>
                  <a:srgbClr val="000000"/>
                </a:solidFill>
              </a:rPr>
              <a:t> unique 21.1T MRI magnet, o</a:t>
            </a:r>
            <a:r>
              <a:rPr lang="en-US" sz="1200" dirty="0" smtClean="0">
                <a:solidFill>
                  <a:srgbClr val="000000"/>
                </a:solidFill>
              </a:rPr>
              <a:t>xygen-17 </a:t>
            </a:r>
            <a:r>
              <a:rPr lang="en-US" sz="1200" dirty="0" smtClean="0">
                <a:solidFill>
                  <a:srgbClr val="000000"/>
                </a:solidFill>
              </a:rPr>
              <a:t>(</a:t>
            </a:r>
            <a:r>
              <a:rPr lang="en-US" sz="1200" dirty="0" smtClean="0">
                <a:solidFill>
                  <a:srgbClr val="000000"/>
                </a:solidFill>
              </a:rPr>
              <a:t>Fig.1</a:t>
            </a:r>
            <a:r>
              <a:rPr lang="en-US" sz="1200" dirty="0" smtClean="0">
                <a:solidFill>
                  <a:srgbClr val="000000"/>
                </a:solidFill>
              </a:rPr>
              <a:t>) and other nuclei intrinsic to our body </a:t>
            </a:r>
            <a:r>
              <a:rPr lang="en-US" sz="1200" dirty="0" smtClean="0">
                <a:solidFill>
                  <a:srgbClr val="000000"/>
                </a:solidFill>
              </a:rPr>
              <a:t>have now become accessible to create images. </a:t>
            </a:r>
            <a:r>
              <a:rPr lang="en-US" sz="1200" dirty="0" smtClean="0">
                <a:solidFill>
                  <a:srgbClr val="000000"/>
                </a:solidFill>
              </a:rPr>
              <a:t>Oxygen-17 </a:t>
            </a:r>
            <a:r>
              <a:rPr lang="en-US" sz="1200" dirty="0" smtClean="0">
                <a:solidFill>
                  <a:srgbClr val="000000"/>
                </a:solidFill>
              </a:rPr>
              <a:t>MRI has been demonstrated to reveal the </a:t>
            </a:r>
            <a:r>
              <a:rPr lang="en-US" sz="1200" dirty="0" smtClean="0">
                <a:solidFill>
                  <a:srgbClr val="000000"/>
                </a:solidFill>
              </a:rPr>
              <a:t>rate </a:t>
            </a:r>
            <a:r>
              <a:rPr lang="en-US" sz="1200" dirty="0" smtClean="0">
                <a:solidFill>
                  <a:srgbClr val="000000"/>
                </a:solidFill>
              </a:rPr>
              <a:t>of </a:t>
            </a:r>
            <a:r>
              <a:rPr lang="en-US" sz="1200" dirty="0" smtClean="0">
                <a:solidFill>
                  <a:srgbClr val="000000"/>
                </a:solidFill>
              </a:rPr>
              <a:t>glucose metabolism. </a:t>
            </a:r>
            <a:r>
              <a:rPr lang="en-US" sz="1200" dirty="0"/>
              <a:t>Chemical exchange saturation transfer (CEST) MRI (</a:t>
            </a:r>
            <a:r>
              <a:rPr lang="en-US" sz="1200" dirty="0" smtClean="0"/>
              <a:t>Fig.3) </a:t>
            </a:r>
            <a:r>
              <a:rPr lang="en-US" sz="1200" dirty="0" smtClean="0">
                <a:solidFill>
                  <a:srgbClr val="000000"/>
                </a:solidFill>
              </a:rPr>
              <a:t>demonstrates </a:t>
            </a:r>
            <a:r>
              <a:rPr lang="en-US" sz="1200" dirty="0" smtClean="0">
                <a:solidFill>
                  <a:srgbClr val="000000"/>
                </a:solidFill>
              </a:rPr>
              <a:t>the natural contrast for tumor detection </a:t>
            </a:r>
            <a:r>
              <a:rPr lang="en-US" sz="1200" dirty="0" smtClean="0">
                <a:solidFill>
                  <a:srgbClr val="000000"/>
                </a:solidFill>
              </a:rPr>
              <a:t>that is achievable </a:t>
            </a:r>
            <a:r>
              <a:rPr lang="en-US" sz="1200" dirty="0" smtClean="0">
                <a:solidFill>
                  <a:srgbClr val="000000"/>
                </a:solidFill>
              </a:rPr>
              <a:t>at 21.1 T (</a:t>
            </a:r>
            <a:r>
              <a:rPr lang="en-US" sz="1200" dirty="0" smtClean="0">
                <a:solidFill>
                  <a:srgbClr val="000000"/>
                </a:solidFill>
              </a:rPr>
              <a:t>Fig.2</a:t>
            </a:r>
            <a:r>
              <a:rPr lang="en-US" sz="1200" dirty="0" smtClean="0">
                <a:solidFill>
                  <a:srgbClr val="000000"/>
                </a:solidFill>
              </a:rPr>
              <a:t>).   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</a:t>
            </a:r>
            <a:r>
              <a:rPr lang="en-US" sz="1200" b="1" dirty="0" smtClean="0">
                <a:solidFill>
                  <a:srgbClr val="000000"/>
                </a:solidFill>
              </a:rPr>
              <a:t>?  </a:t>
            </a:r>
            <a:r>
              <a:rPr lang="en-US" sz="1200" dirty="0" smtClean="0"/>
              <a:t>Different nuclei can </a:t>
            </a:r>
            <a:r>
              <a:rPr lang="en-US" sz="1200" dirty="0" smtClean="0"/>
              <a:t>image </a:t>
            </a:r>
            <a:r>
              <a:rPr lang="en-US" sz="1200" dirty="0" smtClean="0"/>
              <a:t>different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chemical and metabolic processes to </a:t>
            </a:r>
            <a:r>
              <a:rPr lang="en-US" sz="1200" dirty="0" smtClean="0">
                <a:solidFill>
                  <a:srgbClr val="000000"/>
                </a:solidFill>
              </a:rPr>
              <a:t>monitor functioning of living organs inside the body. Our </a:t>
            </a:r>
            <a:r>
              <a:rPr lang="en-US" sz="1200" dirty="0" smtClean="0">
                <a:solidFill>
                  <a:srgbClr val="000000"/>
                </a:solidFill>
              </a:rPr>
              <a:t>first experiments with sodium MRI of tumors demonstrated that sodium in tumors </a:t>
            </a:r>
            <a:r>
              <a:rPr lang="en-US" sz="1200" dirty="0" smtClean="0">
                <a:solidFill>
                  <a:srgbClr val="000000"/>
                </a:solidFill>
              </a:rPr>
              <a:t>can predict the tumor’s </a:t>
            </a:r>
            <a:r>
              <a:rPr lang="en-US" sz="1200" dirty="0" smtClean="0">
                <a:solidFill>
                  <a:srgbClr val="000000"/>
                </a:solidFill>
              </a:rPr>
              <a:t>resistance to chemotherapy prior to </a:t>
            </a:r>
            <a:r>
              <a:rPr lang="en-US" sz="1200" dirty="0" smtClean="0">
                <a:solidFill>
                  <a:srgbClr val="000000"/>
                </a:solidFill>
              </a:rPr>
              <a:t>administering chemotherapy</a:t>
            </a:r>
            <a:r>
              <a:rPr lang="en-US" sz="1200" dirty="0" smtClean="0">
                <a:solidFill>
                  <a:srgbClr val="000000"/>
                </a:solidFill>
              </a:rPr>
              <a:t>. This non-invasive approach could permit an individualized strategy for </a:t>
            </a:r>
            <a:r>
              <a:rPr lang="en-US" sz="1200" dirty="0" smtClean="0">
                <a:solidFill>
                  <a:srgbClr val="000000"/>
                </a:solidFill>
              </a:rPr>
              <a:t>cancer treatment</a:t>
            </a:r>
            <a:r>
              <a:rPr lang="en-US" sz="1200" dirty="0" smtClean="0">
                <a:solidFill>
                  <a:srgbClr val="000000"/>
                </a:solidFill>
              </a:rPr>
              <a:t>. 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err="1" smtClean="0">
                <a:latin typeface="Arial" charset="0"/>
              </a:rPr>
              <a:t>Maglab</a:t>
            </a:r>
            <a:r>
              <a:rPr lang="en-US" sz="1200" dirty="0" smtClean="0">
                <a:latin typeface="Arial" charset="0"/>
              </a:rPr>
              <a:t> has </a:t>
            </a:r>
            <a:r>
              <a:rPr lang="en-US" sz="1200" dirty="0" smtClean="0">
                <a:latin typeface="Arial" charset="0"/>
              </a:rPr>
              <a:t>unique magnets and probes (Fig.3), along with the </a:t>
            </a:r>
            <a:r>
              <a:rPr lang="en-US" sz="1200" dirty="0" smtClean="0">
                <a:latin typeface="Arial" charset="0"/>
              </a:rPr>
              <a:t>scientific and technological </a:t>
            </a:r>
            <a:r>
              <a:rPr lang="en-US" sz="1200" dirty="0" smtClean="0">
                <a:latin typeface="Arial" charset="0"/>
              </a:rPr>
              <a:t>expertise, </a:t>
            </a:r>
            <a:r>
              <a:rPr lang="en-US" sz="1200" dirty="0" smtClean="0">
                <a:latin typeface="Arial" charset="0"/>
              </a:rPr>
              <a:t>to </a:t>
            </a:r>
            <a:r>
              <a:rPr lang="en-US" sz="1200" dirty="0" smtClean="0">
                <a:latin typeface="Arial" charset="0"/>
              </a:rPr>
              <a:t>advance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smtClean="0">
                <a:latin typeface="Arial" charset="0"/>
              </a:rPr>
              <a:t>frontiers </a:t>
            </a:r>
            <a:r>
              <a:rPr lang="en-US" sz="1200" dirty="0" smtClean="0">
                <a:latin typeface="Arial" charset="0"/>
              </a:rPr>
              <a:t>of </a:t>
            </a:r>
            <a:r>
              <a:rPr lang="en-US" sz="1200" dirty="0" smtClean="0">
                <a:latin typeface="Arial" charset="0"/>
              </a:rPr>
              <a:t>MRI using </a:t>
            </a:r>
            <a:r>
              <a:rPr lang="en-US" sz="1200" dirty="0" smtClean="0">
                <a:latin typeface="Arial" charset="0"/>
              </a:rPr>
              <a:t>higher </a:t>
            </a:r>
            <a:r>
              <a:rPr lang="en-US" sz="1200" dirty="0" smtClean="0">
                <a:latin typeface="Arial" charset="0"/>
              </a:rPr>
              <a:t>magnetic fields</a:t>
            </a:r>
            <a:r>
              <a:rPr lang="en-US" sz="1200" dirty="0" smtClean="0">
                <a:latin typeface="Arial" charset="0"/>
              </a:rPr>
              <a:t>.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err="1" smtClean="0">
                <a:latin typeface="Arial" charset="0"/>
              </a:rPr>
              <a:t>MagLab’s</a:t>
            </a:r>
            <a:r>
              <a:rPr lang="en-US" sz="1200" dirty="0" smtClean="0">
                <a:latin typeface="Arial" charset="0"/>
              </a:rPr>
              <a:t> 21.1T MRI magnet is the highest-magnetic-field animal MRI scanner in the world.</a:t>
            </a:r>
            <a:endParaRPr lang="en-US" sz="1200" dirty="0">
              <a:latin typeface="Arial" charset="0"/>
            </a:endParaRPr>
          </a:p>
        </p:txBody>
      </p:sp>
      <p:sp>
        <p:nvSpPr>
          <p:cNvPr id="25" name="Line 42"/>
          <p:cNvSpPr>
            <a:spLocks noChangeShapeType="1"/>
          </p:cNvSpPr>
          <p:nvPr/>
        </p:nvSpPr>
        <p:spPr bwMode="auto">
          <a:xfrm>
            <a:off x="38101" y="115217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7" name="Picture 26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28" name="Text Box 62"/>
          <p:cNvSpPr txBox="1">
            <a:spLocks noChangeArrowheads="1"/>
          </p:cNvSpPr>
          <p:nvPr/>
        </p:nvSpPr>
        <p:spPr bwMode="auto">
          <a:xfrm>
            <a:off x="482924" y="64963"/>
            <a:ext cx="803100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The </a:t>
            </a:r>
            <a:r>
              <a:rPr lang="en-US" sz="1600" b="1" dirty="0" smtClean="0"/>
              <a:t>world’s highest-magnetic-field </a:t>
            </a:r>
            <a:r>
              <a:rPr lang="en-US" sz="1600" b="1" dirty="0" smtClean="0"/>
              <a:t>animal </a:t>
            </a:r>
            <a:r>
              <a:rPr lang="en-US" sz="1600" b="1" dirty="0"/>
              <a:t>MRI </a:t>
            </a:r>
            <a:r>
              <a:rPr lang="en-US" sz="1600" b="1" dirty="0" smtClean="0"/>
              <a:t>scanner</a:t>
            </a:r>
            <a:r>
              <a:rPr lang="en-US" sz="1600" dirty="0" smtClean="0"/>
              <a:t> </a:t>
            </a: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600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V.D</a:t>
            </a:r>
            <a:r>
              <a:rPr lang="en-US" sz="1100" dirty="0" smtClean="0"/>
              <a:t>. Schepkin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kern="1200" dirty="0" smtClean="0"/>
              <a:t>C. Levenson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P.L. Gor’kov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W.W. Brey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/>
              <a:t>J.T. Rosenberg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kern="1200" dirty="0" smtClean="0"/>
              <a:t>S.C. Grant</a:t>
            </a:r>
            <a:r>
              <a:rPr lang="en-US" sz="1100" baseline="30000" dirty="0" smtClean="0"/>
              <a:t>2</a:t>
            </a:r>
            <a:r>
              <a:rPr lang="en-US" sz="1100" kern="1200" dirty="0" smtClean="0"/>
              <a:t>, L. Frydman</a:t>
            </a:r>
            <a:r>
              <a:rPr lang="en-US" sz="1100" baseline="30000" dirty="0"/>
              <a:t>1</a:t>
            </a:r>
            <a:r>
              <a:rPr lang="en-US" sz="1100" kern="1200" dirty="0" smtClean="0"/>
              <a:t>, </a:t>
            </a:r>
            <a:r>
              <a:rPr lang="en-US" sz="1100" dirty="0" smtClean="0"/>
              <a:t>T.A. </a:t>
            </a:r>
            <a:r>
              <a:rPr lang="en-US" sz="1100" dirty="0" smtClean="0"/>
              <a:t>Cross</a:t>
            </a:r>
            <a:r>
              <a:rPr lang="en-US" sz="1100" kern="1200" baseline="30000" dirty="0" smtClean="0"/>
              <a:t>1</a:t>
            </a:r>
            <a:endParaRPr lang="en-US" sz="11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 smtClean="0">
                <a:solidFill>
                  <a:srgbClr val="0033CC"/>
                </a:solidFill>
              </a:rPr>
              <a:t>NHMFL, Tallahassee, FL; 2. Florida State University,  Tallahassee, FL; 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 smtClean="0">
                <a:solidFill>
                  <a:srgbClr val="0033CC"/>
                </a:solidFill>
              </a:rPr>
              <a:t>  </a:t>
            </a:r>
            <a:endParaRPr lang="en-US" sz="600" b="1" kern="1200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29" name="Picture 28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0802" y="6384615"/>
            <a:ext cx="776213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NHMFL NMR, 900 UWB - 21.1 </a:t>
            </a:r>
            <a:r>
              <a:rPr lang="en-US" sz="1100" dirty="0">
                <a:solidFill>
                  <a:srgbClr val="333399"/>
                </a:solidFill>
              </a:rPr>
              <a:t>T </a:t>
            </a:r>
            <a:r>
              <a:rPr lang="en-US" sz="1100" dirty="0" smtClean="0">
                <a:solidFill>
                  <a:srgbClr val="333399"/>
                </a:solidFill>
              </a:rPr>
              <a:t>magnet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b="1" dirty="0" smtClean="0">
                <a:solidFill>
                  <a:srgbClr val="333399"/>
                </a:solidFill>
              </a:rPr>
              <a:t>[1] </a:t>
            </a:r>
            <a:r>
              <a:rPr lang="en-US" sz="1100" dirty="0" smtClean="0">
                <a:solidFill>
                  <a:srgbClr val="333399"/>
                </a:solidFill>
              </a:rPr>
              <a:t>A</a:t>
            </a:r>
            <a:r>
              <a:rPr lang="en-US" sz="1100" dirty="0">
                <a:solidFill>
                  <a:srgbClr val="333399"/>
                </a:solidFill>
              </a:rPr>
              <a:t>. Nowogrodzki, </a:t>
            </a:r>
            <a:r>
              <a:rPr lang="en-US" sz="1100" i="1" dirty="0" smtClean="0">
                <a:solidFill>
                  <a:srgbClr val="333399"/>
                </a:solidFill>
              </a:rPr>
              <a:t>“The </a:t>
            </a:r>
            <a:r>
              <a:rPr lang="en-US" sz="1100" i="1" dirty="0">
                <a:solidFill>
                  <a:srgbClr val="333399"/>
                </a:solidFill>
              </a:rPr>
              <a:t>Strongest </a:t>
            </a:r>
            <a:r>
              <a:rPr lang="en-US" sz="1100" i="1" dirty="0" smtClean="0">
                <a:solidFill>
                  <a:srgbClr val="333399"/>
                </a:solidFill>
              </a:rPr>
              <a:t>Scanners”, </a:t>
            </a:r>
            <a:r>
              <a:rPr lang="en-US" sz="1100" b="1" dirty="0" smtClean="0">
                <a:solidFill>
                  <a:srgbClr val="333399"/>
                </a:solidFill>
              </a:rPr>
              <a:t>Nature </a:t>
            </a:r>
            <a:r>
              <a:rPr lang="en-US" sz="1100" b="1" dirty="0">
                <a:solidFill>
                  <a:srgbClr val="333399"/>
                </a:solidFill>
              </a:rPr>
              <a:t>563</a:t>
            </a:r>
            <a:r>
              <a:rPr lang="en-US" sz="1100" dirty="0">
                <a:solidFill>
                  <a:srgbClr val="333399"/>
                </a:solidFill>
              </a:rPr>
              <a:t>, 24 </a:t>
            </a:r>
            <a:r>
              <a:rPr lang="en-US" sz="1100" dirty="0" smtClean="0">
                <a:solidFill>
                  <a:srgbClr val="333399"/>
                </a:solidFill>
              </a:rPr>
              <a:t>- </a:t>
            </a:r>
            <a:r>
              <a:rPr lang="en-US" sz="1100" dirty="0">
                <a:solidFill>
                  <a:srgbClr val="333399"/>
                </a:solidFill>
              </a:rPr>
              <a:t>26 (2018).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32" name="Rectangle 49"/>
          <p:cNvSpPr>
            <a:spLocks noChangeArrowheads="1"/>
          </p:cNvSpPr>
          <p:nvPr/>
        </p:nvSpPr>
        <p:spPr bwMode="auto">
          <a:xfrm>
            <a:off x="4363466" y="1240267"/>
            <a:ext cx="4704335" cy="514434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3" name="Picture 3" descr="C:\Users\schepkin\Desktop\ISMRM2017\Bruker slides for ISMRM-031717\exp625-1x-ax-sl-165sz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1" b="12912"/>
          <a:stretch/>
        </p:blipFill>
        <p:spPr bwMode="auto">
          <a:xfrm>
            <a:off x="4420976" y="1297292"/>
            <a:ext cx="1853955" cy="165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4363467" y="2985856"/>
            <a:ext cx="19653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Fig.1</a:t>
            </a:r>
            <a:r>
              <a:rPr lang="en-US" sz="1100" dirty="0"/>
              <a:t>:</a:t>
            </a:r>
            <a:r>
              <a:rPr lang="en-US" sz="1100" dirty="0" smtClean="0"/>
              <a:t> (At left) 3D </a:t>
            </a:r>
            <a:r>
              <a:rPr lang="en-US" sz="1100" dirty="0" smtClean="0"/>
              <a:t>oxygen-17 MRI of rat head (scan time 1.5 </a:t>
            </a:r>
            <a:r>
              <a:rPr lang="en-US" sz="1100" dirty="0" smtClean="0"/>
              <a:t>min). (At right) Time </a:t>
            </a:r>
            <a:r>
              <a:rPr lang="en-US" sz="1100" dirty="0" smtClean="0"/>
              <a:t>course of glucose-6-17O metabolism </a:t>
            </a:r>
            <a:r>
              <a:rPr lang="en-US" sz="1100" dirty="0" smtClean="0"/>
              <a:t>in a </a:t>
            </a:r>
            <a:r>
              <a:rPr lang="en-US" sz="1100" dirty="0" smtClean="0"/>
              <a:t>rat </a:t>
            </a:r>
            <a:r>
              <a:rPr lang="en-US" sz="1100" dirty="0" smtClean="0"/>
              <a:t>brain.</a:t>
            </a:r>
            <a:endParaRPr lang="en-US" sz="1100" dirty="0"/>
          </a:p>
        </p:txBody>
      </p:sp>
      <p:sp>
        <p:nvSpPr>
          <p:cNvPr id="41" name="Freeform 40"/>
          <p:cNvSpPr/>
          <p:nvPr/>
        </p:nvSpPr>
        <p:spPr>
          <a:xfrm>
            <a:off x="6098011" y="5468359"/>
            <a:ext cx="746382" cy="304800"/>
          </a:xfrm>
          <a:custGeom>
            <a:avLst/>
            <a:gdLst>
              <a:gd name="connsiteX0" fmla="*/ 0 w 746382"/>
              <a:gd name="connsiteY0" fmla="*/ 234043 h 293914"/>
              <a:gd name="connsiteX1" fmla="*/ 27214 w 746382"/>
              <a:gd name="connsiteY1" fmla="*/ 212271 h 293914"/>
              <a:gd name="connsiteX2" fmla="*/ 43543 w 746382"/>
              <a:gd name="connsiteY2" fmla="*/ 206828 h 293914"/>
              <a:gd name="connsiteX3" fmla="*/ 48985 w 746382"/>
              <a:gd name="connsiteY3" fmla="*/ 190500 h 293914"/>
              <a:gd name="connsiteX4" fmla="*/ 59871 w 746382"/>
              <a:gd name="connsiteY4" fmla="*/ 174171 h 293914"/>
              <a:gd name="connsiteX5" fmla="*/ 76200 w 746382"/>
              <a:gd name="connsiteY5" fmla="*/ 136071 h 293914"/>
              <a:gd name="connsiteX6" fmla="*/ 108857 w 746382"/>
              <a:gd name="connsiteY6" fmla="*/ 125186 h 293914"/>
              <a:gd name="connsiteX7" fmla="*/ 125185 w 746382"/>
              <a:gd name="connsiteY7" fmla="*/ 119743 h 293914"/>
              <a:gd name="connsiteX8" fmla="*/ 141514 w 746382"/>
              <a:gd name="connsiteY8" fmla="*/ 108857 h 293914"/>
              <a:gd name="connsiteX9" fmla="*/ 163285 w 746382"/>
              <a:gd name="connsiteY9" fmla="*/ 81643 h 293914"/>
              <a:gd name="connsiteX10" fmla="*/ 168728 w 746382"/>
              <a:gd name="connsiteY10" fmla="*/ 65314 h 293914"/>
              <a:gd name="connsiteX11" fmla="*/ 179614 w 746382"/>
              <a:gd name="connsiteY11" fmla="*/ 48986 h 293914"/>
              <a:gd name="connsiteX12" fmla="*/ 185057 w 746382"/>
              <a:gd name="connsiteY12" fmla="*/ 32657 h 293914"/>
              <a:gd name="connsiteX13" fmla="*/ 261257 w 746382"/>
              <a:gd name="connsiteY13" fmla="*/ 27214 h 293914"/>
              <a:gd name="connsiteX14" fmla="*/ 277585 w 746382"/>
              <a:gd name="connsiteY14" fmla="*/ 32657 h 293914"/>
              <a:gd name="connsiteX15" fmla="*/ 321128 w 746382"/>
              <a:gd name="connsiteY15" fmla="*/ 43543 h 293914"/>
              <a:gd name="connsiteX16" fmla="*/ 402771 w 746382"/>
              <a:gd name="connsiteY16" fmla="*/ 38100 h 293914"/>
              <a:gd name="connsiteX17" fmla="*/ 451757 w 746382"/>
              <a:gd name="connsiteY17" fmla="*/ 16328 h 293914"/>
              <a:gd name="connsiteX18" fmla="*/ 468085 w 746382"/>
              <a:gd name="connsiteY18" fmla="*/ 10886 h 293914"/>
              <a:gd name="connsiteX19" fmla="*/ 522514 w 746382"/>
              <a:gd name="connsiteY19" fmla="*/ 0 h 293914"/>
              <a:gd name="connsiteX20" fmla="*/ 549728 w 746382"/>
              <a:gd name="connsiteY20" fmla="*/ 5443 h 293914"/>
              <a:gd name="connsiteX21" fmla="*/ 576943 w 746382"/>
              <a:gd name="connsiteY21" fmla="*/ 38100 h 293914"/>
              <a:gd name="connsiteX22" fmla="*/ 593271 w 746382"/>
              <a:gd name="connsiteY22" fmla="*/ 59871 h 293914"/>
              <a:gd name="connsiteX23" fmla="*/ 615043 w 746382"/>
              <a:gd name="connsiteY23" fmla="*/ 92528 h 293914"/>
              <a:gd name="connsiteX24" fmla="*/ 631371 w 746382"/>
              <a:gd name="connsiteY24" fmla="*/ 97971 h 293914"/>
              <a:gd name="connsiteX25" fmla="*/ 642257 w 746382"/>
              <a:gd name="connsiteY25" fmla="*/ 114300 h 293914"/>
              <a:gd name="connsiteX26" fmla="*/ 658585 w 746382"/>
              <a:gd name="connsiteY26" fmla="*/ 125186 h 293914"/>
              <a:gd name="connsiteX27" fmla="*/ 696685 w 746382"/>
              <a:gd name="connsiteY27" fmla="*/ 141514 h 293914"/>
              <a:gd name="connsiteX28" fmla="*/ 723900 w 746382"/>
              <a:gd name="connsiteY28" fmla="*/ 190500 h 293914"/>
              <a:gd name="connsiteX29" fmla="*/ 734785 w 746382"/>
              <a:gd name="connsiteY29" fmla="*/ 206828 h 293914"/>
              <a:gd name="connsiteX30" fmla="*/ 745671 w 746382"/>
              <a:gd name="connsiteY30" fmla="*/ 223157 h 293914"/>
              <a:gd name="connsiteX31" fmla="*/ 740228 w 746382"/>
              <a:gd name="connsiteY31" fmla="*/ 255814 h 293914"/>
              <a:gd name="connsiteX32" fmla="*/ 615043 w 746382"/>
              <a:gd name="connsiteY32" fmla="*/ 244928 h 293914"/>
              <a:gd name="connsiteX33" fmla="*/ 527957 w 746382"/>
              <a:gd name="connsiteY33" fmla="*/ 234043 h 293914"/>
              <a:gd name="connsiteX34" fmla="*/ 495300 w 746382"/>
              <a:gd name="connsiteY34" fmla="*/ 223157 h 293914"/>
              <a:gd name="connsiteX35" fmla="*/ 468085 w 746382"/>
              <a:gd name="connsiteY35" fmla="*/ 228600 h 293914"/>
              <a:gd name="connsiteX36" fmla="*/ 462643 w 746382"/>
              <a:gd name="connsiteY36" fmla="*/ 244928 h 293914"/>
              <a:gd name="connsiteX37" fmla="*/ 429985 w 746382"/>
              <a:gd name="connsiteY37" fmla="*/ 255814 h 293914"/>
              <a:gd name="connsiteX38" fmla="*/ 413657 w 746382"/>
              <a:gd name="connsiteY38" fmla="*/ 266700 h 293914"/>
              <a:gd name="connsiteX39" fmla="*/ 370114 w 746382"/>
              <a:gd name="connsiteY39" fmla="*/ 277586 h 293914"/>
              <a:gd name="connsiteX40" fmla="*/ 332014 w 746382"/>
              <a:gd name="connsiteY40" fmla="*/ 288471 h 293914"/>
              <a:gd name="connsiteX41" fmla="*/ 293914 w 746382"/>
              <a:gd name="connsiteY41" fmla="*/ 293914 h 293914"/>
              <a:gd name="connsiteX42" fmla="*/ 163285 w 746382"/>
              <a:gd name="connsiteY42" fmla="*/ 288471 h 293914"/>
              <a:gd name="connsiteX43" fmla="*/ 108857 w 746382"/>
              <a:gd name="connsiteY43" fmla="*/ 261257 h 293914"/>
              <a:gd name="connsiteX44" fmla="*/ 38100 w 746382"/>
              <a:gd name="connsiteY44" fmla="*/ 244928 h 293914"/>
              <a:gd name="connsiteX45" fmla="*/ 0 w 746382"/>
              <a:gd name="connsiteY45" fmla="*/ 234043 h 29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46382" h="293914">
                <a:moveTo>
                  <a:pt x="0" y="234043"/>
                </a:moveTo>
                <a:cubicBezTo>
                  <a:pt x="9071" y="226786"/>
                  <a:pt x="17363" y="218428"/>
                  <a:pt x="27214" y="212271"/>
                </a:cubicBezTo>
                <a:cubicBezTo>
                  <a:pt x="32079" y="209230"/>
                  <a:pt x="39486" y="210885"/>
                  <a:pt x="43543" y="206828"/>
                </a:cubicBezTo>
                <a:cubicBezTo>
                  <a:pt x="47600" y="202771"/>
                  <a:pt x="46419" y="195631"/>
                  <a:pt x="48985" y="190500"/>
                </a:cubicBezTo>
                <a:cubicBezTo>
                  <a:pt x="51910" y="184649"/>
                  <a:pt x="56242" y="179614"/>
                  <a:pt x="59871" y="174171"/>
                </a:cubicBezTo>
                <a:cubicBezTo>
                  <a:pt x="62443" y="163884"/>
                  <a:pt x="65063" y="143032"/>
                  <a:pt x="76200" y="136071"/>
                </a:cubicBezTo>
                <a:cubicBezTo>
                  <a:pt x="85930" y="129990"/>
                  <a:pt x="97971" y="128814"/>
                  <a:pt x="108857" y="125186"/>
                </a:cubicBezTo>
                <a:cubicBezTo>
                  <a:pt x="114300" y="123372"/>
                  <a:pt x="120411" y="122925"/>
                  <a:pt x="125185" y="119743"/>
                </a:cubicBezTo>
                <a:lnTo>
                  <a:pt x="141514" y="108857"/>
                </a:lnTo>
                <a:cubicBezTo>
                  <a:pt x="155196" y="67812"/>
                  <a:pt x="135149" y="116814"/>
                  <a:pt x="163285" y="81643"/>
                </a:cubicBezTo>
                <a:cubicBezTo>
                  <a:pt x="166869" y="77163"/>
                  <a:pt x="166162" y="70446"/>
                  <a:pt x="168728" y="65314"/>
                </a:cubicBezTo>
                <a:cubicBezTo>
                  <a:pt x="171653" y="59463"/>
                  <a:pt x="175985" y="54429"/>
                  <a:pt x="179614" y="48986"/>
                </a:cubicBezTo>
                <a:cubicBezTo>
                  <a:pt x="181428" y="43543"/>
                  <a:pt x="181473" y="37137"/>
                  <a:pt x="185057" y="32657"/>
                </a:cubicBezTo>
                <a:cubicBezTo>
                  <a:pt x="203702" y="9349"/>
                  <a:pt x="238852" y="25177"/>
                  <a:pt x="261257" y="27214"/>
                </a:cubicBezTo>
                <a:cubicBezTo>
                  <a:pt x="266700" y="29028"/>
                  <a:pt x="272050" y="31147"/>
                  <a:pt x="277585" y="32657"/>
                </a:cubicBezTo>
                <a:cubicBezTo>
                  <a:pt x="292019" y="36594"/>
                  <a:pt x="321128" y="43543"/>
                  <a:pt x="321128" y="43543"/>
                </a:cubicBezTo>
                <a:cubicBezTo>
                  <a:pt x="348342" y="41729"/>
                  <a:pt x="375770" y="41957"/>
                  <a:pt x="402771" y="38100"/>
                </a:cubicBezTo>
                <a:cubicBezTo>
                  <a:pt x="442090" y="32483"/>
                  <a:pt x="425621" y="29396"/>
                  <a:pt x="451757" y="16328"/>
                </a:cubicBezTo>
                <a:cubicBezTo>
                  <a:pt x="456888" y="13762"/>
                  <a:pt x="462569" y="12462"/>
                  <a:pt x="468085" y="10886"/>
                </a:cubicBezTo>
                <a:cubicBezTo>
                  <a:pt x="490823" y="4390"/>
                  <a:pt x="496847" y="4278"/>
                  <a:pt x="522514" y="0"/>
                </a:cubicBezTo>
                <a:cubicBezTo>
                  <a:pt x="531585" y="1814"/>
                  <a:pt x="541454" y="1306"/>
                  <a:pt x="549728" y="5443"/>
                </a:cubicBezTo>
                <a:cubicBezTo>
                  <a:pt x="561024" y="11091"/>
                  <a:pt x="569996" y="28374"/>
                  <a:pt x="576943" y="38100"/>
                </a:cubicBezTo>
                <a:cubicBezTo>
                  <a:pt x="582215" y="45482"/>
                  <a:pt x="588069" y="52440"/>
                  <a:pt x="593271" y="59871"/>
                </a:cubicBezTo>
                <a:cubicBezTo>
                  <a:pt x="600774" y="70589"/>
                  <a:pt x="602631" y="88391"/>
                  <a:pt x="615043" y="92528"/>
                </a:cubicBezTo>
                <a:lnTo>
                  <a:pt x="631371" y="97971"/>
                </a:lnTo>
                <a:cubicBezTo>
                  <a:pt x="635000" y="103414"/>
                  <a:pt x="637631" y="109674"/>
                  <a:pt x="642257" y="114300"/>
                </a:cubicBezTo>
                <a:cubicBezTo>
                  <a:pt x="646882" y="118926"/>
                  <a:pt x="652905" y="121941"/>
                  <a:pt x="658585" y="125186"/>
                </a:cubicBezTo>
                <a:cubicBezTo>
                  <a:pt x="677412" y="135944"/>
                  <a:pt x="678370" y="135409"/>
                  <a:pt x="696685" y="141514"/>
                </a:cubicBezTo>
                <a:cubicBezTo>
                  <a:pt x="706265" y="170255"/>
                  <a:pt x="698945" y="153068"/>
                  <a:pt x="723900" y="190500"/>
                </a:cubicBezTo>
                <a:lnTo>
                  <a:pt x="734785" y="206828"/>
                </a:lnTo>
                <a:lnTo>
                  <a:pt x="745671" y="223157"/>
                </a:lnTo>
                <a:cubicBezTo>
                  <a:pt x="743857" y="234043"/>
                  <a:pt x="751114" y="254000"/>
                  <a:pt x="740228" y="255814"/>
                </a:cubicBezTo>
                <a:cubicBezTo>
                  <a:pt x="698912" y="262700"/>
                  <a:pt x="615043" y="244928"/>
                  <a:pt x="615043" y="244928"/>
                </a:cubicBezTo>
                <a:cubicBezTo>
                  <a:pt x="567708" y="229152"/>
                  <a:pt x="639746" y="251694"/>
                  <a:pt x="527957" y="234043"/>
                </a:cubicBezTo>
                <a:cubicBezTo>
                  <a:pt x="516623" y="232253"/>
                  <a:pt x="495300" y="223157"/>
                  <a:pt x="495300" y="223157"/>
                </a:cubicBezTo>
                <a:cubicBezTo>
                  <a:pt x="486228" y="224971"/>
                  <a:pt x="475783" y="223468"/>
                  <a:pt x="468085" y="228600"/>
                </a:cubicBezTo>
                <a:cubicBezTo>
                  <a:pt x="463312" y="231782"/>
                  <a:pt x="467311" y="241593"/>
                  <a:pt x="462643" y="244928"/>
                </a:cubicBezTo>
                <a:cubicBezTo>
                  <a:pt x="453305" y="251598"/>
                  <a:pt x="429985" y="255814"/>
                  <a:pt x="429985" y="255814"/>
                </a:cubicBezTo>
                <a:cubicBezTo>
                  <a:pt x="424542" y="259443"/>
                  <a:pt x="419508" y="263775"/>
                  <a:pt x="413657" y="266700"/>
                </a:cubicBezTo>
                <a:cubicBezTo>
                  <a:pt x="401217" y="272920"/>
                  <a:pt x="382533" y="274482"/>
                  <a:pt x="370114" y="277586"/>
                </a:cubicBezTo>
                <a:cubicBezTo>
                  <a:pt x="339038" y="285354"/>
                  <a:pt x="369325" y="281687"/>
                  <a:pt x="332014" y="288471"/>
                </a:cubicBezTo>
                <a:cubicBezTo>
                  <a:pt x="319392" y="290766"/>
                  <a:pt x="306614" y="292100"/>
                  <a:pt x="293914" y="293914"/>
                </a:cubicBezTo>
                <a:cubicBezTo>
                  <a:pt x="250371" y="292100"/>
                  <a:pt x="206755" y="291576"/>
                  <a:pt x="163285" y="288471"/>
                </a:cubicBezTo>
                <a:cubicBezTo>
                  <a:pt x="124028" y="285667"/>
                  <a:pt x="156123" y="277012"/>
                  <a:pt x="108857" y="261257"/>
                </a:cubicBezTo>
                <a:cubicBezTo>
                  <a:pt x="86149" y="253688"/>
                  <a:pt x="62120" y="244928"/>
                  <a:pt x="38100" y="244928"/>
                </a:cubicBezTo>
                <a:lnTo>
                  <a:pt x="0" y="234043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6" t="11909" r="7663" b="59714"/>
          <a:stretch/>
        </p:blipFill>
        <p:spPr>
          <a:xfrm>
            <a:off x="4462285" y="4154362"/>
            <a:ext cx="2081099" cy="1758589"/>
          </a:xfrm>
          <a:prstGeom prst="rect">
            <a:avLst/>
          </a:prstGeom>
        </p:spPr>
      </p:pic>
      <p:pic>
        <p:nvPicPr>
          <p:cNvPr id="46" name="Picture 3" descr="C:\Users\schepkin\Desktop\Highlight Maglab  for Dec 2018\Photo RF probes\P610346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3" r="15844" b="18490"/>
          <a:stretch/>
        </p:blipFill>
        <p:spPr bwMode="auto">
          <a:xfrm>
            <a:off x="6688535" y="4166834"/>
            <a:ext cx="2282054" cy="176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6610305" y="5931362"/>
            <a:ext cx="2526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Fig.3</a:t>
            </a:r>
            <a:r>
              <a:rPr lang="en-US" sz="1100" dirty="0" smtClean="0"/>
              <a:t>:</a:t>
            </a:r>
            <a:r>
              <a:rPr lang="en-US" sz="1100" dirty="0" smtClean="0"/>
              <a:t> The </a:t>
            </a:r>
            <a:r>
              <a:rPr lang="en-US" sz="1100" dirty="0" err="1" smtClean="0"/>
              <a:t>MagLab’s</a:t>
            </a:r>
            <a:r>
              <a:rPr lang="en-US" sz="1100" dirty="0" smtClean="0"/>
              <a:t> </a:t>
            </a:r>
            <a:r>
              <a:rPr lang="en-US" sz="1100" i="1" dirty="0" smtClean="0"/>
              <a:t>in </a:t>
            </a:r>
            <a:r>
              <a:rPr lang="en-US" sz="1100" i="1" dirty="0" smtClean="0"/>
              <a:t>vivo </a:t>
            </a:r>
            <a:r>
              <a:rPr lang="en-US" sz="1100" dirty="0" smtClean="0"/>
              <a:t>rodent </a:t>
            </a:r>
          </a:p>
          <a:p>
            <a:r>
              <a:rPr lang="en-US" sz="1100" dirty="0" smtClean="0"/>
              <a:t>Magnetic Resonance Imaging </a:t>
            </a:r>
            <a:r>
              <a:rPr lang="en-US" sz="1100" dirty="0" smtClean="0"/>
              <a:t>probe</a:t>
            </a:r>
            <a:r>
              <a:rPr lang="en-US" sz="1100" dirty="0" smtClean="0"/>
              <a:t>.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36866" y="5918890"/>
            <a:ext cx="18934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Fig.2</a:t>
            </a:r>
            <a:r>
              <a:rPr lang="en-US" sz="1100" dirty="0" smtClean="0"/>
              <a:t>:</a:t>
            </a:r>
            <a:r>
              <a:rPr lang="en-US" sz="1100" dirty="0" smtClean="0"/>
              <a:t> </a:t>
            </a:r>
            <a:r>
              <a:rPr lang="en-US" sz="1100" dirty="0" smtClean="0"/>
              <a:t>CEST weighted MRI </a:t>
            </a:r>
          </a:p>
          <a:p>
            <a:r>
              <a:rPr lang="en-US" sz="1100" dirty="0" smtClean="0"/>
              <a:t>of </a:t>
            </a:r>
            <a:r>
              <a:rPr lang="en-US" sz="1100" dirty="0" smtClean="0"/>
              <a:t>a tumor </a:t>
            </a:r>
            <a:r>
              <a:rPr lang="en-US" sz="1100" dirty="0" smtClean="0"/>
              <a:t>at 21.1 T.</a:t>
            </a:r>
          </a:p>
        </p:txBody>
      </p:sp>
      <p:pic>
        <p:nvPicPr>
          <p:cNvPr id="49" name="Picture 3" descr="C:\Users\schepkin\Desktop\ISMRM2018 office\Eposter\ISMRM 2018 abstract\Fig3\fig 3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0"/>
          <a:stretch/>
        </p:blipFill>
        <p:spPr bwMode="auto">
          <a:xfrm>
            <a:off x="6544781" y="1319780"/>
            <a:ext cx="2430088" cy="279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Arrow Connector 49"/>
          <p:cNvCxnSpPr>
            <a:stCxn id="51" idx="2"/>
          </p:cNvCxnSpPr>
          <p:nvPr/>
        </p:nvCxnSpPr>
        <p:spPr>
          <a:xfrm flipH="1">
            <a:off x="5947745" y="4522124"/>
            <a:ext cx="88597" cy="36576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640239" y="4214347"/>
            <a:ext cx="792205" cy="307777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Glioma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2" name="Picture 3" descr="C:\Users\schepkin\Desktop\ISMRM2018 office\Eposter\ISMRM 2018 abstract\Fig3\fig 3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3" r="91970" b="32789"/>
          <a:stretch/>
        </p:blipFill>
        <p:spPr bwMode="auto">
          <a:xfrm>
            <a:off x="6328859" y="1834987"/>
            <a:ext cx="225726" cy="130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>
            <a:off x="7754401" y="3051374"/>
            <a:ext cx="1173468" cy="58539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>
            <a:spLocks noChangeAspect="1"/>
          </p:cNvSpPr>
          <p:nvPr/>
        </p:nvSpPr>
        <p:spPr>
          <a:xfrm>
            <a:off x="7837592" y="3139408"/>
            <a:ext cx="1029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effectLst/>
              </a:rPr>
              <a:t>Metabolized </a:t>
            </a:r>
          </a:p>
          <a:p>
            <a:pPr algn="ctr"/>
            <a:r>
              <a:rPr lang="en-US" sz="1100" b="1" baseline="30000" dirty="0" smtClean="0">
                <a:effectLst/>
              </a:rPr>
              <a:t>17</a:t>
            </a:r>
            <a:r>
              <a:rPr lang="en-US" sz="1100" b="1" dirty="0" smtClean="0">
                <a:effectLst/>
              </a:rPr>
              <a:t>O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8D19A-ADAA-4D0D-A2A3-8B2A6571E0DD}"/>
</file>

<file path=customXml/itemProps2.xml><?xml version="1.0" encoding="utf-8"?>
<ds:datastoreItem xmlns:ds="http://schemas.openxmlformats.org/officeDocument/2006/customXml" ds:itemID="{E6AC4D04-423E-4327-9394-C13C1ECC26A0}"/>
</file>

<file path=customXml/itemProps3.xml><?xml version="1.0" encoding="utf-8"?>
<ds:datastoreItem xmlns:ds="http://schemas.openxmlformats.org/officeDocument/2006/customXml" ds:itemID="{77B5BBA4-9F4D-4792-BDBE-B377F2BA94DA}"/>
</file>

<file path=docProps/app.xml><?xml version="1.0" encoding="utf-8"?>
<Properties xmlns="http://schemas.openxmlformats.org/officeDocument/2006/extended-properties" xmlns:vt="http://schemas.openxmlformats.org/officeDocument/2006/docPropsVTypes">
  <TotalTime>5294</TotalTime>
  <Words>738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231</cp:revision>
  <cp:lastPrinted>2007-07-13T05:35:51Z</cp:lastPrinted>
  <dcterms:created xsi:type="dcterms:W3CDTF">2004-08-07T03:10:56Z</dcterms:created>
  <dcterms:modified xsi:type="dcterms:W3CDTF">2018-12-14T22:17:10Z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