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00"/>
    <a:srgbClr val="333399"/>
    <a:srgbClr val="0033CC"/>
    <a:srgbClr val="008080"/>
    <a:srgbClr val="0066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279" autoAdjust="0"/>
  </p:normalViewPr>
  <p:slideViewPr>
    <p:cSldViewPr snapToGrid="0">
      <p:cViewPr varScale="1">
        <p:scale>
          <a:sx n="158" d="100"/>
          <a:sy n="158" d="100"/>
        </p:scale>
        <p:origin x="9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a:solidFill>
                  <a:schemeClr val="tx1"/>
                </a:solidFill>
                <a:effectLst/>
                <a:latin typeface="Arial" charset="0"/>
                <a:ea typeface="+mn-ea"/>
                <a:cs typeface="+mn-cs"/>
              </a:rPr>
              <a:t>1. What is the finding?</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Here to be included a short description in layman language of the finding</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2. Why this finding is important?</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 short description of why the finding is important for scientific community, technology, society,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a:t>
            </a:r>
          </a:p>
          <a:p>
            <a:r>
              <a:rPr lang="en-US" sz="1200" kern="1200" dirty="0">
                <a:solidFill>
                  <a:schemeClr val="tx1"/>
                </a:solidFill>
                <a:effectLst/>
                <a:latin typeface="Arial" charset="0"/>
                <a:ea typeface="+mn-ea"/>
                <a:cs typeface="+mn-cs"/>
              </a:rPr>
              <a:t> </a:t>
            </a:r>
          </a:p>
          <a:p>
            <a:r>
              <a:rPr lang="en-US" sz="1200" b="1" kern="1200" dirty="0">
                <a:solidFill>
                  <a:schemeClr val="tx1"/>
                </a:solidFill>
                <a:effectLst/>
                <a:latin typeface="Arial" charset="0"/>
                <a:ea typeface="+mn-ea"/>
                <a:cs typeface="+mn-cs"/>
              </a:rPr>
              <a:t>3. Why NHMFL? </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8533" y="1177909"/>
            <a:ext cx="3914774" cy="4524315"/>
          </a:xfrm>
          <a:prstGeom prst="rect">
            <a:avLst/>
          </a:prstGeom>
          <a:noFill/>
          <a:ln w="9525">
            <a:noFill/>
            <a:miter lim="800000"/>
            <a:headEnd/>
            <a:tailEnd/>
          </a:ln>
        </p:spPr>
        <p:txBody>
          <a:bodyPr wrap="square">
            <a:spAutoFit/>
          </a:bodyPr>
          <a:lstStyle/>
          <a:p>
            <a:pPr algn="just"/>
            <a:r>
              <a:rPr lang="en-US" sz="1200" dirty="0"/>
              <a:t>Graphene is a unique platform for studying the fractional quantum Hall (FQH) effect, </a:t>
            </a:r>
            <a:r>
              <a:rPr lang="en-US" sz="1200" dirty="0" smtClean="0"/>
              <a:t>a series of </a:t>
            </a:r>
            <a:r>
              <a:rPr lang="en-US" sz="1200" dirty="0"/>
              <a:t>electronic </a:t>
            </a:r>
            <a:r>
              <a:rPr lang="en-US" sz="1200" dirty="0" smtClean="0"/>
              <a:t>states </a:t>
            </a:r>
            <a:r>
              <a:rPr lang="en-US" sz="1200" dirty="0" smtClean="0"/>
              <a:t>with </a:t>
            </a:r>
            <a:r>
              <a:rPr lang="en-US" sz="1200" dirty="0" smtClean="0"/>
              <a:t>excitations </a:t>
            </a:r>
            <a:r>
              <a:rPr lang="en-US" sz="1200" dirty="0" smtClean="0"/>
              <a:t>that </a:t>
            </a:r>
            <a:r>
              <a:rPr lang="en-US" sz="1200" dirty="0" smtClean="0"/>
              <a:t>exhibit </a:t>
            </a:r>
            <a:r>
              <a:rPr lang="en-US" sz="1200" dirty="0" smtClean="0"/>
              <a:t>fractions of an electron charge. </a:t>
            </a:r>
            <a:r>
              <a:rPr lang="en-US" sz="1200" dirty="0"/>
              <a:t>In very low disorder </a:t>
            </a:r>
            <a:r>
              <a:rPr lang="en-US" sz="1200" dirty="0" smtClean="0"/>
              <a:t>devices of monolayer graphene, we report new </a:t>
            </a:r>
            <a:r>
              <a:rPr lang="en-US" sz="1200" dirty="0"/>
              <a:t>and unexpected FQH </a:t>
            </a:r>
            <a:r>
              <a:rPr lang="en-US" sz="1200" dirty="0" smtClean="0"/>
              <a:t>states at Landau level filling </a:t>
            </a:r>
            <a:r>
              <a:rPr lang="el-GR" sz="1200" dirty="0" smtClean="0"/>
              <a:t>ν</a:t>
            </a:r>
            <a:r>
              <a:rPr lang="en-US" sz="1200" dirty="0" smtClean="0"/>
              <a:t> </a:t>
            </a:r>
            <a:r>
              <a:rPr lang="el-GR" sz="1200" dirty="0" smtClean="0"/>
              <a:t>±</a:t>
            </a:r>
            <a:r>
              <a:rPr lang="en-US" sz="1200" dirty="0" smtClean="0"/>
              <a:t> 1/2, but not </a:t>
            </a:r>
            <a:r>
              <a:rPr lang="el-GR" sz="1200" dirty="0"/>
              <a:t>±</a:t>
            </a:r>
            <a:r>
              <a:rPr lang="en-US" sz="1200" dirty="0"/>
              <a:t> </a:t>
            </a:r>
            <a:r>
              <a:rPr lang="en-US" sz="1200" dirty="0" smtClean="0"/>
              <a:t>3/2</a:t>
            </a:r>
            <a:r>
              <a:rPr lang="en-US" sz="1200" dirty="0"/>
              <a:t>.</a:t>
            </a:r>
            <a:endParaRPr lang="en-US" sz="1200" dirty="0"/>
          </a:p>
          <a:p>
            <a:pPr algn="just"/>
            <a:endParaRPr lang="en-US" sz="600" dirty="0"/>
          </a:p>
          <a:p>
            <a:pPr algn="just"/>
            <a:r>
              <a:rPr lang="en-US" sz="1200" dirty="0"/>
              <a:t>We measured the capacitance of monolayer samples to reveal the presence of insulating FQH states. By sweeping </a:t>
            </a:r>
            <a:r>
              <a:rPr lang="en-US" sz="1200" dirty="0" smtClean="0"/>
              <a:t>the electron </a:t>
            </a:r>
            <a:r>
              <a:rPr lang="en-US" sz="1200" dirty="0"/>
              <a:t>density </a:t>
            </a:r>
            <a:r>
              <a:rPr lang="en-US" sz="1200" dirty="0" smtClean="0"/>
              <a:t>using </a:t>
            </a:r>
            <a:r>
              <a:rPr lang="en-US" sz="1200" dirty="0"/>
              <a:t>electrostatic gates, and applying large perpendicular magnetic </a:t>
            </a:r>
            <a:r>
              <a:rPr lang="en-US" sz="1200" dirty="0" smtClean="0"/>
              <a:t>fields up to 34T, </a:t>
            </a:r>
            <a:r>
              <a:rPr lang="en-US" sz="1200" dirty="0"/>
              <a:t>we observed </a:t>
            </a:r>
            <a:r>
              <a:rPr lang="en-US" sz="1200" dirty="0" smtClean="0"/>
              <a:t>previously unobserved </a:t>
            </a:r>
            <a:r>
              <a:rPr lang="en-US" sz="1200" dirty="0"/>
              <a:t>FQH states which only persist for a narrow range of magnetic fields, and only appear close to charge neutrality. The new FQH states appear at </a:t>
            </a:r>
            <a:r>
              <a:rPr lang="en-US" sz="1200" dirty="0" smtClean="0"/>
              <a:t>half-</a:t>
            </a:r>
            <a:r>
              <a:rPr lang="en-US" sz="1200" dirty="0" smtClean="0"/>
              <a:t>filling of </a:t>
            </a:r>
            <a:r>
              <a:rPr lang="en-US" sz="1200" dirty="0"/>
              <a:t>a Landau </a:t>
            </a:r>
            <a:r>
              <a:rPr lang="en-US" sz="1200" dirty="0" smtClean="0"/>
              <a:t>level with either holes or electrons. </a:t>
            </a:r>
            <a:r>
              <a:rPr lang="en-US" sz="1200" dirty="0"/>
              <a:t>The appearance of </a:t>
            </a:r>
            <a:r>
              <a:rPr lang="en-US" sz="1200" dirty="0" smtClean="0"/>
              <a:t>these even-denominator </a:t>
            </a:r>
            <a:r>
              <a:rPr lang="en-US" sz="1200" dirty="0"/>
              <a:t>filling FQH states implies a </a:t>
            </a:r>
            <a:r>
              <a:rPr lang="en-US" sz="1200" dirty="0" smtClean="0"/>
              <a:t>quantum mechanical state </a:t>
            </a:r>
            <a:r>
              <a:rPr lang="en-US" sz="1200" dirty="0"/>
              <a:t>with </a:t>
            </a:r>
            <a:r>
              <a:rPr lang="en-US" sz="1200" dirty="0" smtClean="0"/>
              <a:t>especially </a:t>
            </a:r>
            <a:r>
              <a:rPr lang="en-US" sz="1200" dirty="0"/>
              <a:t>exotic properties. We attribute these states to close coupling to the dielectric </a:t>
            </a:r>
            <a:r>
              <a:rPr lang="en-US" sz="1200" dirty="0" smtClean="0"/>
              <a:t>substrate, </a:t>
            </a:r>
            <a:r>
              <a:rPr lang="en-US" sz="1200" dirty="0" smtClean="0"/>
              <a:t>consisting of hexagonal </a:t>
            </a:r>
            <a:r>
              <a:rPr lang="en-US" sz="1200" dirty="0"/>
              <a:t>boron nitride.</a:t>
            </a:r>
          </a:p>
          <a:p>
            <a:pPr algn="just"/>
            <a:endParaRPr lang="en-US" sz="600" dirty="0"/>
          </a:p>
          <a:p>
            <a:pPr algn="just"/>
            <a:r>
              <a:rPr lang="en-US" sz="1200" dirty="0"/>
              <a:t>Our work shows the important role the substrate can play in engineering new FQH states in graphene. It inspires new experimental and theoretical work to probe the nature of these unexpected </a:t>
            </a:r>
            <a:r>
              <a:rPr lang="en-US" sz="1200" dirty="0" smtClean="0"/>
              <a:t>FQH states</a:t>
            </a:r>
            <a:r>
              <a:rPr lang="en-US" sz="1200" dirty="0"/>
              <a:t>. </a:t>
            </a: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7" name="Line 42"/>
          <p:cNvSpPr>
            <a:spLocks noChangeShapeType="1"/>
          </p:cNvSpPr>
          <p:nvPr/>
        </p:nvSpPr>
        <p:spPr bwMode="auto">
          <a:xfrm>
            <a:off x="38100" y="1147075"/>
            <a:ext cx="9029700" cy="0"/>
          </a:xfrm>
          <a:prstGeom prst="line">
            <a:avLst/>
          </a:prstGeom>
          <a:noFill/>
          <a:ln w="82550" cmpd="thickThin">
            <a:solidFill>
              <a:schemeClr val="tx1"/>
            </a:solidFill>
            <a:round/>
            <a:headEnd/>
            <a:tailEnd/>
          </a:ln>
        </p:spPr>
        <p:txBody>
          <a:bodyPr/>
          <a:lstStyle/>
          <a:p>
            <a:endParaRPr lang="en-US"/>
          </a:p>
        </p:txBody>
      </p:sp>
      <p:sp>
        <p:nvSpPr>
          <p:cNvPr id="18" name="Text Box 62">
            <a:extLst>
              <a:ext uri="{FF2B5EF4-FFF2-40B4-BE49-F238E27FC236}">
                <a16:creationId xmlns:a16="http://schemas.microsoft.com/office/drawing/2014/main" id="{0421DC26-5564-4BBF-A9E3-BF2BD871B235}"/>
              </a:ext>
            </a:extLst>
          </p:cNvPr>
          <p:cNvSpPr txBox="1">
            <a:spLocks noChangeArrowheads="1"/>
          </p:cNvSpPr>
          <p:nvPr/>
        </p:nvSpPr>
        <p:spPr bwMode="auto">
          <a:xfrm>
            <a:off x="638866" y="92982"/>
            <a:ext cx="8031001" cy="954107"/>
          </a:xfrm>
          <a:prstGeom prst="rect">
            <a:avLst/>
          </a:prstGeom>
          <a:noFill/>
          <a:ln w="9525">
            <a:noFill/>
            <a:miter lim="800000"/>
            <a:headEnd/>
            <a:tailEnd/>
          </a:ln>
        </p:spPr>
        <p:txBody>
          <a:bodyPr wrap="square">
            <a:spAutoFit/>
          </a:bodyPr>
          <a:lstStyle/>
          <a:p>
            <a:pPr algn="ctr">
              <a:spcBef>
                <a:spcPts val="0"/>
              </a:spcBef>
            </a:pPr>
            <a:r>
              <a:rPr lang="en-US" sz="1600" b="1" dirty="0"/>
              <a:t>Even denominator fractional quantum Hall </a:t>
            </a:r>
            <a:r>
              <a:rPr lang="en-US" sz="1600" b="1" dirty="0" smtClean="0"/>
              <a:t>states </a:t>
            </a:r>
            <a:r>
              <a:rPr lang="en-US" sz="1600" b="1" dirty="0"/>
              <a:t>in monolayer graphene</a:t>
            </a:r>
            <a:endParaRPr lang="en-US" sz="600" b="1" dirty="0"/>
          </a:p>
          <a:p>
            <a:pPr marL="228600" indent="-228600" algn="ctr">
              <a:spcBef>
                <a:spcPts val="600"/>
              </a:spcBef>
              <a:buAutoNum type="alphaUcPeriod"/>
            </a:pPr>
            <a:r>
              <a:rPr lang="en-US" sz="1100" dirty="0"/>
              <a:t>A. Zibrov</a:t>
            </a:r>
            <a:r>
              <a:rPr lang="en-US" sz="1400" baseline="30000" dirty="0"/>
              <a:t>1</a:t>
            </a:r>
            <a:r>
              <a:rPr lang="en-US" sz="1100" dirty="0"/>
              <a:t>, E.M. Spanton</a:t>
            </a:r>
            <a:r>
              <a:rPr lang="en-US" sz="1100" baseline="30000" dirty="0"/>
              <a:t>1</a:t>
            </a:r>
            <a:r>
              <a:rPr lang="en-US" sz="1100" dirty="0"/>
              <a:t>, H. Zhou</a:t>
            </a:r>
            <a:r>
              <a:rPr lang="en-US" sz="1100" baseline="30000" dirty="0"/>
              <a:t>1</a:t>
            </a:r>
            <a:r>
              <a:rPr lang="en-US" sz="1100" dirty="0"/>
              <a:t>, C. Kometter</a:t>
            </a:r>
            <a:r>
              <a:rPr lang="en-US" sz="1100" baseline="30000" dirty="0"/>
              <a:t>1</a:t>
            </a:r>
            <a:r>
              <a:rPr lang="en-US" sz="1100" dirty="0"/>
              <a:t>, T. Taniguchi</a:t>
            </a:r>
            <a:r>
              <a:rPr lang="en-US" sz="1100" baseline="30000" dirty="0"/>
              <a:t>2</a:t>
            </a:r>
            <a:r>
              <a:rPr lang="en-US" sz="1100" dirty="0"/>
              <a:t>, K. Watanabe</a:t>
            </a:r>
            <a:r>
              <a:rPr lang="en-US" sz="1100" baseline="30000" dirty="0"/>
              <a:t>2</a:t>
            </a:r>
            <a:r>
              <a:rPr lang="en-US" sz="1100" dirty="0"/>
              <a:t>, A.F. Young</a:t>
            </a:r>
            <a:r>
              <a:rPr lang="en-US" sz="1100" baseline="30000" dirty="0"/>
              <a:t>1</a:t>
            </a:r>
          </a:p>
          <a:p>
            <a:pPr algn="ctr">
              <a:spcBef>
                <a:spcPts val="0"/>
              </a:spcBef>
            </a:pPr>
            <a:r>
              <a:rPr lang="en-US" sz="1100" b="1" kern="1200" dirty="0">
                <a:solidFill>
                  <a:srgbClr val="0033CC"/>
                </a:solidFill>
              </a:rPr>
              <a:t>1. University of California, Santa Barbara</a:t>
            </a:r>
            <a:r>
              <a:rPr lang="en-US" sz="1050" b="1" dirty="0">
                <a:solidFill>
                  <a:srgbClr val="0033CC"/>
                </a:solidFill>
              </a:rPr>
              <a:t>; 2. National Institute for Materials Science </a:t>
            </a:r>
            <a:endParaRPr lang="en-US" sz="1050" b="1" kern="1200" dirty="0">
              <a:solidFill>
                <a:srgbClr val="0033CC"/>
              </a:solidFill>
            </a:endParaRPr>
          </a:p>
          <a:p>
            <a:pPr algn="ctr">
              <a:spcBef>
                <a:spcPts val="300"/>
              </a:spcBef>
            </a:pPr>
            <a:r>
              <a:rPr lang="en-US" sz="1050" b="1" kern="1200" dirty="0"/>
              <a:t>Funding Grants:</a:t>
            </a:r>
            <a:r>
              <a:rPr lang="en-US" sz="1050" kern="1200" dirty="0"/>
              <a:t>  G.S. Boebinger (NSF DMR-1157490); </a:t>
            </a:r>
            <a:r>
              <a:rPr lang="en-US" sz="1050" dirty="0"/>
              <a:t>A.F. Young</a:t>
            </a:r>
            <a:r>
              <a:rPr lang="en-US" sz="1050" kern="1200" dirty="0"/>
              <a:t>(NSF </a:t>
            </a:r>
            <a:r>
              <a:rPr lang="en-US" sz="1050" dirty="0"/>
              <a:t>DMR-1654186, ARO 69188PHH</a:t>
            </a:r>
            <a:r>
              <a:rPr lang="en-US" sz="1050" kern="1200" dirty="0"/>
              <a:t>)</a:t>
            </a:r>
            <a:endParaRPr lang="en-US" sz="1050" b="1" kern="1200" dirty="0">
              <a:solidFill>
                <a:srgbClr val="0033CC"/>
              </a:solidFill>
            </a:endParaRPr>
          </a:p>
        </p:txBody>
      </p:sp>
      <p:sp>
        <p:nvSpPr>
          <p:cNvPr id="19" name="Text Box 28">
            <a:extLst>
              <a:ext uri="{FF2B5EF4-FFF2-40B4-BE49-F238E27FC236}">
                <a16:creationId xmlns:a16="http://schemas.microsoft.com/office/drawing/2014/main" id="{A84110B7-4D21-4DD2-B720-E45F85F83A45}"/>
              </a:ext>
            </a:extLst>
          </p:cNvPr>
          <p:cNvSpPr txBox="1">
            <a:spLocks noChangeArrowheads="1"/>
          </p:cNvSpPr>
          <p:nvPr/>
        </p:nvSpPr>
        <p:spPr bwMode="auto">
          <a:xfrm>
            <a:off x="38100" y="5633909"/>
            <a:ext cx="3827455" cy="1223412"/>
          </a:xfrm>
          <a:prstGeom prst="rect">
            <a:avLst/>
          </a:prstGeom>
          <a:noFill/>
          <a:ln w="9525">
            <a:noFill/>
            <a:miter lim="800000"/>
            <a:headEnd/>
            <a:tailEnd/>
          </a:ln>
        </p:spPr>
        <p:txBody>
          <a:bodyPr wrap="square">
            <a:spAutoFit/>
          </a:bodyPr>
          <a:lstStyle/>
          <a:p>
            <a:r>
              <a:rPr lang="en-US" sz="1050" b="1" dirty="0">
                <a:solidFill>
                  <a:srgbClr val="333399"/>
                </a:solidFill>
              </a:rPr>
              <a:t>Facilities </a:t>
            </a:r>
            <a:r>
              <a:rPr lang="en-US" sz="1050" b="1" dirty="0" smtClean="0">
                <a:solidFill>
                  <a:srgbClr val="333399"/>
                </a:solidFill>
              </a:rPr>
              <a:t>used</a:t>
            </a:r>
            <a:r>
              <a:rPr lang="en-US" sz="1050" b="1" dirty="0">
                <a:solidFill>
                  <a:srgbClr val="333399"/>
                </a:solidFill>
              </a:rPr>
              <a:t>:</a:t>
            </a:r>
            <a:r>
              <a:rPr lang="en-US" sz="1050" dirty="0">
                <a:solidFill>
                  <a:srgbClr val="333399"/>
                </a:solidFill>
              </a:rPr>
              <a:t>  DC Field Facility (Cell 12 </a:t>
            </a:r>
            <a:r>
              <a:rPr lang="en-US" sz="1050" dirty="0" smtClean="0">
                <a:solidFill>
                  <a:srgbClr val="333399"/>
                </a:solidFill>
              </a:rPr>
              <a:t>Resistive Magnet,</a:t>
            </a:r>
          </a:p>
          <a:p>
            <a:r>
              <a:rPr lang="en-US" sz="1050" dirty="0">
                <a:solidFill>
                  <a:srgbClr val="333399"/>
                </a:solidFill>
              </a:rPr>
              <a:t> </a:t>
            </a:r>
            <a:r>
              <a:rPr lang="en-US" sz="1050" dirty="0" smtClean="0">
                <a:solidFill>
                  <a:srgbClr val="333399"/>
                </a:solidFill>
              </a:rPr>
              <a:t> </a:t>
            </a:r>
            <a:r>
              <a:rPr lang="en-US" sz="1050" dirty="0" smtClean="0">
                <a:solidFill>
                  <a:srgbClr val="333399"/>
                </a:solidFill>
              </a:rPr>
              <a:t>45T </a:t>
            </a:r>
            <a:r>
              <a:rPr lang="en-US" sz="1050" dirty="0">
                <a:solidFill>
                  <a:srgbClr val="333399"/>
                </a:solidFill>
              </a:rPr>
              <a:t>Hybrid </a:t>
            </a:r>
            <a:r>
              <a:rPr lang="en-US" sz="1050" dirty="0" smtClean="0">
                <a:solidFill>
                  <a:srgbClr val="333399"/>
                </a:solidFill>
              </a:rPr>
              <a:t>Magnet)</a:t>
            </a:r>
            <a:endParaRPr lang="en-US" sz="1050" dirty="0">
              <a:solidFill>
                <a:srgbClr val="333399"/>
              </a:solidFill>
            </a:endParaRPr>
          </a:p>
          <a:p>
            <a:r>
              <a:rPr lang="en-US" sz="1050" b="1" dirty="0">
                <a:solidFill>
                  <a:srgbClr val="333399"/>
                </a:solidFill>
              </a:rPr>
              <a:t>Citation: </a:t>
            </a:r>
            <a:r>
              <a:rPr lang="en-US" sz="1050" dirty="0" smtClean="0">
                <a:solidFill>
                  <a:srgbClr val="333399"/>
                </a:solidFill>
              </a:rPr>
              <a:t>A.A. </a:t>
            </a:r>
            <a:r>
              <a:rPr lang="en-US" sz="1050" dirty="0" err="1" smtClean="0">
                <a:solidFill>
                  <a:srgbClr val="333399"/>
                </a:solidFill>
              </a:rPr>
              <a:t>Zibrov</a:t>
            </a:r>
            <a:r>
              <a:rPr lang="en-US" sz="1050" dirty="0">
                <a:solidFill>
                  <a:srgbClr val="333399"/>
                </a:solidFill>
              </a:rPr>
              <a:t>, </a:t>
            </a:r>
            <a:r>
              <a:rPr lang="en-US" sz="1050" dirty="0" smtClean="0">
                <a:solidFill>
                  <a:srgbClr val="333399"/>
                </a:solidFill>
              </a:rPr>
              <a:t>E.M. </a:t>
            </a:r>
            <a:r>
              <a:rPr lang="en-US" sz="1050" dirty="0" err="1" smtClean="0">
                <a:solidFill>
                  <a:srgbClr val="333399"/>
                </a:solidFill>
              </a:rPr>
              <a:t>Spanton</a:t>
            </a:r>
            <a:r>
              <a:rPr lang="en-US" sz="1050" dirty="0">
                <a:solidFill>
                  <a:srgbClr val="333399"/>
                </a:solidFill>
              </a:rPr>
              <a:t>, </a:t>
            </a:r>
            <a:r>
              <a:rPr lang="en-US" sz="1050" dirty="0" smtClean="0">
                <a:solidFill>
                  <a:srgbClr val="333399"/>
                </a:solidFill>
              </a:rPr>
              <a:t>H. </a:t>
            </a:r>
            <a:r>
              <a:rPr lang="en-US" sz="1050" dirty="0" smtClean="0">
                <a:solidFill>
                  <a:srgbClr val="333399"/>
                </a:solidFill>
              </a:rPr>
              <a:t>Zhou</a:t>
            </a:r>
            <a:r>
              <a:rPr lang="en-US" sz="1050" dirty="0">
                <a:solidFill>
                  <a:srgbClr val="333399"/>
                </a:solidFill>
              </a:rPr>
              <a:t>, </a:t>
            </a:r>
            <a:r>
              <a:rPr lang="en-US" sz="1050" dirty="0" smtClean="0">
                <a:solidFill>
                  <a:srgbClr val="333399"/>
                </a:solidFill>
              </a:rPr>
              <a:t>C. </a:t>
            </a:r>
            <a:r>
              <a:rPr lang="en-US" sz="1050" dirty="0" err="1" smtClean="0">
                <a:solidFill>
                  <a:srgbClr val="333399"/>
                </a:solidFill>
              </a:rPr>
              <a:t>Kometter</a:t>
            </a:r>
            <a:r>
              <a:rPr lang="en-US" sz="1050" dirty="0" smtClean="0">
                <a:solidFill>
                  <a:srgbClr val="333399"/>
                </a:solidFill>
              </a:rPr>
              <a:t>,</a:t>
            </a:r>
          </a:p>
          <a:p>
            <a:r>
              <a:rPr lang="en-US" sz="1050" dirty="0">
                <a:solidFill>
                  <a:srgbClr val="333399"/>
                </a:solidFill>
              </a:rPr>
              <a:t> </a:t>
            </a:r>
            <a:r>
              <a:rPr lang="en-US" sz="1050" dirty="0" smtClean="0">
                <a:solidFill>
                  <a:srgbClr val="333399"/>
                </a:solidFill>
              </a:rPr>
              <a:t> T. </a:t>
            </a:r>
            <a:r>
              <a:rPr lang="en-US" sz="1050" dirty="0" smtClean="0">
                <a:solidFill>
                  <a:srgbClr val="333399"/>
                </a:solidFill>
              </a:rPr>
              <a:t>Taniguchi</a:t>
            </a:r>
            <a:r>
              <a:rPr lang="en-US" sz="1050" dirty="0">
                <a:solidFill>
                  <a:srgbClr val="333399"/>
                </a:solidFill>
              </a:rPr>
              <a:t>, </a:t>
            </a:r>
            <a:r>
              <a:rPr lang="en-US" sz="1050" dirty="0" smtClean="0">
                <a:solidFill>
                  <a:srgbClr val="333399"/>
                </a:solidFill>
              </a:rPr>
              <a:t>K. </a:t>
            </a:r>
            <a:r>
              <a:rPr lang="en-US" sz="1050" dirty="0" smtClean="0">
                <a:solidFill>
                  <a:srgbClr val="333399"/>
                </a:solidFill>
              </a:rPr>
              <a:t>Watanabe</a:t>
            </a:r>
            <a:r>
              <a:rPr lang="en-US" sz="1050" dirty="0">
                <a:solidFill>
                  <a:srgbClr val="333399"/>
                </a:solidFill>
              </a:rPr>
              <a:t>, </a:t>
            </a:r>
            <a:r>
              <a:rPr lang="en-US" sz="1050" dirty="0" smtClean="0">
                <a:solidFill>
                  <a:srgbClr val="333399"/>
                </a:solidFill>
              </a:rPr>
              <a:t>A.F. </a:t>
            </a:r>
            <a:r>
              <a:rPr lang="en-US" sz="1050" dirty="0" smtClean="0">
                <a:solidFill>
                  <a:srgbClr val="333399"/>
                </a:solidFill>
              </a:rPr>
              <a:t>Young, </a:t>
            </a:r>
            <a:r>
              <a:rPr lang="en-US" sz="1050" i="1" dirty="0" smtClean="0">
                <a:solidFill>
                  <a:srgbClr val="333399"/>
                </a:solidFill>
              </a:rPr>
              <a:t>Even-denominator</a:t>
            </a:r>
          </a:p>
          <a:p>
            <a:r>
              <a:rPr lang="en-US" sz="1050" i="1" dirty="0">
                <a:solidFill>
                  <a:srgbClr val="333399"/>
                </a:solidFill>
              </a:rPr>
              <a:t> </a:t>
            </a:r>
            <a:r>
              <a:rPr lang="en-US" sz="1050" i="1" dirty="0" smtClean="0">
                <a:solidFill>
                  <a:srgbClr val="333399"/>
                </a:solidFill>
              </a:rPr>
              <a:t> </a:t>
            </a:r>
            <a:r>
              <a:rPr lang="en-US" sz="1050" i="1" dirty="0" smtClean="0">
                <a:solidFill>
                  <a:srgbClr val="333399"/>
                </a:solidFill>
              </a:rPr>
              <a:t>fractional </a:t>
            </a:r>
            <a:r>
              <a:rPr lang="en-US" sz="1050" i="1" dirty="0">
                <a:solidFill>
                  <a:srgbClr val="333399"/>
                </a:solidFill>
              </a:rPr>
              <a:t>quantum Hall states at an isospin transition </a:t>
            </a:r>
            <a:r>
              <a:rPr lang="en-US" sz="1050" i="1" dirty="0" smtClean="0">
                <a:solidFill>
                  <a:srgbClr val="333399"/>
                </a:solidFill>
              </a:rPr>
              <a:t>in</a:t>
            </a:r>
          </a:p>
          <a:p>
            <a:r>
              <a:rPr lang="en-US" sz="1050" i="1" dirty="0">
                <a:solidFill>
                  <a:srgbClr val="333399"/>
                </a:solidFill>
              </a:rPr>
              <a:t> </a:t>
            </a:r>
            <a:r>
              <a:rPr lang="en-US" sz="1050" i="1" dirty="0" smtClean="0">
                <a:solidFill>
                  <a:srgbClr val="333399"/>
                </a:solidFill>
              </a:rPr>
              <a:t> </a:t>
            </a:r>
            <a:r>
              <a:rPr lang="en-US" sz="1050" i="1" dirty="0" smtClean="0">
                <a:solidFill>
                  <a:srgbClr val="333399"/>
                </a:solidFill>
              </a:rPr>
              <a:t>monolayer graphene.  </a:t>
            </a:r>
            <a:r>
              <a:rPr lang="en-US" sz="1050" b="1" dirty="0" smtClean="0">
                <a:solidFill>
                  <a:srgbClr val="333399"/>
                </a:solidFill>
              </a:rPr>
              <a:t>Nature </a:t>
            </a:r>
            <a:r>
              <a:rPr lang="en-US" sz="1050" b="1" dirty="0">
                <a:solidFill>
                  <a:srgbClr val="333399"/>
                </a:solidFill>
              </a:rPr>
              <a:t>Physics</a:t>
            </a:r>
            <a:r>
              <a:rPr lang="en-US" sz="1050" dirty="0">
                <a:solidFill>
                  <a:srgbClr val="333399"/>
                </a:solidFill>
              </a:rPr>
              <a:t>, </a:t>
            </a:r>
            <a:r>
              <a:rPr lang="en-US" sz="1050" b="1" dirty="0">
                <a:solidFill>
                  <a:srgbClr val="333399"/>
                </a:solidFill>
              </a:rPr>
              <a:t>14</a:t>
            </a:r>
            <a:r>
              <a:rPr lang="en-US" sz="1050" dirty="0">
                <a:solidFill>
                  <a:srgbClr val="333399"/>
                </a:solidFill>
              </a:rPr>
              <a:t>, 930-935 (</a:t>
            </a:r>
            <a:r>
              <a:rPr lang="en-US" sz="1050" dirty="0" smtClean="0">
                <a:solidFill>
                  <a:srgbClr val="333399"/>
                </a:solidFill>
              </a:rPr>
              <a:t>2018)</a:t>
            </a:r>
          </a:p>
          <a:p>
            <a:r>
              <a:rPr lang="en-US" sz="1050" dirty="0">
                <a:solidFill>
                  <a:srgbClr val="333399"/>
                </a:solidFill>
              </a:rPr>
              <a:t> </a:t>
            </a:r>
            <a:r>
              <a:rPr lang="en-US" sz="1050" dirty="0" smtClean="0">
                <a:solidFill>
                  <a:srgbClr val="333399"/>
                </a:solidFill>
              </a:rPr>
              <a:t> </a:t>
            </a:r>
            <a:r>
              <a:rPr lang="fr-FR" sz="1050" dirty="0" smtClean="0">
                <a:solidFill>
                  <a:srgbClr val="333399"/>
                </a:solidFill>
              </a:rPr>
              <a:t>DOI</a:t>
            </a:r>
            <a:r>
              <a:rPr lang="fr-FR" sz="1050" dirty="0">
                <a:solidFill>
                  <a:srgbClr val="333399"/>
                </a:solidFill>
              </a:rPr>
              <a:t>: </a:t>
            </a:r>
            <a:r>
              <a:rPr lang="en-US" sz="1050" dirty="0">
                <a:solidFill>
                  <a:srgbClr val="333399"/>
                </a:solidFill>
              </a:rPr>
              <a:t>10.1038/s41567-018-0190-0</a:t>
            </a:r>
          </a:p>
        </p:txBody>
      </p:sp>
      <p:sp>
        <p:nvSpPr>
          <p:cNvPr id="20" name="Rectangle 49">
            <a:extLst>
              <a:ext uri="{FF2B5EF4-FFF2-40B4-BE49-F238E27FC236}">
                <a16:creationId xmlns:a16="http://schemas.microsoft.com/office/drawing/2014/main" id="{7D9A5E99-0CDC-4712-8D88-BCB8D394A831}"/>
              </a:ext>
            </a:extLst>
          </p:cNvPr>
          <p:cNvSpPr>
            <a:spLocks noChangeArrowheads="1"/>
          </p:cNvSpPr>
          <p:nvPr/>
        </p:nvSpPr>
        <p:spPr bwMode="auto">
          <a:xfrm>
            <a:off x="3908540" y="1210810"/>
            <a:ext cx="5159261" cy="5610938"/>
          </a:xfrm>
          <a:prstGeom prst="rect">
            <a:avLst/>
          </a:prstGeom>
          <a:noFill/>
          <a:ln w="19050">
            <a:solidFill>
              <a:srgbClr val="0033CC"/>
            </a:solidFill>
            <a:miter lim="800000"/>
            <a:headEnd/>
            <a:tailEnd/>
          </a:ln>
        </p:spPr>
        <p:txBody>
          <a:bodyPr wrap="none" anchor="ctr"/>
          <a:lstStyle/>
          <a:p>
            <a:endParaRPr lang="en-US"/>
          </a:p>
        </p:txBody>
      </p:sp>
      <p:pic>
        <p:nvPicPr>
          <p:cNvPr id="21" name="Picture 20">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311" r="4950"/>
          <a:stretch/>
        </p:blipFill>
        <p:spPr>
          <a:xfrm>
            <a:off x="4028190" y="2303058"/>
            <a:ext cx="4925310" cy="1853554"/>
          </a:xfrm>
          <a:prstGeom prst="rect">
            <a:avLst/>
          </a:prstGeom>
        </p:spPr>
      </p:pic>
      <p:pic>
        <p:nvPicPr>
          <p:cNvPr id="22" name="Content Placeholder 4">
            <a:extLst>
              <a:ext uri="{FF2B5EF4-FFF2-40B4-BE49-F238E27FC236}">
                <a16:creationId xmlns:a16="http://schemas.microsoft.com/office/drawing/2014/main" id="{11B1C826-8ADC-45BF-858A-55586964E2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64787" y="4140531"/>
            <a:ext cx="4888713" cy="1599960"/>
          </a:xfrm>
          <a:prstGeom prst="rect">
            <a:avLst/>
          </a:prstGeom>
        </p:spPr>
      </p:pic>
      <p:sp>
        <p:nvSpPr>
          <p:cNvPr id="23" name="TextBox 22">
            <a:extLst>
              <a:ext uri="{FF2B5EF4-FFF2-40B4-BE49-F238E27FC236}">
                <a16:creationId xmlns:a16="http://schemas.microsoft.com/office/drawing/2014/main" id="{C46FB6AA-5A78-4798-9F02-ACECCCBC05A0}"/>
              </a:ext>
            </a:extLst>
          </p:cNvPr>
          <p:cNvSpPr txBox="1"/>
          <p:nvPr/>
        </p:nvSpPr>
        <p:spPr>
          <a:xfrm>
            <a:off x="3939227" y="5797437"/>
            <a:ext cx="5139831" cy="1057212"/>
          </a:xfrm>
          <a:prstGeom prst="rect">
            <a:avLst/>
          </a:prstGeom>
          <a:noFill/>
        </p:spPr>
        <p:txBody>
          <a:bodyPr wrap="square" rtlCol="0">
            <a:spAutoFit/>
          </a:bodyPr>
          <a:lstStyle/>
          <a:p>
            <a:pPr>
              <a:lnSpc>
                <a:spcPct val="95000"/>
              </a:lnSpc>
            </a:pPr>
            <a:r>
              <a:rPr lang="en-US" sz="1100" dirty="0" smtClean="0"/>
              <a:t>Top</a:t>
            </a:r>
            <a:r>
              <a:rPr lang="en-US" sz="1100" dirty="0"/>
              <a:t>:</a:t>
            </a:r>
            <a:r>
              <a:rPr lang="en-US" sz="1100" dirty="0" smtClean="0"/>
              <a:t>  Penetration </a:t>
            </a:r>
            <a:r>
              <a:rPr lang="en-US" sz="1100" dirty="0"/>
              <a:t>field capacitance (C</a:t>
            </a:r>
            <a:r>
              <a:rPr lang="en-US" sz="1100" baseline="-25000" dirty="0"/>
              <a:t>P</a:t>
            </a:r>
            <a:r>
              <a:rPr lang="en-US" sz="1100" dirty="0"/>
              <a:t>) plotted </a:t>
            </a:r>
            <a:r>
              <a:rPr lang="en-US" sz="1100" dirty="0" smtClean="0"/>
              <a:t>vs </a:t>
            </a:r>
            <a:r>
              <a:rPr lang="en-US" sz="1100" dirty="0"/>
              <a:t>magnetic field (B) and electron density (n</a:t>
            </a:r>
            <a:r>
              <a:rPr lang="en-US" sz="1100" baseline="-25000" dirty="0"/>
              <a:t>0</a:t>
            </a:r>
            <a:r>
              <a:rPr lang="en-US" sz="1100" dirty="0"/>
              <a:t>) showing both new and well studied fractional quantum Hall </a:t>
            </a:r>
            <a:r>
              <a:rPr lang="en-US" sz="1100" dirty="0" smtClean="0"/>
              <a:t>states, </a:t>
            </a:r>
            <a:r>
              <a:rPr lang="en-US" sz="1100" dirty="0"/>
              <a:t>which appear as orange </a:t>
            </a:r>
            <a:r>
              <a:rPr lang="en-US" sz="1100" dirty="0" smtClean="0"/>
              <a:t>and red lines</a:t>
            </a:r>
            <a:r>
              <a:rPr lang="en-US" sz="1100" dirty="0"/>
              <a:t>. </a:t>
            </a:r>
            <a:r>
              <a:rPr lang="en-US" sz="1100" dirty="0" smtClean="0"/>
              <a:t> The </a:t>
            </a:r>
            <a:r>
              <a:rPr lang="en-US" sz="1100" dirty="0"/>
              <a:t>two new states </a:t>
            </a:r>
            <a:r>
              <a:rPr lang="en-US" sz="1100" dirty="0" smtClean="0"/>
              <a:t>are circled in red in the enlarged white dashed box. </a:t>
            </a:r>
            <a:r>
              <a:rPr lang="en-US" sz="1100" dirty="0" smtClean="0"/>
              <a:t>   </a:t>
            </a:r>
            <a:r>
              <a:rPr lang="en-US" sz="1100" dirty="0" smtClean="0"/>
              <a:t>Bottom</a:t>
            </a:r>
            <a:r>
              <a:rPr lang="en-US" sz="1100" dirty="0" smtClean="0"/>
              <a:t>: C</a:t>
            </a:r>
            <a:r>
              <a:rPr lang="en-US" sz="1100" baseline="-25000" dirty="0" smtClean="0"/>
              <a:t>P </a:t>
            </a:r>
            <a:r>
              <a:rPr lang="en-US" sz="1100" dirty="0" smtClean="0"/>
              <a:t>vs </a:t>
            </a:r>
            <a:r>
              <a:rPr lang="el-GR" sz="1100" dirty="0" smtClean="0"/>
              <a:t>ν</a:t>
            </a:r>
            <a:r>
              <a:rPr lang="en-US" sz="1100" dirty="0" smtClean="0"/>
              <a:t> at B = 28.3T, showing dozens of different FQH states, the peaks </a:t>
            </a:r>
            <a:r>
              <a:rPr lang="en-US" sz="1100" dirty="0"/>
              <a:t>in </a:t>
            </a:r>
            <a:r>
              <a:rPr lang="en-US" sz="1100" dirty="0" smtClean="0"/>
              <a:t>C</a:t>
            </a:r>
            <a:r>
              <a:rPr lang="en-US" sz="1100" baseline="-25000" dirty="0" smtClean="0"/>
              <a:t>P</a:t>
            </a:r>
            <a:r>
              <a:rPr lang="en-US" sz="1100" dirty="0" smtClean="0"/>
              <a:t>.  Red arrows mark the </a:t>
            </a:r>
            <a:r>
              <a:rPr lang="en-US" sz="1100" dirty="0"/>
              <a:t>new </a:t>
            </a:r>
            <a:r>
              <a:rPr lang="en-US" sz="1100" dirty="0" smtClean="0"/>
              <a:t>FQH states </a:t>
            </a:r>
            <a:r>
              <a:rPr lang="en-US" sz="1100" dirty="0" smtClean="0"/>
              <a:t>at</a:t>
            </a:r>
            <a:r>
              <a:rPr lang="en-US" sz="1100" dirty="0" smtClean="0"/>
              <a:t> ± 1/2.  </a:t>
            </a:r>
            <a:r>
              <a:rPr lang="en-US" sz="1100" dirty="0" smtClean="0"/>
              <a:t>Red</a:t>
            </a:r>
            <a:r>
              <a:rPr lang="en-US" sz="1100" dirty="0" smtClean="0"/>
              <a:t> “X’s” highlight the absence of FQH states at </a:t>
            </a:r>
            <a:r>
              <a:rPr lang="en-US" sz="1100" dirty="0" smtClean="0"/>
              <a:t>± 3/2.</a:t>
            </a:r>
            <a:endParaRPr lang="en-US" sz="1100" baseline="-25000" dirty="0"/>
          </a:p>
        </p:txBody>
      </p:sp>
      <p:pic>
        <p:nvPicPr>
          <p:cNvPr id="24" name="Picture 23">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36095" t="30909" r="38608" b="42780"/>
          <a:stretch/>
        </p:blipFill>
        <p:spPr>
          <a:xfrm>
            <a:off x="5166995" y="1244729"/>
            <a:ext cx="2756459" cy="1058327"/>
          </a:xfrm>
          <a:prstGeom prst="rect">
            <a:avLst/>
          </a:prstGeom>
        </p:spPr>
      </p:pic>
      <p:pic>
        <p:nvPicPr>
          <p:cNvPr id="25" name="Picture 24">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94890" t="4223" r="43" b="63178"/>
          <a:stretch/>
        </p:blipFill>
        <p:spPr>
          <a:xfrm>
            <a:off x="8625194" y="3210473"/>
            <a:ext cx="373749" cy="887510"/>
          </a:xfrm>
          <a:prstGeom prst="rect">
            <a:avLst/>
          </a:prstGeom>
        </p:spPr>
      </p:pic>
      <p:cxnSp>
        <p:nvCxnSpPr>
          <p:cNvPr id="26" name="Straight Connector 25"/>
          <p:cNvCxnSpPr/>
          <p:nvPr/>
        </p:nvCxnSpPr>
        <p:spPr>
          <a:xfrm flipH="1" flipV="1">
            <a:off x="5212483" y="2251762"/>
            <a:ext cx="704935" cy="1079556"/>
          </a:xfrm>
          <a:prstGeom prst="line">
            <a:avLst/>
          </a:prstGeom>
          <a:ln w="38100">
            <a:solidFill>
              <a:srgbClr val="000066"/>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186298" y="2251762"/>
            <a:ext cx="680765" cy="1079556"/>
          </a:xfrm>
          <a:prstGeom prst="line">
            <a:avLst/>
          </a:prstGeom>
          <a:ln w="38100">
            <a:solidFill>
              <a:srgbClr val="000066"/>
            </a:solidFill>
            <a:prstDash val="solid"/>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rot="21009345">
            <a:off x="5466828" y="1227343"/>
            <a:ext cx="200578" cy="10944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rot="590655" flipH="1">
            <a:off x="7504425" y="1218618"/>
            <a:ext cx="200578" cy="10944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46FB6AA-5A78-4798-9F02-ACECCCBC05A0}"/>
              </a:ext>
            </a:extLst>
          </p:cNvPr>
          <p:cNvSpPr txBox="1"/>
          <p:nvPr/>
        </p:nvSpPr>
        <p:spPr>
          <a:xfrm rot="16200000">
            <a:off x="3886039" y="4772333"/>
            <a:ext cx="350300" cy="169277"/>
          </a:xfrm>
          <a:prstGeom prst="rect">
            <a:avLst/>
          </a:prstGeom>
          <a:solidFill>
            <a:schemeClr val="bg1"/>
          </a:solidFill>
        </p:spPr>
        <p:txBody>
          <a:bodyPr wrap="square" lIns="0" tIns="0" rIns="0" bIns="0" rtlCol="0">
            <a:spAutoFit/>
          </a:bodyPr>
          <a:lstStyle/>
          <a:p>
            <a:r>
              <a:rPr lang="en-US" sz="1100" b="1" dirty="0" smtClean="0"/>
              <a:t>C</a:t>
            </a:r>
            <a:r>
              <a:rPr lang="en-US" sz="1100" b="1" baseline="-25000" dirty="0" smtClean="0"/>
              <a:t>P </a:t>
            </a:r>
            <a:r>
              <a:rPr lang="en-US" sz="1100" b="1" dirty="0" smtClean="0"/>
              <a:t>/c</a:t>
            </a:r>
            <a:endParaRPr lang="en-US" sz="1100" b="1" baseline="-25000" dirty="0"/>
          </a:p>
        </p:txBody>
      </p:sp>
      <p:sp>
        <p:nvSpPr>
          <p:cNvPr id="31" name="TextBox 30">
            <a:extLst>
              <a:ext uri="{FF2B5EF4-FFF2-40B4-BE49-F238E27FC236}">
                <a16:creationId xmlns:a16="http://schemas.microsoft.com/office/drawing/2014/main" id="{C46FB6AA-5A78-4798-9F02-ACECCCBC05A0}"/>
              </a:ext>
            </a:extLst>
          </p:cNvPr>
          <p:cNvSpPr txBox="1"/>
          <p:nvPr/>
        </p:nvSpPr>
        <p:spPr>
          <a:xfrm rot="16200000">
            <a:off x="3853040" y="3076499"/>
            <a:ext cx="350300" cy="169277"/>
          </a:xfrm>
          <a:prstGeom prst="rect">
            <a:avLst/>
          </a:prstGeom>
          <a:solidFill>
            <a:schemeClr val="bg1"/>
          </a:solidFill>
        </p:spPr>
        <p:txBody>
          <a:bodyPr wrap="square" lIns="0" tIns="0" rIns="0" bIns="0" rtlCol="0">
            <a:spAutoFit/>
          </a:bodyPr>
          <a:lstStyle/>
          <a:p>
            <a:r>
              <a:rPr lang="en-US" sz="1100" b="1" dirty="0" smtClean="0"/>
              <a:t>B (T)</a:t>
            </a:r>
            <a:endParaRPr lang="en-US" sz="1100" b="1" baseline="-25000" dirty="0"/>
          </a:p>
        </p:txBody>
      </p:sp>
      <p:sp>
        <p:nvSpPr>
          <p:cNvPr id="32" name="TextBox 31">
            <a:extLst>
              <a:ext uri="{FF2B5EF4-FFF2-40B4-BE49-F238E27FC236}">
                <a16:creationId xmlns:a16="http://schemas.microsoft.com/office/drawing/2014/main" id="{C46FB6AA-5A78-4798-9F02-ACECCCBC05A0}"/>
              </a:ext>
            </a:extLst>
          </p:cNvPr>
          <p:cNvSpPr txBox="1"/>
          <p:nvPr/>
        </p:nvSpPr>
        <p:spPr>
          <a:xfrm>
            <a:off x="5881163" y="5640504"/>
            <a:ext cx="1507820" cy="169277"/>
          </a:xfrm>
          <a:prstGeom prst="rect">
            <a:avLst/>
          </a:prstGeom>
          <a:solidFill>
            <a:schemeClr val="bg1"/>
          </a:solidFill>
        </p:spPr>
        <p:txBody>
          <a:bodyPr wrap="square" lIns="0" tIns="0" rIns="0" bIns="0" rtlCol="0">
            <a:spAutoFit/>
          </a:bodyPr>
          <a:lstStyle/>
          <a:p>
            <a:r>
              <a:rPr lang="en-US" sz="1100" b="1" dirty="0" smtClean="0"/>
              <a:t>Landau level filling, </a:t>
            </a:r>
            <a:r>
              <a:rPr lang="el-GR" sz="1100" b="1" dirty="0" smtClean="0"/>
              <a:t>ν</a:t>
            </a:r>
            <a:endParaRPr lang="en-US" sz="1100" b="1" baseline="-25000" dirty="0"/>
          </a:p>
        </p:txBody>
      </p:sp>
      <p:sp>
        <p:nvSpPr>
          <p:cNvPr id="33" name="Down Arrow 32"/>
          <p:cNvSpPr/>
          <p:nvPr/>
        </p:nvSpPr>
        <p:spPr>
          <a:xfrm>
            <a:off x="5977841" y="4223328"/>
            <a:ext cx="136959" cy="2761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7157434" y="4218629"/>
            <a:ext cx="136959" cy="2761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C46FB6AA-5A78-4798-9F02-ACECCCBC05A0}"/>
              </a:ext>
            </a:extLst>
          </p:cNvPr>
          <p:cNvSpPr txBox="1"/>
          <p:nvPr/>
        </p:nvSpPr>
        <p:spPr>
          <a:xfrm>
            <a:off x="4829804" y="5070803"/>
            <a:ext cx="123671" cy="369332"/>
          </a:xfrm>
          <a:prstGeom prst="rect">
            <a:avLst/>
          </a:prstGeom>
          <a:noFill/>
        </p:spPr>
        <p:txBody>
          <a:bodyPr wrap="square" lIns="0" tIns="0" rIns="0" bIns="0" rtlCol="0">
            <a:spAutoFit/>
          </a:bodyPr>
          <a:lstStyle/>
          <a:p>
            <a:pPr algn="ctr"/>
            <a:r>
              <a:rPr lang="en-US" sz="2400" b="1" dirty="0" smtClean="0">
                <a:solidFill>
                  <a:srgbClr val="FF0000"/>
                </a:solidFill>
              </a:rPr>
              <a:t>X</a:t>
            </a:r>
            <a:endParaRPr lang="en-US" sz="2400" b="1" baseline="-25000" dirty="0">
              <a:solidFill>
                <a:srgbClr val="FF0000"/>
              </a:solidFill>
            </a:endParaRPr>
          </a:p>
        </p:txBody>
      </p:sp>
      <p:sp>
        <p:nvSpPr>
          <p:cNvPr id="36" name="TextBox 35">
            <a:extLst>
              <a:ext uri="{FF2B5EF4-FFF2-40B4-BE49-F238E27FC236}">
                <a16:creationId xmlns:a16="http://schemas.microsoft.com/office/drawing/2014/main" id="{C46FB6AA-5A78-4798-9F02-ACECCCBC05A0}"/>
              </a:ext>
            </a:extLst>
          </p:cNvPr>
          <p:cNvSpPr txBox="1"/>
          <p:nvPr/>
        </p:nvSpPr>
        <p:spPr>
          <a:xfrm>
            <a:off x="8293387" y="5070136"/>
            <a:ext cx="123671" cy="369332"/>
          </a:xfrm>
          <a:prstGeom prst="rect">
            <a:avLst/>
          </a:prstGeom>
          <a:noFill/>
        </p:spPr>
        <p:txBody>
          <a:bodyPr wrap="square" lIns="0" tIns="0" rIns="0" bIns="0" rtlCol="0">
            <a:spAutoFit/>
          </a:bodyPr>
          <a:lstStyle/>
          <a:p>
            <a:pPr algn="ctr"/>
            <a:r>
              <a:rPr lang="en-US" sz="2400" b="1" dirty="0" smtClean="0">
                <a:solidFill>
                  <a:srgbClr val="FF0000"/>
                </a:solidFill>
              </a:rPr>
              <a:t>X</a:t>
            </a:r>
            <a:endParaRPr lang="en-US" sz="2400" b="1" baseline="-25000" dirty="0">
              <a:solidFill>
                <a:srgbClr val="FF0000"/>
              </a:solidFill>
            </a:endParaRP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233659"/>
            <a:ext cx="3858177" cy="417037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Fractional quantum Hall (FQH) states are insulating states which have excitations </a:t>
            </a:r>
            <a:r>
              <a:rPr lang="en-US" sz="1200" dirty="0" smtClean="0">
                <a:latin typeface="Arial" charset="0"/>
              </a:rPr>
              <a:t>that </a:t>
            </a:r>
            <a:r>
              <a:rPr lang="en-US" sz="1200" dirty="0">
                <a:latin typeface="Arial" charset="0"/>
              </a:rPr>
              <a:t>behave like </a:t>
            </a:r>
            <a:r>
              <a:rPr lang="en-US" sz="1200" dirty="0" smtClean="0">
                <a:latin typeface="Arial" charset="0"/>
              </a:rPr>
              <a:t>electrons having </a:t>
            </a:r>
            <a:r>
              <a:rPr lang="en-US" sz="1200" dirty="0">
                <a:latin typeface="Arial" charset="0"/>
              </a:rPr>
              <a:t>a fraction of </a:t>
            </a:r>
            <a:r>
              <a:rPr lang="en-US" sz="1200" dirty="0" smtClean="0">
                <a:latin typeface="Arial" charset="0"/>
              </a:rPr>
              <a:t>their normal charge</a:t>
            </a:r>
            <a:r>
              <a:rPr lang="en-US" sz="1200" dirty="0">
                <a:latin typeface="Arial" charset="0"/>
              </a:rPr>
              <a:t>. In monolayer graphene, we observed a new and unexpected class of FQH states which occur for a narrow range of magnetic </a:t>
            </a:r>
            <a:r>
              <a:rPr lang="en-US" sz="1200" dirty="0" smtClean="0">
                <a:latin typeface="Arial" charset="0"/>
              </a:rPr>
              <a:t>fields around 28 </a:t>
            </a:r>
            <a:r>
              <a:rPr lang="en-US" sz="1200" dirty="0" err="1" smtClean="0">
                <a:latin typeface="Arial" charset="0"/>
              </a:rPr>
              <a:t>teslas</a:t>
            </a:r>
            <a:r>
              <a:rPr lang="en-US" sz="1200" dirty="0" smtClean="0">
                <a:latin typeface="Arial" charset="0"/>
              </a:rPr>
              <a:t>.</a:t>
            </a:r>
            <a:endParaRPr lang="en-US" sz="600" dirty="0">
              <a:solidFill>
                <a:srgbClr val="000000"/>
              </a:solidFill>
            </a:endParaRPr>
          </a:p>
          <a:p>
            <a:pPr algn="just"/>
            <a:endParaRPr lang="en-US" sz="1200" b="1" dirty="0">
              <a:solidFill>
                <a:srgbClr val="000000"/>
              </a:solidFill>
            </a:endParaRPr>
          </a:p>
          <a:p>
            <a:pPr algn="just"/>
            <a:r>
              <a:rPr lang="en-US" sz="1200" b="1" dirty="0" smtClean="0">
                <a:solidFill>
                  <a:srgbClr val="000000"/>
                </a:solidFill>
              </a:rPr>
              <a:t>Why </a:t>
            </a:r>
            <a:r>
              <a:rPr lang="en-US" sz="1200" b="1" dirty="0">
                <a:solidFill>
                  <a:srgbClr val="000000"/>
                </a:solidFill>
              </a:rPr>
              <a:t>is this important? </a:t>
            </a:r>
            <a:r>
              <a:rPr lang="en-US" sz="1200" dirty="0">
                <a:solidFill>
                  <a:srgbClr val="000000"/>
                </a:solidFill>
              </a:rPr>
              <a:t>Fractional quantum Hall states are one of the most striking effects of electron interactions. Some FQH states exhibit properties which could be used </a:t>
            </a:r>
            <a:r>
              <a:rPr lang="en-US" sz="1200" dirty="0" smtClean="0">
                <a:solidFill>
                  <a:srgbClr val="000000"/>
                </a:solidFill>
              </a:rPr>
              <a:t>for quantum </a:t>
            </a:r>
            <a:r>
              <a:rPr lang="en-US" sz="1200" dirty="0" smtClean="0">
                <a:solidFill>
                  <a:srgbClr val="000000"/>
                </a:solidFill>
              </a:rPr>
              <a:t>computation. The </a:t>
            </a:r>
            <a:r>
              <a:rPr lang="en-US" sz="1200" dirty="0">
                <a:solidFill>
                  <a:srgbClr val="000000"/>
                </a:solidFill>
              </a:rPr>
              <a:t>unexpected discovery </a:t>
            </a:r>
            <a:r>
              <a:rPr lang="en-US" sz="1200" dirty="0" smtClean="0">
                <a:solidFill>
                  <a:srgbClr val="000000"/>
                </a:solidFill>
              </a:rPr>
              <a:t>of </a:t>
            </a:r>
            <a:r>
              <a:rPr lang="en-US" sz="1200" dirty="0">
                <a:solidFill>
                  <a:srgbClr val="000000"/>
                </a:solidFill>
              </a:rPr>
              <a:t>new FQH states </a:t>
            </a:r>
            <a:r>
              <a:rPr lang="en-US" sz="1200" dirty="0" smtClean="0">
                <a:solidFill>
                  <a:srgbClr val="000000"/>
                </a:solidFill>
              </a:rPr>
              <a:t>in graphene showcases </a:t>
            </a:r>
            <a:r>
              <a:rPr lang="en-US" sz="1200" dirty="0" smtClean="0">
                <a:solidFill>
                  <a:srgbClr val="000000"/>
                </a:solidFill>
              </a:rPr>
              <a:t>the potential for engineering </a:t>
            </a:r>
            <a:r>
              <a:rPr lang="en-US" sz="1200" dirty="0" smtClean="0">
                <a:solidFill>
                  <a:srgbClr val="000000"/>
                </a:solidFill>
              </a:rPr>
              <a:t>new properties due to the </a:t>
            </a:r>
            <a:r>
              <a:rPr lang="en-US" sz="1200" dirty="0" err="1" smtClean="0">
                <a:solidFill>
                  <a:srgbClr val="000000"/>
                </a:solidFill>
              </a:rPr>
              <a:t>tunability</a:t>
            </a:r>
            <a:r>
              <a:rPr lang="en-US" sz="1200" dirty="0" smtClean="0">
                <a:solidFill>
                  <a:srgbClr val="000000"/>
                </a:solidFill>
              </a:rPr>
              <a:t> of graphene using electric and magnetic fields.</a:t>
            </a:r>
            <a:endParaRPr lang="en-US" sz="1200" b="1" dirty="0">
              <a:solidFill>
                <a:srgbClr val="000000"/>
              </a:solidFill>
              <a:latin typeface="Arial" charset="0"/>
            </a:endParaRPr>
          </a:p>
          <a:p>
            <a:pPr algn="just"/>
            <a:endParaRPr lang="en-US" sz="12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In many samples, the new FQH states only occur for a narrow range of high magnetic fields, up to 30 </a:t>
            </a:r>
            <a:r>
              <a:rPr lang="en-US" sz="1200" dirty="0" smtClean="0">
                <a:latin typeface="Arial" charset="0"/>
              </a:rPr>
              <a:t>tesla</a:t>
            </a:r>
            <a:r>
              <a:rPr lang="en-US" sz="1200" dirty="0">
                <a:latin typeface="Arial" charset="0"/>
              </a:rPr>
              <a:t>. Additionally, temperatures below </a:t>
            </a:r>
            <a:r>
              <a:rPr lang="en-US" sz="1200" dirty="0" smtClean="0">
                <a:latin typeface="Arial" charset="0"/>
              </a:rPr>
              <a:t>1 kelvin </a:t>
            </a:r>
            <a:r>
              <a:rPr lang="en-US" sz="1200" dirty="0" smtClean="0">
                <a:latin typeface="Arial" charset="0"/>
              </a:rPr>
              <a:t>are </a:t>
            </a:r>
            <a:r>
              <a:rPr lang="en-US" sz="1200" dirty="0">
                <a:latin typeface="Arial" charset="0"/>
              </a:rPr>
              <a:t>required to observe the most fragile of these </a:t>
            </a:r>
            <a:r>
              <a:rPr lang="en-US" sz="1200" dirty="0" smtClean="0">
                <a:latin typeface="Arial" charset="0"/>
              </a:rPr>
              <a:t>quantum mechanical states</a:t>
            </a:r>
            <a:r>
              <a:rPr lang="en-US" sz="1200" dirty="0">
                <a:latin typeface="Arial" charset="0"/>
              </a:rPr>
              <a:t>. </a:t>
            </a:r>
          </a:p>
        </p:txBody>
      </p:sp>
      <p:sp>
        <p:nvSpPr>
          <p:cNvPr id="1029" name="Line 42"/>
          <p:cNvSpPr>
            <a:spLocks noChangeShapeType="1"/>
          </p:cNvSpPr>
          <p:nvPr/>
        </p:nvSpPr>
        <p:spPr bwMode="auto">
          <a:xfrm>
            <a:off x="38100" y="11470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3" name="Text Box 62">
            <a:extLst>
              <a:ext uri="{FF2B5EF4-FFF2-40B4-BE49-F238E27FC236}">
                <a16:creationId xmlns:a16="http://schemas.microsoft.com/office/drawing/2014/main" id="{0421DC26-5564-4BBF-A9E3-BF2BD871B235}"/>
              </a:ext>
            </a:extLst>
          </p:cNvPr>
          <p:cNvSpPr txBox="1">
            <a:spLocks noChangeArrowheads="1"/>
          </p:cNvSpPr>
          <p:nvPr/>
        </p:nvSpPr>
        <p:spPr bwMode="auto">
          <a:xfrm>
            <a:off x="638866" y="92982"/>
            <a:ext cx="8031001" cy="954107"/>
          </a:xfrm>
          <a:prstGeom prst="rect">
            <a:avLst/>
          </a:prstGeom>
          <a:noFill/>
          <a:ln w="9525">
            <a:noFill/>
            <a:miter lim="800000"/>
            <a:headEnd/>
            <a:tailEnd/>
          </a:ln>
        </p:spPr>
        <p:txBody>
          <a:bodyPr wrap="square">
            <a:spAutoFit/>
          </a:bodyPr>
          <a:lstStyle/>
          <a:p>
            <a:pPr algn="ctr">
              <a:spcBef>
                <a:spcPts val="0"/>
              </a:spcBef>
            </a:pPr>
            <a:r>
              <a:rPr lang="en-US" sz="1600" b="1" dirty="0"/>
              <a:t>Even denominator fractional quantum Hall </a:t>
            </a:r>
            <a:r>
              <a:rPr lang="en-US" sz="1600" b="1" dirty="0" smtClean="0"/>
              <a:t>states </a:t>
            </a:r>
            <a:r>
              <a:rPr lang="en-US" sz="1600" b="1" dirty="0"/>
              <a:t>in monolayer graphene</a:t>
            </a:r>
            <a:endParaRPr lang="en-US" sz="600" b="1" dirty="0"/>
          </a:p>
          <a:p>
            <a:pPr marL="228600" indent="-228600" algn="ctr">
              <a:spcBef>
                <a:spcPts val="600"/>
              </a:spcBef>
              <a:buAutoNum type="alphaUcPeriod"/>
            </a:pPr>
            <a:r>
              <a:rPr lang="en-US" sz="1100" dirty="0"/>
              <a:t>A. Zibrov</a:t>
            </a:r>
            <a:r>
              <a:rPr lang="en-US" sz="1400" baseline="30000" dirty="0"/>
              <a:t>1</a:t>
            </a:r>
            <a:r>
              <a:rPr lang="en-US" sz="1100" dirty="0"/>
              <a:t>, E.M. Spanton</a:t>
            </a:r>
            <a:r>
              <a:rPr lang="en-US" sz="1100" baseline="30000" dirty="0"/>
              <a:t>1</a:t>
            </a:r>
            <a:r>
              <a:rPr lang="en-US" sz="1100" dirty="0"/>
              <a:t>, H. Zhou</a:t>
            </a:r>
            <a:r>
              <a:rPr lang="en-US" sz="1100" baseline="30000" dirty="0"/>
              <a:t>1</a:t>
            </a:r>
            <a:r>
              <a:rPr lang="en-US" sz="1100" dirty="0"/>
              <a:t>, C. Kometter</a:t>
            </a:r>
            <a:r>
              <a:rPr lang="en-US" sz="1100" baseline="30000" dirty="0"/>
              <a:t>1</a:t>
            </a:r>
            <a:r>
              <a:rPr lang="en-US" sz="1100" dirty="0"/>
              <a:t>, T. Taniguchi</a:t>
            </a:r>
            <a:r>
              <a:rPr lang="en-US" sz="1100" baseline="30000" dirty="0"/>
              <a:t>2</a:t>
            </a:r>
            <a:r>
              <a:rPr lang="en-US" sz="1100" dirty="0"/>
              <a:t>, K. Watanabe</a:t>
            </a:r>
            <a:r>
              <a:rPr lang="en-US" sz="1100" baseline="30000" dirty="0"/>
              <a:t>2</a:t>
            </a:r>
            <a:r>
              <a:rPr lang="en-US" sz="1100" dirty="0"/>
              <a:t>, A.F. Young</a:t>
            </a:r>
            <a:r>
              <a:rPr lang="en-US" sz="1100" baseline="30000" dirty="0"/>
              <a:t>1</a:t>
            </a:r>
          </a:p>
          <a:p>
            <a:pPr algn="ctr">
              <a:spcBef>
                <a:spcPts val="0"/>
              </a:spcBef>
            </a:pPr>
            <a:r>
              <a:rPr lang="en-US" sz="1100" b="1" kern="1200" dirty="0">
                <a:solidFill>
                  <a:srgbClr val="0033CC"/>
                </a:solidFill>
              </a:rPr>
              <a:t>1. University of California, Santa Barbara</a:t>
            </a:r>
            <a:r>
              <a:rPr lang="en-US" sz="1050" b="1" dirty="0">
                <a:solidFill>
                  <a:srgbClr val="0033CC"/>
                </a:solidFill>
              </a:rPr>
              <a:t>; 2. National Institute for Materials Science </a:t>
            </a:r>
            <a:endParaRPr lang="en-US" sz="1050" b="1" kern="1200" dirty="0">
              <a:solidFill>
                <a:srgbClr val="0033CC"/>
              </a:solidFill>
            </a:endParaRPr>
          </a:p>
          <a:p>
            <a:pPr algn="ctr">
              <a:spcBef>
                <a:spcPts val="300"/>
              </a:spcBef>
            </a:pPr>
            <a:r>
              <a:rPr lang="en-US" sz="1050" b="1" kern="1200" dirty="0"/>
              <a:t>Funding Grants:</a:t>
            </a:r>
            <a:r>
              <a:rPr lang="en-US" sz="1050" kern="1200" dirty="0"/>
              <a:t>  G.S. Boebinger (NSF DMR-1157490); </a:t>
            </a:r>
            <a:r>
              <a:rPr lang="en-US" sz="1050" dirty="0"/>
              <a:t>A.F. Young</a:t>
            </a:r>
            <a:r>
              <a:rPr lang="en-US" sz="1050" kern="1200" dirty="0"/>
              <a:t>(NSF </a:t>
            </a:r>
            <a:r>
              <a:rPr lang="en-US" sz="1050" dirty="0"/>
              <a:t>DMR-1654186, ARO 69188PHH</a:t>
            </a:r>
            <a:r>
              <a:rPr lang="en-US" sz="1050" kern="1200" dirty="0"/>
              <a:t>)</a:t>
            </a:r>
            <a:endParaRPr lang="en-US" sz="1050" b="1" kern="1200" dirty="0">
              <a:solidFill>
                <a:srgbClr val="0033CC"/>
              </a:solidFill>
            </a:endParaRPr>
          </a:p>
        </p:txBody>
      </p:sp>
      <p:sp>
        <p:nvSpPr>
          <p:cNvPr id="23" name="Text Box 28">
            <a:extLst>
              <a:ext uri="{FF2B5EF4-FFF2-40B4-BE49-F238E27FC236}">
                <a16:creationId xmlns:a16="http://schemas.microsoft.com/office/drawing/2014/main" id="{A84110B7-4D21-4DD2-B720-E45F85F83A45}"/>
              </a:ext>
            </a:extLst>
          </p:cNvPr>
          <p:cNvSpPr txBox="1">
            <a:spLocks noChangeArrowheads="1"/>
          </p:cNvSpPr>
          <p:nvPr/>
        </p:nvSpPr>
        <p:spPr bwMode="auto">
          <a:xfrm>
            <a:off x="38100" y="5581545"/>
            <a:ext cx="3827455" cy="1223412"/>
          </a:xfrm>
          <a:prstGeom prst="rect">
            <a:avLst/>
          </a:prstGeom>
          <a:noFill/>
          <a:ln w="9525">
            <a:noFill/>
            <a:miter lim="800000"/>
            <a:headEnd/>
            <a:tailEnd/>
          </a:ln>
        </p:spPr>
        <p:txBody>
          <a:bodyPr wrap="square">
            <a:spAutoFit/>
          </a:bodyPr>
          <a:lstStyle/>
          <a:p>
            <a:r>
              <a:rPr lang="en-US" sz="1050" b="1" dirty="0">
                <a:solidFill>
                  <a:srgbClr val="333399"/>
                </a:solidFill>
              </a:rPr>
              <a:t>Facilities </a:t>
            </a:r>
            <a:r>
              <a:rPr lang="en-US" sz="1050" b="1" dirty="0" smtClean="0">
                <a:solidFill>
                  <a:srgbClr val="333399"/>
                </a:solidFill>
              </a:rPr>
              <a:t>used</a:t>
            </a:r>
            <a:r>
              <a:rPr lang="en-US" sz="1050" b="1" dirty="0">
                <a:solidFill>
                  <a:srgbClr val="333399"/>
                </a:solidFill>
              </a:rPr>
              <a:t>:</a:t>
            </a:r>
            <a:r>
              <a:rPr lang="en-US" sz="1050" dirty="0">
                <a:solidFill>
                  <a:srgbClr val="333399"/>
                </a:solidFill>
              </a:rPr>
              <a:t>  DC Field Facility (Cell 12 </a:t>
            </a:r>
            <a:r>
              <a:rPr lang="en-US" sz="1050" dirty="0" smtClean="0">
                <a:solidFill>
                  <a:srgbClr val="333399"/>
                </a:solidFill>
              </a:rPr>
              <a:t>Resistive Magnet,</a:t>
            </a:r>
          </a:p>
          <a:p>
            <a:r>
              <a:rPr lang="en-US" sz="1050" dirty="0">
                <a:solidFill>
                  <a:srgbClr val="333399"/>
                </a:solidFill>
              </a:rPr>
              <a:t> </a:t>
            </a:r>
            <a:r>
              <a:rPr lang="en-US" sz="1050" dirty="0" smtClean="0">
                <a:solidFill>
                  <a:srgbClr val="333399"/>
                </a:solidFill>
              </a:rPr>
              <a:t> </a:t>
            </a:r>
            <a:r>
              <a:rPr lang="en-US" sz="1050" dirty="0" smtClean="0">
                <a:solidFill>
                  <a:srgbClr val="333399"/>
                </a:solidFill>
              </a:rPr>
              <a:t>45T </a:t>
            </a:r>
            <a:r>
              <a:rPr lang="en-US" sz="1050" dirty="0">
                <a:solidFill>
                  <a:srgbClr val="333399"/>
                </a:solidFill>
              </a:rPr>
              <a:t>Hybrid </a:t>
            </a:r>
            <a:r>
              <a:rPr lang="en-US" sz="1050" dirty="0" smtClean="0">
                <a:solidFill>
                  <a:srgbClr val="333399"/>
                </a:solidFill>
              </a:rPr>
              <a:t>Magnet)</a:t>
            </a:r>
            <a:endParaRPr lang="en-US" sz="1050" dirty="0">
              <a:solidFill>
                <a:srgbClr val="333399"/>
              </a:solidFill>
            </a:endParaRPr>
          </a:p>
          <a:p>
            <a:r>
              <a:rPr lang="en-US" sz="1050" b="1" dirty="0">
                <a:solidFill>
                  <a:srgbClr val="333399"/>
                </a:solidFill>
              </a:rPr>
              <a:t>Citation: </a:t>
            </a:r>
            <a:r>
              <a:rPr lang="en-US" sz="1050" dirty="0" smtClean="0">
                <a:solidFill>
                  <a:srgbClr val="333399"/>
                </a:solidFill>
              </a:rPr>
              <a:t>A.A. </a:t>
            </a:r>
            <a:r>
              <a:rPr lang="en-US" sz="1050" dirty="0" err="1" smtClean="0">
                <a:solidFill>
                  <a:srgbClr val="333399"/>
                </a:solidFill>
              </a:rPr>
              <a:t>Zibrov</a:t>
            </a:r>
            <a:r>
              <a:rPr lang="en-US" sz="1050" dirty="0">
                <a:solidFill>
                  <a:srgbClr val="333399"/>
                </a:solidFill>
              </a:rPr>
              <a:t>, </a:t>
            </a:r>
            <a:r>
              <a:rPr lang="en-US" sz="1050" dirty="0" smtClean="0">
                <a:solidFill>
                  <a:srgbClr val="333399"/>
                </a:solidFill>
              </a:rPr>
              <a:t>E.M. </a:t>
            </a:r>
            <a:r>
              <a:rPr lang="en-US" sz="1050" dirty="0" err="1" smtClean="0">
                <a:solidFill>
                  <a:srgbClr val="333399"/>
                </a:solidFill>
              </a:rPr>
              <a:t>Spanton</a:t>
            </a:r>
            <a:r>
              <a:rPr lang="en-US" sz="1050" dirty="0">
                <a:solidFill>
                  <a:srgbClr val="333399"/>
                </a:solidFill>
              </a:rPr>
              <a:t>, </a:t>
            </a:r>
            <a:r>
              <a:rPr lang="en-US" sz="1050" dirty="0" smtClean="0">
                <a:solidFill>
                  <a:srgbClr val="333399"/>
                </a:solidFill>
              </a:rPr>
              <a:t>H. </a:t>
            </a:r>
            <a:r>
              <a:rPr lang="en-US" sz="1050" dirty="0" smtClean="0">
                <a:solidFill>
                  <a:srgbClr val="333399"/>
                </a:solidFill>
              </a:rPr>
              <a:t>Zhou</a:t>
            </a:r>
            <a:r>
              <a:rPr lang="en-US" sz="1050" dirty="0">
                <a:solidFill>
                  <a:srgbClr val="333399"/>
                </a:solidFill>
              </a:rPr>
              <a:t>, </a:t>
            </a:r>
            <a:r>
              <a:rPr lang="en-US" sz="1050" dirty="0" smtClean="0">
                <a:solidFill>
                  <a:srgbClr val="333399"/>
                </a:solidFill>
              </a:rPr>
              <a:t>C. </a:t>
            </a:r>
            <a:r>
              <a:rPr lang="en-US" sz="1050" dirty="0" err="1" smtClean="0">
                <a:solidFill>
                  <a:srgbClr val="333399"/>
                </a:solidFill>
              </a:rPr>
              <a:t>Kometter</a:t>
            </a:r>
            <a:r>
              <a:rPr lang="en-US" sz="1050" dirty="0" smtClean="0">
                <a:solidFill>
                  <a:srgbClr val="333399"/>
                </a:solidFill>
              </a:rPr>
              <a:t>,</a:t>
            </a:r>
          </a:p>
          <a:p>
            <a:r>
              <a:rPr lang="en-US" sz="1050" dirty="0">
                <a:solidFill>
                  <a:srgbClr val="333399"/>
                </a:solidFill>
              </a:rPr>
              <a:t> </a:t>
            </a:r>
            <a:r>
              <a:rPr lang="en-US" sz="1050" dirty="0" smtClean="0">
                <a:solidFill>
                  <a:srgbClr val="333399"/>
                </a:solidFill>
              </a:rPr>
              <a:t> T. </a:t>
            </a:r>
            <a:r>
              <a:rPr lang="en-US" sz="1050" dirty="0" smtClean="0">
                <a:solidFill>
                  <a:srgbClr val="333399"/>
                </a:solidFill>
              </a:rPr>
              <a:t>Taniguchi</a:t>
            </a:r>
            <a:r>
              <a:rPr lang="en-US" sz="1050" dirty="0">
                <a:solidFill>
                  <a:srgbClr val="333399"/>
                </a:solidFill>
              </a:rPr>
              <a:t>, </a:t>
            </a:r>
            <a:r>
              <a:rPr lang="en-US" sz="1050" dirty="0" smtClean="0">
                <a:solidFill>
                  <a:srgbClr val="333399"/>
                </a:solidFill>
              </a:rPr>
              <a:t>K. </a:t>
            </a:r>
            <a:r>
              <a:rPr lang="en-US" sz="1050" dirty="0" smtClean="0">
                <a:solidFill>
                  <a:srgbClr val="333399"/>
                </a:solidFill>
              </a:rPr>
              <a:t>Watanabe</a:t>
            </a:r>
            <a:r>
              <a:rPr lang="en-US" sz="1050" dirty="0">
                <a:solidFill>
                  <a:srgbClr val="333399"/>
                </a:solidFill>
              </a:rPr>
              <a:t>, </a:t>
            </a:r>
            <a:r>
              <a:rPr lang="en-US" sz="1050" dirty="0" smtClean="0">
                <a:solidFill>
                  <a:srgbClr val="333399"/>
                </a:solidFill>
              </a:rPr>
              <a:t>A.F. </a:t>
            </a:r>
            <a:r>
              <a:rPr lang="en-US" sz="1050" dirty="0" smtClean="0">
                <a:solidFill>
                  <a:srgbClr val="333399"/>
                </a:solidFill>
              </a:rPr>
              <a:t>Young, </a:t>
            </a:r>
            <a:r>
              <a:rPr lang="en-US" sz="1050" i="1" dirty="0" smtClean="0">
                <a:solidFill>
                  <a:srgbClr val="333399"/>
                </a:solidFill>
              </a:rPr>
              <a:t>Even-denominator</a:t>
            </a:r>
          </a:p>
          <a:p>
            <a:r>
              <a:rPr lang="en-US" sz="1050" i="1" dirty="0">
                <a:solidFill>
                  <a:srgbClr val="333399"/>
                </a:solidFill>
              </a:rPr>
              <a:t> </a:t>
            </a:r>
            <a:r>
              <a:rPr lang="en-US" sz="1050" i="1" dirty="0" smtClean="0">
                <a:solidFill>
                  <a:srgbClr val="333399"/>
                </a:solidFill>
              </a:rPr>
              <a:t> </a:t>
            </a:r>
            <a:r>
              <a:rPr lang="en-US" sz="1050" i="1" dirty="0" smtClean="0">
                <a:solidFill>
                  <a:srgbClr val="333399"/>
                </a:solidFill>
              </a:rPr>
              <a:t>fractional </a:t>
            </a:r>
            <a:r>
              <a:rPr lang="en-US" sz="1050" i="1" dirty="0">
                <a:solidFill>
                  <a:srgbClr val="333399"/>
                </a:solidFill>
              </a:rPr>
              <a:t>quantum Hall states at an isospin transition </a:t>
            </a:r>
            <a:r>
              <a:rPr lang="en-US" sz="1050" i="1" dirty="0" smtClean="0">
                <a:solidFill>
                  <a:srgbClr val="333399"/>
                </a:solidFill>
              </a:rPr>
              <a:t>in</a:t>
            </a:r>
          </a:p>
          <a:p>
            <a:r>
              <a:rPr lang="en-US" sz="1050" i="1" dirty="0">
                <a:solidFill>
                  <a:srgbClr val="333399"/>
                </a:solidFill>
              </a:rPr>
              <a:t> </a:t>
            </a:r>
            <a:r>
              <a:rPr lang="en-US" sz="1050" i="1" dirty="0" smtClean="0">
                <a:solidFill>
                  <a:srgbClr val="333399"/>
                </a:solidFill>
              </a:rPr>
              <a:t> </a:t>
            </a:r>
            <a:r>
              <a:rPr lang="en-US" sz="1050" i="1" dirty="0" smtClean="0">
                <a:solidFill>
                  <a:srgbClr val="333399"/>
                </a:solidFill>
              </a:rPr>
              <a:t>monolayer graphene.  </a:t>
            </a:r>
            <a:r>
              <a:rPr lang="en-US" sz="1050" b="1" dirty="0" smtClean="0">
                <a:solidFill>
                  <a:srgbClr val="333399"/>
                </a:solidFill>
              </a:rPr>
              <a:t>Nature </a:t>
            </a:r>
            <a:r>
              <a:rPr lang="en-US" sz="1050" b="1" dirty="0">
                <a:solidFill>
                  <a:srgbClr val="333399"/>
                </a:solidFill>
              </a:rPr>
              <a:t>Physics</a:t>
            </a:r>
            <a:r>
              <a:rPr lang="en-US" sz="1050" dirty="0">
                <a:solidFill>
                  <a:srgbClr val="333399"/>
                </a:solidFill>
              </a:rPr>
              <a:t>, </a:t>
            </a:r>
            <a:r>
              <a:rPr lang="en-US" sz="1050" b="1" dirty="0">
                <a:solidFill>
                  <a:srgbClr val="333399"/>
                </a:solidFill>
              </a:rPr>
              <a:t>14</a:t>
            </a:r>
            <a:r>
              <a:rPr lang="en-US" sz="1050" dirty="0">
                <a:solidFill>
                  <a:srgbClr val="333399"/>
                </a:solidFill>
              </a:rPr>
              <a:t>, 930-935 (</a:t>
            </a:r>
            <a:r>
              <a:rPr lang="en-US" sz="1050" dirty="0" smtClean="0">
                <a:solidFill>
                  <a:srgbClr val="333399"/>
                </a:solidFill>
              </a:rPr>
              <a:t>2018)</a:t>
            </a:r>
          </a:p>
          <a:p>
            <a:r>
              <a:rPr lang="en-US" sz="1050" dirty="0">
                <a:solidFill>
                  <a:srgbClr val="333399"/>
                </a:solidFill>
              </a:rPr>
              <a:t> </a:t>
            </a:r>
            <a:r>
              <a:rPr lang="en-US" sz="1050" dirty="0" smtClean="0">
                <a:solidFill>
                  <a:srgbClr val="333399"/>
                </a:solidFill>
              </a:rPr>
              <a:t> </a:t>
            </a:r>
            <a:r>
              <a:rPr lang="fr-FR" sz="1050" dirty="0" smtClean="0">
                <a:solidFill>
                  <a:srgbClr val="333399"/>
                </a:solidFill>
              </a:rPr>
              <a:t>DOI</a:t>
            </a:r>
            <a:r>
              <a:rPr lang="fr-FR" sz="1050" dirty="0">
                <a:solidFill>
                  <a:srgbClr val="333399"/>
                </a:solidFill>
              </a:rPr>
              <a:t>: </a:t>
            </a:r>
            <a:r>
              <a:rPr lang="en-US" sz="1050" dirty="0">
                <a:solidFill>
                  <a:srgbClr val="333399"/>
                </a:solidFill>
              </a:rPr>
              <a:t>10.1038/s41567-018-0190-0</a:t>
            </a:r>
          </a:p>
        </p:txBody>
      </p:sp>
      <p:pic>
        <p:nvPicPr>
          <p:cNvPr id="24" name="Picture 23">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311" r="4950"/>
          <a:stretch/>
        </p:blipFill>
        <p:spPr>
          <a:xfrm>
            <a:off x="4028190" y="2303058"/>
            <a:ext cx="4925310" cy="1853554"/>
          </a:xfrm>
          <a:prstGeom prst="rect">
            <a:avLst/>
          </a:prstGeom>
        </p:spPr>
      </p:pic>
      <p:pic>
        <p:nvPicPr>
          <p:cNvPr id="25" name="Content Placeholder 4">
            <a:extLst>
              <a:ext uri="{FF2B5EF4-FFF2-40B4-BE49-F238E27FC236}">
                <a16:creationId xmlns:a16="http://schemas.microsoft.com/office/drawing/2014/main" id="{11B1C826-8ADC-45BF-858A-55586964E29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64787" y="4140531"/>
            <a:ext cx="4888713" cy="1599960"/>
          </a:xfrm>
          <a:prstGeom prst="rect">
            <a:avLst/>
          </a:prstGeom>
        </p:spPr>
      </p:pic>
      <p:sp>
        <p:nvSpPr>
          <p:cNvPr id="26" name="TextBox 25">
            <a:extLst>
              <a:ext uri="{FF2B5EF4-FFF2-40B4-BE49-F238E27FC236}">
                <a16:creationId xmlns:a16="http://schemas.microsoft.com/office/drawing/2014/main" id="{C46FB6AA-5A78-4798-9F02-ACECCCBC05A0}"/>
              </a:ext>
            </a:extLst>
          </p:cNvPr>
          <p:cNvSpPr txBox="1"/>
          <p:nvPr/>
        </p:nvSpPr>
        <p:spPr>
          <a:xfrm>
            <a:off x="3939227" y="5797437"/>
            <a:ext cx="5139831" cy="1057212"/>
          </a:xfrm>
          <a:prstGeom prst="rect">
            <a:avLst/>
          </a:prstGeom>
          <a:noFill/>
        </p:spPr>
        <p:txBody>
          <a:bodyPr wrap="square" rtlCol="0">
            <a:spAutoFit/>
          </a:bodyPr>
          <a:lstStyle/>
          <a:p>
            <a:pPr>
              <a:lnSpc>
                <a:spcPct val="95000"/>
              </a:lnSpc>
            </a:pPr>
            <a:r>
              <a:rPr lang="en-US" sz="1100" dirty="0" smtClean="0"/>
              <a:t>Top</a:t>
            </a:r>
            <a:r>
              <a:rPr lang="en-US" sz="1100" dirty="0"/>
              <a:t>:</a:t>
            </a:r>
            <a:r>
              <a:rPr lang="en-US" sz="1100" dirty="0" smtClean="0"/>
              <a:t>  Penetration </a:t>
            </a:r>
            <a:r>
              <a:rPr lang="en-US" sz="1100" dirty="0"/>
              <a:t>field capacitance (C</a:t>
            </a:r>
            <a:r>
              <a:rPr lang="en-US" sz="1100" baseline="-25000" dirty="0"/>
              <a:t>P</a:t>
            </a:r>
            <a:r>
              <a:rPr lang="en-US" sz="1100" dirty="0"/>
              <a:t>) plotted </a:t>
            </a:r>
            <a:r>
              <a:rPr lang="en-US" sz="1100" dirty="0" smtClean="0"/>
              <a:t>vs </a:t>
            </a:r>
            <a:r>
              <a:rPr lang="en-US" sz="1100" dirty="0"/>
              <a:t>magnetic field (B) and electron density (n</a:t>
            </a:r>
            <a:r>
              <a:rPr lang="en-US" sz="1100" baseline="-25000" dirty="0"/>
              <a:t>0</a:t>
            </a:r>
            <a:r>
              <a:rPr lang="en-US" sz="1100" dirty="0"/>
              <a:t>) showing both new and well studied fractional quantum Hall </a:t>
            </a:r>
            <a:r>
              <a:rPr lang="en-US" sz="1100" dirty="0" smtClean="0"/>
              <a:t>states, </a:t>
            </a:r>
            <a:r>
              <a:rPr lang="en-US" sz="1100" dirty="0"/>
              <a:t>which appear as orange </a:t>
            </a:r>
            <a:r>
              <a:rPr lang="en-US" sz="1100" dirty="0" smtClean="0"/>
              <a:t>and red lines</a:t>
            </a:r>
            <a:r>
              <a:rPr lang="en-US" sz="1100" dirty="0"/>
              <a:t>. </a:t>
            </a:r>
            <a:r>
              <a:rPr lang="en-US" sz="1100" dirty="0" smtClean="0"/>
              <a:t> The </a:t>
            </a:r>
            <a:r>
              <a:rPr lang="en-US" sz="1100" dirty="0"/>
              <a:t>two new states </a:t>
            </a:r>
            <a:r>
              <a:rPr lang="en-US" sz="1100" dirty="0" smtClean="0"/>
              <a:t>are circled in red in the enlarged white dashed box. </a:t>
            </a:r>
            <a:r>
              <a:rPr lang="en-US" sz="1100" dirty="0" smtClean="0"/>
              <a:t>   </a:t>
            </a:r>
            <a:r>
              <a:rPr lang="en-US" sz="1100" dirty="0" smtClean="0"/>
              <a:t>Bottom</a:t>
            </a:r>
            <a:r>
              <a:rPr lang="en-US" sz="1100" dirty="0" smtClean="0"/>
              <a:t>: C</a:t>
            </a:r>
            <a:r>
              <a:rPr lang="en-US" sz="1100" baseline="-25000" dirty="0" smtClean="0"/>
              <a:t>P </a:t>
            </a:r>
            <a:r>
              <a:rPr lang="en-US" sz="1100" dirty="0" smtClean="0"/>
              <a:t>vs </a:t>
            </a:r>
            <a:r>
              <a:rPr lang="el-GR" sz="1100" dirty="0" smtClean="0"/>
              <a:t>ν</a:t>
            </a:r>
            <a:r>
              <a:rPr lang="en-US" sz="1100" dirty="0" smtClean="0"/>
              <a:t> at B = 28.3T, showing dozens of different FQH states, the peaks </a:t>
            </a:r>
            <a:r>
              <a:rPr lang="en-US" sz="1100" dirty="0"/>
              <a:t>in </a:t>
            </a:r>
            <a:r>
              <a:rPr lang="en-US" sz="1100" dirty="0" smtClean="0"/>
              <a:t>C</a:t>
            </a:r>
            <a:r>
              <a:rPr lang="en-US" sz="1100" baseline="-25000" dirty="0" smtClean="0"/>
              <a:t>P</a:t>
            </a:r>
            <a:r>
              <a:rPr lang="en-US" sz="1100" dirty="0" smtClean="0"/>
              <a:t>.  Red arrows mark the </a:t>
            </a:r>
            <a:r>
              <a:rPr lang="en-US" sz="1100" dirty="0"/>
              <a:t>new </a:t>
            </a:r>
            <a:r>
              <a:rPr lang="en-US" sz="1100" dirty="0" smtClean="0"/>
              <a:t>FQH states </a:t>
            </a:r>
            <a:r>
              <a:rPr lang="en-US" sz="1100" dirty="0" smtClean="0"/>
              <a:t>at</a:t>
            </a:r>
            <a:r>
              <a:rPr lang="en-US" sz="1100" dirty="0" smtClean="0"/>
              <a:t> ± 1/2.  </a:t>
            </a:r>
            <a:r>
              <a:rPr lang="en-US" sz="1100" dirty="0" smtClean="0"/>
              <a:t>Red</a:t>
            </a:r>
            <a:r>
              <a:rPr lang="en-US" sz="1100" dirty="0" smtClean="0"/>
              <a:t> “X’s” highlight the absence of FQH states at </a:t>
            </a:r>
            <a:r>
              <a:rPr lang="en-US" sz="1100" dirty="0" smtClean="0"/>
              <a:t>± 3/2.</a:t>
            </a:r>
            <a:endParaRPr lang="en-US" sz="1100" baseline="-25000" dirty="0"/>
          </a:p>
        </p:txBody>
      </p:sp>
      <p:pic>
        <p:nvPicPr>
          <p:cNvPr id="15" name="Picture 14">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36095" t="30909" r="38608" b="42780"/>
          <a:stretch/>
        </p:blipFill>
        <p:spPr>
          <a:xfrm>
            <a:off x="5166995" y="1244729"/>
            <a:ext cx="2756459" cy="1058327"/>
          </a:xfrm>
          <a:prstGeom prst="rect">
            <a:avLst/>
          </a:prstGeom>
        </p:spPr>
      </p:pic>
      <p:pic>
        <p:nvPicPr>
          <p:cNvPr id="16" name="Picture 15">
            <a:extLst>
              <a:ext uri="{FF2B5EF4-FFF2-40B4-BE49-F238E27FC236}">
                <a16:creationId xmlns:a16="http://schemas.microsoft.com/office/drawing/2014/main" id="{4CEDF1FA-F7D5-41E8-922F-063C6744CD10}"/>
              </a:ext>
            </a:extLst>
          </p:cNvPr>
          <p:cNvPicPr>
            <a:picLocks noChangeAspect="1"/>
          </p:cNvPicPr>
          <p:nvPr/>
        </p:nvPicPr>
        <p:blipFill rotWithShape="1">
          <a:blip r:embed="rId5"/>
          <a:srcRect l="94890" t="4223" r="43" b="63178"/>
          <a:stretch/>
        </p:blipFill>
        <p:spPr>
          <a:xfrm>
            <a:off x="8625194" y="3210473"/>
            <a:ext cx="373749" cy="887510"/>
          </a:xfrm>
          <a:prstGeom prst="rect">
            <a:avLst/>
          </a:prstGeom>
        </p:spPr>
      </p:pic>
      <p:cxnSp>
        <p:nvCxnSpPr>
          <p:cNvPr id="3" name="Straight Connector 2"/>
          <p:cNvCxnSpPr/>
          <p:nvPr/>
        </p:nvCxnSpPr>
        <p:spPr>
          <a:xfrm flipH="1" flipV="1">
            <a:off x="5212483" y="2251762"/>
            <a:ext cx="704935" cy="1079556"/>
          </a:xfrm>
          <a:prstGeom prst="line">
            <a:avLst/>
          </a:prstGeom>
          <a:ln w="38100">
            <a:solidFill>
              <a:srgbClr val="000066"/>
            </a:solidFill>
            <a:prstDash val="soli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186298" y="2251762"/>
            <a:ext cx="680765" cy="1079556"/>
          </a:xfrm>
          <a:prstGeom prst="line">
            <a:avLst/>
          </a:prstGeom>
          <a:ln w="38100">
            <a:solidFill>
              <a:srgbClr val="000066"/>
            </a:solidFill>
            <a:prstDash val="solid"/>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rot="21009345">
            <a:off x="5466828" y="1227343"/>
            <a:ext cx="200578" cy="10944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rot="590655" flipH="1">
            <a:off x="7504425" y="1218618"/>
            <a:ext cx="200578" cy="10944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46FB6AA-5A78-4798-9F02-ACECCCBC05A0}"/>
              </a:ext>
            </a:extLst>
          </p:cNvPr>
          <p:cNvSpPr txBox="1"/>
          <p:nvPr/>
        </p:nvSpPr>
        <p:spPr>
          <a:xfrm rot="16200000">
            <a:off x="3886039" y="4772333"/>
            <a:ext cx="350300" cy="169277"/>
          </a:xfrm>
          <a:prstGeom prst="rect">
            <a:avLst/>
          </a:prstGeom>
          <a:solidFill>
            <a:schemeClr val="bg1"/>
          </a:solidFill>
        </p:spPr>
        <p:txBody>
          <a:bodyPr wrap="square" lIns="0" tIns="0" rIns="0" bIns="0" rtlCol="0">
            <a:spAutoFit/>
          </a:bodyPr>
          <a:lstStyle/>
          <a:p>
            <a:r>
              <a:rPr lang="en-US" sz="1100" b="1" dirty="0" smtClean="0"/>
              <a:t>C</a:t>
            </a:r>
            <a:r>
              <a:rPr lang="en-US" sz="1100" b="1" baseline="-25000" dirty="0" smtClean="0"/>
              <a:t>P </a:t>
            </a:r>
            <a:r>
              <a:rPr lang="en-US" sz="1100" b="1" dirty="0" smtClean="0"/>
              <a:t>/c</a:t>
            </a:r>
            <a:endParaRPr lang="en-US" sz="1100" b="1" baseline="-25000" dirty="0"/>
          </a:p>
        </p:txBody>
      </p:sp>
      <p:sp>
        <p:nvSpPr>
          <p:cNvPr id="29" name="TextBox 28">
            <a:extLst>
              <a:ext uri="{FF2B5EF4-FFF2-40B4-BE49-F238E27FC236}">
                <a16:creationId xmlns:a16="http://schemas.microsoft.com/office/drawing/2014/main" id="{C46FB6AA-5A78-4798-9F02-ACECCCBC05A0}"/>
              </a:ext>
            </a:extLst>
          </p:cNvPr>
          <p:cNvSpPr txBox="1"/>
          <p:nvPr/>
        </p:nvSpPr>
        <p:spPr>
          <a:xfrm rot="16200000">
            <a:off x="3853040" y="3076499"/>
            <a:ext cx="350300" cy="169277"/>
          </a:xfrm>
          <a:prstGeom prst="rect">
            <a:avLst/>
          </a:prstGeom>
          <a:solidFill>
            <a:schemeClr val="bg1"/>
          </a:solidFill>
        </p:spPr>
        <p:txBody>
          <a:bodyPr wrap="square" lIns="0" tIns="0" rIns="0" bIns="0" rtlCol="0">
            <a:spAutoFit/>
          </a:bodyPr>
          <a:lstStyle/>
          <a:p>
            <a:r>
              <a:rPr lang="en-US" sz="1100" b="1" dirty="0" smtClean="0"/>
              <a:t>B (T)</a:t>
            </a:r>
            <a:endParaRPr lang="en-US" sz="1100" b="1" baseline="-25000" dirty="0"/>
          </a:p>
        </p:txBody>
      </p:sp>
      <p:sp>
        <p:nvSpPr>
          <p:cNvPr id="30" name="TextBox 29">
            <a:extLst>
              <a:ext uri="{FF2B5EF4-FFF2-40B4-BE49-F238E27FC236}">
                <a16:creationId xmlns:a16="http://schemas.microsoft.com/office/drawing/2014/main" id="{C46FB6AA-5A78-4798-9F02-ACECCCBC05A0}"/>
              </a:ext>
            </a:extLst>
          </p:cNvPr>
          <p:cNvSpPr txBox="1"/>
          <p:nvPr/>
        </p:nvSpPr>
        <p:spPr>
          <a:xfrm>
            <a:off x="5881163" y="5640504"/>
            <a:ext cx="1507820" cy="169277"/>
          </a:xfrm>
          <a:prstGeom prst="rect">
            <a:avLst/>
          </a:prstGeom>
          <a:solidFill>
            <a:schemeClr val="bg1"/>
          </a:solidFill>
        </p:spPr>
        <p:txBody>
          <a:bodyPr wrap="square" lIns="0" tIns="0" rIns="0" bIns="0" rtlCol="0">
            <a:spAutoFit/>
          </a:bodyPr>
          <a:lstStyle/>
          <a:p>
            <a:r>
              <a:rPr lang="en-US" sz="1100" b="1" dirty="0" smtClean="0"/>
              <a:t>Landau level filling, </a:t>
            </a:r>
            <a:r>
              <a:rPr lang="el-GR" sz="1100" b="1" dirty="0" smtClean="0"/>
              <a:t>ν</a:t>
            </a:r>
            <a:endParaRPr lang="en-US" sz="1100" b="1" baseline="-25000" dirty="0"/>
          </a:p>
        </p:txBody>
      </p:sp>
      <p:sp>
        <p:nvSpPr>
          <p:cNvPr id="11" name="Down Arrow 10"/>
          <p:cNvSpPr/>
          <p:nvPr/>
        </p:nvSpPr>
        <p:spPr>
          <a:xfrm>
            <a:off x="5977841" y="4223328"/>
            <a:ext cx="136959" cy="2761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7157434" y="4218629"/>
            <a:ext cx="136959" cy="2761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C46FB6AA-5A78-4798-9F02-ACECCCBC05A0}"/>
              </a:ext>
            </a:extLst>
          </p:cNvPr>
          <p:cNvSpPr txBox="1"/>
          <p:nvPr/>
        </p:nvSpPr>
        <p:spPr>
          <a:xfrm>
            <a:off x="4829804" y="5070803"/>
            <a:ext cx="123671" cy="369332"/>
          </a:xfrm>
          <a:prstGeom prst="rect">
            <a:avLst/>
          </a:prstGeom>
          <a:noFill/>
        </p:spPr>
        <p:txBody>
          <a:bodyPr wrap="square" lIns="0" tIns="0" rIns="0" bIns="0" rtlCol="0">
            <a:spAutoFit/>
          </a:bodyPr>
          <a:lstStyle/>
          <a:p>
            <a:pPr algn="ctr"/>
            <a:r>
              <a:rPr lang="en-US" sz="2400" b="1" dirty="0" smtClean="0">
                <a:solidFill>
                  <a:srgbClr val="FF0000"/>
                </a:solidFill>
              </a:rPr>
              <a:t>X</a:t>
            </a:r>
            <a:endParaRPr lang="en-US" sz="2400" b="1" baseline="-25000" dirty="0">
              <a:solidFill>
                <a:srgbClr val="FF0000"/>
              </a:solidFill>
            </a:endParaRPr>
          </a:p>
        </p:txBody>
      </p:sp>
      <p:sp>
        <p:nvSpPr>
          <p:cNvPr id="33" name="TextBox 32">
            <a:extLst>
              <a:ext uri="{FF2B5EF4-FFF2-40B4-BE49-F238E27FC236}">
                <a16:creationId xmlns:a16="http://schemas.microsoft.com/office/drawing/2014/main" id="{C46FB6AA-5A78-4798-9F02-ACECCCBC05A0}"/>
              </a:ext>
            </a:extLst>
          </p:cNvPr>
          <p:cNvSpPr txBox="1"/>
          <p:nvPr/>
        </p:nvSpPr>
        <p:spPr>
          <a:xfrm>
            <a:off x="8293387" y="5070136"/>
            <a:ext cx="123671" cy="369332"/>
          </a:xfrm>
          <a:prstGeom prst="rect">
            <a:avLst/>
          </a:prstGeom>
          <a:noFill/>
        </p:spPr>
        <p:txBody>
          <a:bodyPr wrap="square" lIns="0" tIns="0" rIns="0" bIns="0" rtlCol="0">
            <a:spAutoFit/>
          </a:bodyPr>
          <a:lstStyle/>
          <a:p>
            <a:pPr algn="ctr"/>
            <a:r>
              <a:rPr lang="en-US" sz="2400" b="1" dirty="0" smtClean="0">
                <a:solidFill>
                  <a:srgbClr val="FF0000"/>
                </a:solidFill>
              </a:rPr>
              <a:t>X</a:t>
            </a:r>
            <a:endParaRPr lang="en-US" sz="2400" b="1" baseline="-25000" dirty="0">
              <a:solidFill>
                <a:srgbClr val="FF0000"/>
              </a:solidFill>
            </a:endParaRPr>
          </a:p>
        </p:txBody>
      </p:sp>
      <p:sp>
        <p:nvSpPr>
          <p:cNvPr id="34" name="Rectangle 49">
            <a:extLst>
              <a:ext uri="{FF2B5EF4-FFF2-40B4-BE49-F238E27FC236}">
                <a16:creationId xmlns:a16="http://schemas.microsoft.com/office/drawing/2014/main" id="{7D9A5E99-0CDC-4712-8D88-BCB8D394A831}"/>
              </a:ext>
            </a:extLst>
          </p:cNvPr>
          <p:cNvSpPr>
            <a:spLocks noChangeArrowheads="1"/>
          </p:cNvSpPr>
          <p:nvPr/>
        </p:nvSpPr>
        <p:spPr bwMode="auto">
          <a:xfrm>
            <a:off x="3908540" y="1210810"/>
            <a:ext cx="5159261" cy="5610938"/>
          </a:xfrm>
          <a:prstGeom prst="rect">
            <a:avLst/>
          </a:prstGeom>
          <a:noFill/>
          <a:ln w="19050">
            <a:solidFill>
              <a:srgbClr val="0033CC"/>
            </a:solidFill>
            <a:miter lim="800000"/>
            <a:headEnd/>
            <a:tailEnd/>
          </a:ln>
        </p:spPr>
        <p:txBody>
          <a:bodyPr wrap="none" anchor="ct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F690CB-5615-4D90-9593-94BFADA84490}"/>
</file>

<file path=customXml/itemProps2.xml><?xml version="1.0" encoding="utf-8"?>
<ds:datastoreItem xmlns:ds="http://schemas.openxmlformats.org/officeDocument/2006/customXml" ds:itemID="{AB6E5E42-9E84-4077-836C-174D3A50D40D}"/>
</file>

<file path=customXml/itemProps3.xml><?xml version="1.0" encoding="utf-8"?>
<ds:datastoreItem xmlns:ds="http://schemas.openxmlformats.org/officeDocument/2006/customXml" ds:itemID="{FCC03EE7-5149-42B1-BF6E-B4175A022058}"/>
</file>

<file path=docProps/app.xml><?xml version="1.0" encoding="utf-8"?>
<Properties xmlns="http://schemas.openxmlformats.org/officeDocument/2006/extended-properties" xmlns:vt="http://schemas.openxmlformats.org/officeDocument/2006/docPropsVTypes">
  <TotalTime>11024</TotalTime>
  <Words>871</Words>
  <Application>Microsoft Office PowerPoint</Application>
  <PresentationFormat>On-screen Show (4:3)</PresentationFormat>
  <Paragraphs>54</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145</cp:revision>
  <cp:lastPrinted>2007-07-13T05:35:51Z</cp:lastPrinted>
  <dcterms:created xsi:type="dcterms:W3CDTF">2004-08-07T03:10:56Z</dcterms:created>
  <dcterms:modified xsi:type="dcterms:W3CDTF">2019-01-19T02:34:32Z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