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9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78049" autoAdjust="0"/>
  </p:normalViewPr>
  <p:slideViewPr>
    <p:cSldViewPr snapToGrid="0">
      <p:cViewPr varScale="1">
        <p:scale>
          <a:sx n="158" d="100"/>
          <a:sy n="158" d="100"/>
        </p:scale>
        <p:origin x="178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 dirty="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04732" y="1445899"/>
            <a:ext cx="4462083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T-cells and their surface proteins, T-cell antigen receptors (TCRs), perform immune surveillance to prevent or combat infections, cancers, and other diseases. Here, researchers determined the molecular details of </a:t>
            </a:r>
            <a:r>
              <a:rPr lang="en-US" sz="1200" dirty="0" smtClean="0"/>
              <a:t>the structur</a:t>
            </a:r>
            <a:r>
              <a:rPr lang="en-US" sz="1200" dirty="0" smtClean="0"/>
              <a:t>e of the </a:t>
            </a:r>
            <a:r>
              <a:rPr lang="en-US" sz="1200" dirty="0" smtClean="0"/>
              <a:t>TCR </a:t>
            </a:r>
            <a:r>
              <a:rPr lang="el-GR" sz="1200" dirty="0" smtClean="0"/>
              <a:t>α</a:t>
            </a:r>
            <a:r>
              <a:rPr lang="en-US" sz="1200" dirty="0" smtClean="0"/>
              <a:t> subunit and its dynamic movements during T cell activation.</a:t>
            </a:r>
          </a:p>
          <a:p>
            <a:pPr algn="just"/>
            <a:endParaRPr lang="en-US" sz="500" dirty="0"/>
          </a:p>
          <a:p>
            <a:pPr algn="just"/>
            <a:r>
              <a:rPr lang="en-US" sz="1200" dirty="0" smtClean="0"/>
              <a:t>Experiments at the MagLab involved Electron Paramagnetic Resonance (EPR) and spin labeling techniques. Researchers measured the relative distances between different segments within TCR</a:t>
            </a:r>
            <a:r>
              <a:rPr lang="el-GR" sz="1200" dirty="0" smtClean="0"/>
              <a:t>α</a:t>
            </a:r>
            <a:r>
              <a:rPr lang="en-US" sz="1200" dirty="0" smtClean="0"/>
              <a:t> and how deep these segments are immersed in lipids mimicking cell </a:t>
            </a:r>
            <a:r>
              <a:rPr lang="en-US" sz="1200" dirty="0" smtClean="0"/>
              <a:t>membranes. These </a:t>
            </a:r>
            <a:r>
              <a:rPr lang="en-US" sz="1200" dirty="0" smtClean="0"/>
              <a:t>measurements identified a flexible L-shaped formation of the transmembrane domain of TCR</a:t>
            </a:r>
            <a:r>
              <a:rPr lang="el-GR" sz="1200" dirty="0" smtClean="0"/>
              <a:t>α</a:t>
            </a:r>
            <a:r>
              <a:rPr lang="en-US" sz="1200" dirty="0" smtClean="0"/>
              <a:t> in the membrane, which undergoes stepwise movements during </a:t>
            </a:r>
            <a:r>
              <a:rPr lang="en-US" sz="1200" dirty="0" smtClean="0"/>
              <a:t>T-cell </a:t>
            </a:r>
            <a:r>
              <a:rPr lang="en-US" sz="1200" dirty="0" smtClean="0"/>
              <a:t>triggering as demonstrated by functional and mutational studies. These findings </a:t>
            </a:r>
            <a:r>
              <a:rPr lang="en-US" sz="1200" dirty="0" smtClean="0"/>
              <a:t>contribute to the conclusion </a:t>
            </a:r>
            <a:r>
              <a:rPr lang="en-US" sz="1200" dirty="0" smtClean="0"/>
              <a:t>that </a:t>
            </a:r>
            <a:r>
              <a:rPr lang="en-US" sz="1200" dirty="0" smtClean="0"/>
              <a:t>T-cell </a:t>
            </a:r>
            <a:r>
              <a:rPr lang="en-US" sz="1200" dirty="0" smtClean="0"/>
              <a:t>activation is initiated via a dissociative mechanism, shifting disposition of individual segments to rearrange TCR membrane topology and weaken its association with another T cell surface protein - CD3.</a:t>
            </a:r>
          </a:p>
          <a:p>
            <a:pPr algn="just"/>
            <a:endParaRPr lang="en-US" sz="600" dirty="0"/>
          </a:p>
          <a:p>
            <a:pPr algn="just"/>
            <a:r>
              <a:rPr lang="en-US" sz="1200" dirty="0" smtClean="0"/>
              <a:t>This study defined the structural movements within the TCR</a:t>
            </a:r>
            <a:r>
              <a:rPr lang="el-GR" sz="1200" dirty="0" smtClean="0"/>
              <a:t>α</a:t>
            </a:r>
            <a:r>
              <a:rPr lang="en-US" sz="1200" dirty="0" smtClean="0"/>
              <a:t> transmembrane domain linked to fundamental TCR complex mechanobiology and cell activation. The findings provide insight into developing new drugs </a:t>
            </a:r>
            <a:r>
              <a:rPr lang="en-US" sz="1200" dirty="0" smtClean="0"/>
              <a:t>to fine tune T-cells that combat </a:t>
            </a:r>
            <a:r>
              <a:rPr lang="en-US" sz="1200" dirty="0" smtClean="0"/>
              <a:t>cancers or other non-malignant diseases.</a:t>
            </a:r>
            <a:endParaRPr lang="en-US" sz="1200" dirty="0"/>
          </a:p>
        </p:txBody>
      </p:sp>
      <p:sp>
        <p:nvSpPr>
          <p:cNvPr id="16" name="Line 42"/>
          <p:cNvSpPr>
            <a:spLocks noChangeShapeType="1"/>
          </p:cNvSpPr>
          <p:nvPr/>
        </p:nvSpPr>
        <p:spPr bwMode="auto">
          <a:xfrm>
            <a:off x="38100" y="135333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7" name="Picture 16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824947" y="17395"/>
            <a:ext cx="7464287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200"/>
              </a:spcAft>
            </a:pPr>
            <a:r>
              <a:rPr lang="en-US" sz="1400" b="1" dirty="0" smtClean="0"/>
              <a:t>Molecular Movements Within T-cells that Activate </a:t>
            </a:r>
          </a:p>
          <a:p>
            <a:pPr algn="ctr">
              <a:spcBef>
                <a:spcPts val="0"/>
              </a:spcBef>
              <a:spcAft>
                <a:spcPts val="200"/>
              </a:spcAft>
            </a:pPr>
            <a:r>
              <a:rPr lang="en-US" sz="1400" b="1" dirty="0"/>
              <a:t>t</a:t>
            </a:r>
            <a:r>
              <a:rPr lang="en-US" sz="1400" b="1" dirty="0" smtClean="0"/>
              <a:t>he Immune Responses that Attack Infected or Diseased Cells</a:t>
            </a:r>
            <a:endParaRPr lang="en-US" sz="1400" dirty="0" smtClean="0"/>
          </a:p>
          <a:p>
            <a:pPr algn="ctr">
              <a:spcBef>
                <a:spcPts val="300"/>
              </a:spcBef>
            </a:pPr>
            <a:r>
              <a:rPr lang="en-US" sz="1100" dirty="0" smtClean="0"/>
              <a:t>K.N. Brazin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R.J. Mallis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A. Boeszoermenyi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Y. Feng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, A. Yoshizawa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P.A.  Rech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, P. Kaur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, K. Bi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R.E. Hussey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J.S. Duke-Cohan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L. Song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, G. Wagner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H. Arthanari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M.J. Lang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, E.L. Reinherz</a:t>
            </a:r>
            <a:r>
              <a:rPr lang="en-US" sz="1100" baseline="30000" dirty="0" smtClean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1. Harvard Medical School; 2. Vanderbilt University; 3. </a:t>
            </a:r>
            <a:r>
              <a:rPr lang="en-US" sz="1100" b="1" dirty="0" smtClean="0">
                <a:solidFill>
                  <a:srgbClr val="0033CC"/>
                </a:solidFill>
              </a:rPr>
              <a:t>Univ. </a:t>
            </a:r>
            <a:r>
              <a:rPr lang="en-US" sz="1100" b="1" dirty="0" err="1" smtClean="0">
                <a:solidFill>
                  <a:srgbClr val="0033CC"/>
                </a:solidFill>
              </a:rPr>
              <a:t>Complutense</a:t>
            </a:r>
            <a:r>
              <a:rPr lang="en-US" sz="1100" b="1" dirty="0" smtClean="0">
                <a:solidFill>
                  <a:srgbClr val="0033CC"/>
                </a:solidFill>
              </a:rPr>
              <a:t> de Madrid, Spain; 4. NHMFL</a:t>
            </a:r>
            <a:r>
              <a:rPr lang="en-US" sz="1200" b="1" kern="1200" dirty="0" smtClean="0">
                <a:solidFill>
                  <a:srgbClr val="0033CC"/>
                </a:solidFill>
              </a:rPr>
              <a:t> </a:t>
            </a:r>
          </a:p>
        </p:txBody>
      </p:sp>
      <p:pic>
        <p:nvPicPr>
          <p:cNvPr id="19" name="Picture 18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-23847" y="1072844"/>
            <a:ext cx="91519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00" b="1" kern="1200" dirty="0" smtClean="0"/>
              <a:t>Funding:</a:t>
            </a:r>
            <a:r>
              <a:rPr lang="en-US" sz="1000" dirty="0" smtClean="0"/>
              <a:t>  G.S. Boebinger (</a:t>
            </a:r>
            <a:r>
              <a:rPr lang="en-US" sz="1000" kern="1200" dirty="0"/>
              <a:t>NSF </a:t>
            </a:r>
            <a:r>
              <a:rPr lang="en-US" sz="1000" kern="1200" dirty="0" smtClean="0"/>
              <a:t>DMR-1157490); </a:t>
            </a:r>
            <a:r>
              <a:rPr lang="en-US" sz="1000" dirty="0" smtClean="0"/>
              <a:t>E.L. Reinherz </a:t>
            </a:r>
            <a:r>
              <a:rPr lang="en-US" sz="1000" kern="1200" dirty="0" smtClean="0"/>
              <a:t>(NIH </a:t>
            </a:r>
            <a:r>
              <a:rPr lang="en-US" sz="1000" dirty="0" smtClean="0"/>
              <a:t>AI138489</a:t>
            </a:r>
            <a:r>
              <a:rPr lang="en-US" sz="1000" kern="1200" dirty="0" smtClean="0"/>
              <a:t>); </a:t>
            </a:r>
            <a:r>
              <a:rPr lang="en-US" sz="1000" dirty="0" smtClean="0"/>
              <a:t>G. Wagner </a:t>
            </a:r>
            <a:r>
              <a:rPr lang="en-US" sz="1000" kern="1200" dirty="0" smtClean="0"/>
              <a:t>(NIH </a:t>
            </a:r>
            <a:r>
              <a:rPr lang="en-US" sz="1000" dirty="0" smtClean="0"/>
              <a:t>GM047467, NIH AI037581); M.J. Lang</a:t>
            </a:r>
            <a:r>
              <a:rPr lang="en-US" sz="1000" baseline="30000" dirty="0" smtClean="0"/>
              <a:t> </a:t>
            </a:r>
            <a:r>
              <a:rPr lang="en-US" sz="1000" dirty="0" smtClean="0"/>
              <a:t>(NIH AI100643) </a:t>
            </a:r>
            <a:endParaRPr lang="en-US" sz="1000" b="1" kern="1200" dirty="0">
              <a:solidFill>
                <a:srgbClr val="0033CC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63100" y="5559261"/>
            <a:ext cx="43576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 smtClean="0"/>
              <a:t>EPR of T-cell antigen receptor </a:t>
            </a:r>
            <a:r>
              <a:rPr lang="el-GR" sz="1000" dirty="0" smtClean="0"/>
              <a:t>α</a:t>
            </a:r>
            <a:r>
              <a:rPr lang="en-US" sz="1000" dirty="0" smtClean="0"/>
              <a:t> transmembrane domain (TCR</a:t>
            </a:r>
            <a:r>
              <a:rPr lang="el-GR" sz="1000" dirty="0" smtClean="0"/>
              <a:t>α</a:t>
            </a:r>
            <a:r>
              <a:rPr lang="en-US" sz="1000" dirty="0" smtClean="0"/>
              <a:t>TMC).                 (A) Molecular structure of TCR</a:t>
            </a:r>
            <a:r>
              <a:rPr lang="el-GR" sz="1000" dirty="0" smtClean="0"/>
              <a:t>α</a:t>
            </a:r>
            <a:r>
              <a:rPr lang="en-US" sz="1000" dirty="0" smtClean="0"/>
              <a:t>TMC. Labeled residues (R1) for EPR studies are highlighted in red. (B) EPR distance and (C) immersion depth       measurements of  wild type (WT) and various mutant TCR</a:t>
            </a:r>
            <a:r>
              <a:rPr lang="el-GR" sz="1000" dirty="0" smtClean="0"/>
              <a:t>α</a:t>
            </a:r>
            <a:r>
              <a:rPr lang="en-US" sz="1000" dirty="0" smtClean="0"/>
              <a:t>TMC.</a:t>
            </a:r>
            <a:endParaRPr lang="en-US" sz="1000" dirty="0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5" cstate="print"/>
          <a:srcRect t="7355" r="-4" b="1640"/>
          <a:stretch/>
        </p:blipFill>
        <p:spPr bwMode="auto">
          <a:xfrm>
            <a:off x="4772551" y="1449032"/>
            <a:ext cx="4007382" cy="41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4659463" y="1413027"/>
            <a:ext cx="4361287" cy="484454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269889" y="5919281"/>
            <a:ext cx="888206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dirty="0" smtClean="0">
                <a:solidFill>
                  <a:srgbClr val="333399"/>
                </a:solidFill>
              </a:rPr>
              <a:t>EMR Facility (Bruker E680 EPR spectrometer)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K.N. Brazin, R.J. Mallis, A. Boeszoermenyi, Y. Feng, A. Yoshizawa, P.A. Rech, P. Kaur, K. Bi, R.E. Hussey, J.S. Duke-Cohan,           L. Song, G. Wagner, H. Arthanari, M.J. Lang and E.L. Reinherz. </a:t>
            </a:r>
            <a:r>
              <a:rPr lang="en-US" sz="1100" i="1" dirty="0" smtClean="0">
                <a:solidFill>
                  <a:srgbClr val="333399"/>
                </a:solidFill>
              </a:rPr>
              <a:t>The T-cell Antigen Receptor α Transmembrane Domain Coordinates Triggering through Regulation of Bilayer Immersion and CD3 Subunit Associations. </a:t>
            </a:r>
            <a:r>
              <a:rPr lang="en-US" sz="1100" b="1" dirty="0" smtClean="0">
                <a:solidFill>
                  <a:srgbClr val="333399"/>
                </a:solidFill>
              </a:rPr>
              <a:t>Immunity 49</a:t>
            </a:r>
            <a:r>
              <a:rPr lang="en-US" sz="1100" dirty="0" smtClean="0">
                <a:solidFill>
                  <a:srgbClr val="333399"/>
                </a:solidFill>
              </a:rPr>
              <a:t>, 1 (2018)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7355" r="-4" b="1640"/>
          <a:stretch/>
        </p:blipFill>
        <p:spPr bwMode="auto">
          <a:xfrm>
            <a:off x="4772551" y="1449032"/>
            <a:ext cx="4007382" cy="41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35333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601593" y="1413027"/>
            <a:ext cx="4419158" cy="484454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269889" y="5919281"/>
            <a:ext cx="888206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dirty="0" smtClean="0">
                <a:solidFill>
                  <a:srgbClr val="333399"/>
                </a:solidFill>
              </a:rPr>
              <a:t>EMR Facility (Bruker E680 EPR spectrometer)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K.N. Brazin, R.J. Mallis, A. Boeszoermenyi, Y. Feng, A. Yoshizawa, P.A. Rech, P. Kaur, K. Bi, R.E. Hussey, J.S. Duke-Cohan,           L. Song, G. Wagner, H. Arthanari, M.J. Lang and E.L. Reinherz. </a:t>
            </a:r>
            <a:r>
              <a:rPr lang="en-US" sz="1100" i="1" dirty="0" smtClean="0">
                <a:solidFill>
                  <a:srgbClr val="333399"/>
                </a:solidFill>
              </a:rPr>
              <a:t>The T-cell Antigen Receptor α Transmembrane Domain Coordinates Triggering through Regulation of Bilayer Immersion and CD3 Subunit Associations. </a:t>
            </a:r>
            <a:r>
              <a:rPr lang="en-US" sz="1100" b="1" dirty="0" smtClean="0">
                <a:solidFill>
                  <a:srgbClr val="333399"/>
                </a:solidFill>
              </a:rPr>
              <a:t>Immunity 49</a:t>
            </a:r>
            <a:r>
              <a:rPr lang="en-US" sz="1100" dirty="0" smtClean="0">
                <a:solidFill>
                  <a:srgbClr val="333399"/>
                </a:solidFill>
              </a:rPr>
              <a:t>, 1 (2018)</a:t>
            </a: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824947" y="17395"/>
            <a:ext cx="7464287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200"/>
              </a:spcAft>
            </a:pPr>
            <a:r>
              <a:rPr lang="en-US" sz="1400" b="1" dirty="0" smtClean="0"/>
              <a:t>Molecular Movements Within T-cells that Activate </a:t>
            </a:r>
          </a:p>
          <a:p>
            <a:pPr algn="ctr">
              <a:spcBef>
                <a:spcPts val="0"/>
              </a:spcBef>
              <a:spcAft>
                <a:spcPts val="200"/>
              </a:spcAft>
            </a:pPr>
            <a:r>
              <a:rPr lang="en-US" sz="1400" b="1" dirty="0"/>
              <a:t>t</a:t>
            </a:r>
            <a:r>
              <a:rPr lang="en-US" sz="1400" b="1" dirty="0" smtClean="0"/>
              <a:t>he Immune Responses that Attack Infected or Diseased Cells</a:t>
            </a:r>
            <a:endParaRPr lang="en-US" sz="1400" dirty="0" smtClean="0"/>
          </a:p>
          <a:p>
            <a:pPr algn="ctr">
              <a:spcBef>
                <a:spcPts val="300"/>
              </a:spcBef>
            </a:pPr>
            <a:r>
              <a:rPr lang="en-US" sz="1100" dirty="0" smtClean="0"/>
              <a:t>K.N. Brazin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R.J. Mallis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A. Boeszoermenyi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Y. Feng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, A. Yoshizawa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P.A.  Rech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, P. Kaur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, K. Bi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R.E. Hussey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J.S. Duke-Cohan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L. Song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, G. Wagner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H. Arthanari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, M.J. Lang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, E.L. Reinherz</a:t>
            </a:r>
            <a:r>
              <a:rPr lang="en-US" sz="1100" baseline="30000" dirty="0" smtClean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1. Harvard Medical School; 2. Vanderbilt University; 3. </a:t>
            </a:r>
            <a:r>
              <a:rPr lang="en-US" sz="1100" b="1" dirty="0" smtClean="0">
                <a:solidFill>
                  <a:srgbClr val="0033CC"/>
                </a:solidFill>
              </a:rPr>
              <a:t>Univ. </a:t>
            </a:r>
            <a:r>
              <a:rPr lang="en-US" sz="1100" b="1" dirty="0" err="1" smtClean="0">
                <a:solidFill>
                  <a:srgbClr val="0033CC"/>
                </a:solidFill>
              </a:rPr>
              <a:t>Complutense</a:t>
            </a:r>
            <a:r>
              <a:rPr lang="en-US" sz="1100" b="1" dirty="0" smtClean="0">
                <a:solidFill>
                  <a:srgbClr val="0033CC"/>
                </a:solidFill>
              </a:rPr>
              <a:t> de Madrid, Spain; 4. NHMFL</a:t>
            </a:r>
            <a:r>
              <a:rPr lang="en-US" sz="1200" b="1" kern="1200" dirty="0" smtClean="0">
                <a:solidFill>
                  <a:srgbClr val="0033CC"/>
                </a:solidFill>
              </a:rPr>
              <a:t> </a:t>
            </a: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-23847" y="1072844"/>
            <a:ext cx="91519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00" b="1" kern="1200" dirty="0" smtClean="0"/>
              <a:t>Funding:</a:t>
            </a:r>
            <a:r>
              <a:rPr lang="en-US" sz="1000" dirty="0" smtClean="0"/>
              <a:t>  G.S. Boebinger (</a:t>
            </a:r>
            <a:r>
              <a:rPr lang="en-US" sz="1000" kern="1200" dirty="0"/>
              <a:t>NSF </a:t>
            </a:r>
            <a:r>
              <a:rPr lang="en-US" sz="1000" kern="1200" dirty="0" smtClean="0"/>
              <a:t>DMR-1157490); </a:t>
            </a:r>
            <a:r>
              <a:rPr lang="en-US" sz="1000" dirty="0" smtClean="0"/>
              <a:t>E.L. Reinherz </a:t>
            </a:r>
            <a:r>
              <a:rPr lang="en-US" sz="1000" kern="1200" dirty="0" smtClean="0"/>
              <a:t>(NIH </a:t>
            </a:r>
            <a:r>
              <a:rPr lang="en-US" sz="1000" dirty="0" smtClean="0"/>
              <a:t>AI138489</a:t>
            </a:r>
            <a:r>
              <a:rPr lang="en-US" sz="1000" kern="1200" dirty="0" smtClean="0"/>
              <a:t>); </a:t>
            </a:r>
            <a:r>
              <a:rPr lang="en-US" sz="1000" dirty="0" smtClean="0"/>
              <a:t>G. Wagner </a:t>
            </a:r>
            <a:r>
              <a:rPr lang="en-US" sz="1000" kern="1200" dirty="0" smtClean="0"/>
              <a:t>(NIH </a:t>
            </a:r>
            <a:r>
              <a:rPr lang="en-US" sz="1000" dirty="0" smtClean="0"/>
              <a:t>GM047467, NIH AI037581); M.J. Lang</a:t>
            </a:r>
            <a:r>
              <a:rPr lang="en-US" sz="1000" baseline="30000" dirty="0" smtClean="0"/>
              <a:t> </a:t>
            </a:r>
            <a:r>
              <a:rPr lang="en-US" sz="1000" dirty="0" smtClean="0"/>
              <a:t>(NIH AI100643) </a:t>
            </a:r>
            <a:endParaRPr lang="en-US" sz="1000" b="1" kern="1200" dirty="0">
              <a:solidFill>
                <a:srgbClr val="0033CC"/>
              </a:solidFill>
            </a:endParaRP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50802" y="1436512"/>
            <a:ext cx="45171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sz="1200" dirty="0" smtClean="0"/>
              <a:t>This study measured molecular movements </a:t>
            </a:r>
            <a:r>
              <a:rPr lang="en-US" sz="1200" dirty="0" smtClean="0"/>
              <a:t>on the surfaces of </a:t>
            </a:r>
            <a:r>
              <a:rPr lang="en-US" sz="1200" dirty="0" smtClean="0"/>
              <a:t>T-cells relevant to immune system activation. The results show how </a:t>
            </a:r>
            <a:r>
              <a:rPr lang="en-US" sz="1200" dirty="0" smtClean="0"/>
              <a:t>a surface protein of      T-cells</a:t>
            </a:r>
            <a:r>
              <a:rPr lang="en-US" sz="1200" dirty="0" smtClean="0"/>
              <a:t>, the T-cell antigen receptor, </a:t>
            </a:r>
            <a:r>
              <a:rPr lang="en-US" sz="1200" dirty="0" smtClean="0"/>
              <a:t>responds </a:t>
            </a:r>
            <a:r>
              <a:rPr lang="en-US" sz="1200" dirty="0" smtClean="0"/>
              <a:t>to outside signals </a:t>
            </a:r>
            <a:r>
              <a:rPr lang="en-US" sz="1200" dirty="0" smtClean="0"/>
              <a:t>to activate </a:t>
            </a:r>
            <a:r>
              <a:rPr lang="en-US" sz="1200" dirty="0" smtClean="0"/>
              <a:t>immune responses </a:t>
            </a:r>
            <a:r>
              <a:rPr lang="en-US" sz="1200" dirty="0" smtClean="0"/>
              <a:t>and </a:t>
            </a:r>
            <a:r>
              <a:rPr lang="en-US" sz="1200" dirty="0" smtClean="0"/>
              <a:t>attack </a:t>
            </a:r>
            <a:r>
              <a:rPr lang="en-US" sz="1200" dirty="0" smtClean="0"/>
              <a:t>diseased </a:t>
            </a:r>
            <a:r>
              <a:rPr lang="en-US" sz="1200" dirty="0" smtClean="0"/>
              <a:t>cells.</a:t>
            </a:r>
            <a:endParaRPr lang="en-US" sz="1200" dirty="0"/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/>
              <a:t>The findings suggest strategies to develop new therapies to regulate how T-cells fight cancers and other diseases. T-cell therapies have emerged as among the most promising forms of cancer immunotherapy. The findings in this study may help researchers fine-tune T-cell therapies to the specific requirements of individual patients.</a:t>
            </a:r>
            <a:endParaRPr lang="en-US" sz="1200" dirty="0"/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 smtClean="0">
                <a:latin typeface="Arial" charset="0"/>
              </a:rPr>
              <a:t> </a:t>
            </a:r>
            <a:r>
              <a:rPr lang="en-US" sz="1200" dirty="0" smtClean="0">
                <a:latin typeface="Arial" charset="0"/>
              </a:rPr>
              <a:t> Electron Paramagnetic Resonance (EPR</a:t>
            </a:r>
            <a:r>
              <a:rPr lang="en-US" sz="1200" dirty="0">
                <a:latin typeface="Arial" charset="0"/>
              </a:rPr>
              <a:t>) and spin labeling techniques offer </a:t>
            </a:r>
            <a:r>
              <a:rPr lang="en-US" sz="1200" dirty="0" smtClean="0">
                <a:latin typeface="Arial" charset="0"/>
              </a:rPr>
              <a:t>unique opportunities </a:t>
            </a:r>
            <a:r>
              <a:rPr lang="en-US" sz="1200" dirty="0">
                <a:latin typeface="Arial" charset="0"/>
              </a:rPr>
              <a:t>to </a:t>
            </a:r>
            <a:r>
              <a:rPr lang="en-US" sz="1200" dirty="0" smtClean="0">
                <a:latin typeface="Arial" charset="0"/>
              </a:rPr>
              <a:t>measure the structures of membrane-associated proteins. This is because EPR measures distances between unpaired electron spins (the “spin labels”) as well as the depth to which a particular spin label becomes immersed in a membrane to which the protein is attached. 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EPR spectrometer allows researchers to determine the molecular structures and interactions of proteins in membranes, including the T-cell receptors that were the subject of this study.</a:t>
            </a:r>
            <a:endParaRPr lang="en-US" sz="12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1593" y="5546223"/>
            <a:ext cx="44238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 smtClean="0"/>
              <a:t>Structural analysis of a T-cell antigen receptor (A</a:t>
            </a:r>
            <a:r>
              <a:rPr lang="en-US" sz="1000" dirty="0"/>
              <a:t>) that </a:t>
            </a:r>
            <a:r>
              <a:rPr lang="en-US" sz="1000" dirty="0" smtClean="0"/>
              <a:t>traverses </a:t>
            </a:r>
            <a:r>
              <a:rPr lang="en-US" sz="1000" dirty="0"/>
              <a:t>the cell membrane </a:t>
            </a:r>
            <a:r>
              <a:rPr lang="en-US" sz="1000" dirty="0" smtClean="0"/>
              <a:t>and consists of two </a:t>
            </a:r>
            <a:r>
              <a:rPr lang="el-GR" sz="1000" dirty="0" smtClean="0"/>
              <a:t>α</a:t>
            </a:r>
            <a:r>
              <a:rPr lang="en-US" sz="1000" dirty="0" smtClean="0"/>
              <a:t> helices. Distances are measured between three spin labels (R1) highlighted in red. (B) Distance and (C) membrane immersion depth measurements of wild type (WT) and mutant receptors.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72D772-B38D-4180-8FAB-C4C6FFB69CE1}"/>
</file>

<file path=customXml/itemProps2.xml><?xml version="1.0" encoding="utf-8"?>
<ds:datastoreItem xmlns:ds="http://schemas.openxmlformats.org/officeDocument/2006/customXml" ds:itemID="{CAD5F36A-AE45-46AD-A349-A41B1A6FB3F1}"/>
</file>

<file path=customXml/itemProps3.xml><?xml version="1.0" encoding="utf-8"?>
<ds:datastoreItem xmlns:ds="http://schemas.openxmlformats.org/officeDocument/2006/customXml" ds:itemID="{B71B5E96-6F24-4C57-AA1B-6786F04B1E28}"/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903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190</cp:revision>
  <cp:lastPrinted>2007-07-13T05:35:51Z</cp:lastPrinted>
  <dcterms:created xsi:type="dcterms:W3CDTF">2004-08-07T03:10:56Z</dcterms:created>
  <dcterms:modified xsi:type="dcterms:W3CDTF">2019-01-19T04:15:28Z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