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97279" autoAdjust="0"/>
  </p:normalViewPr>
  <p:slideViewPr>
    <p:cSldViewPr snapToGrid="0">
      <p:cViewPr varScale="1">
        <p:scale>
          <a:sx n="153" d="100"/>
          <a:sy n="153" d="100"/>
        </p:scale>
        <p:origin x="19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9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What is the finding?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Here to be included a short description in layman language of the finding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Why this finding is important?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short description of why the finding is important for scientific community, technology, society,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 Why NHMFL?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answer to this question should provide information on why this finding could be achieved (only) at NHMFL (what unique capability of MagLab was essential for this finding). 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5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0" y="58966"/>
            <a:ext cx="91440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Microscale Diffusion </a:t>
            </a:r>
            <a:r>
              <a:rPr lang="en-US" sz="1600" b="1" dirty="0"/>
              <a:t>in </a:t>
            </a:r>
            <a:r>
              <a:rPr lang="en-US" sz="1600" b="1" dirty="0" smtClean="0"/>
              <a:t>Mixed Linker </a:t>
            </a:r>
            <a:r>
              <a:rPr lang="en-US" sz="1600" b="1" dirty="0" err="1" smtClean="0"/>
              <a:t>Zeolitic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Imidazolate</a:t>
            </a:r>
            <a:r>
              <a:rPr lang="en-US" sz="1600" b="1" dirty="0" smtClean="0"/>
              <a:t> Framework</a:t>
            </a:r>
            <a:endParaRPr lang="en-US" sz="600" dirty="0" smtClean="0"/>
          </a:p>
          <a:p>
            <a:pPr algn="ctr">
              <a:spcBef>
                <a:spcPts val="600"/>
              </a:spcBef>
            </a:pPr>
            <a:r>
              <a:rPr lang="en-US" sz="1100" dirty="0" smtClean="0"/>
              <a:t> Samuel Berens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Christian Chmelik</a:t>
            </a:r>
            <a:r>
              <a:rPr lang="en-US" sz="1100" baseline="30000" dirty="0"/>
              <a:t>2</a:t>
            </a:r>
            <a:r>
              <a:rPr lang="en-US" sz="1100" dirty="0" smtClean="0"/>
              <a:t>, </a:t>
            </a:r>
            <a:r>
              <a:rPr lang="en-US" sz="1100" dirty="0" err="1" smtClean="0"/>
              <a:t>Febrian</a:t>
            </a:r>
            <a:r>
              <a:rPr lang="en-US" sz="1100" dirty="0" smtClean="0"/>
              <a:t> Hillman</a:t>
            </a:r>
            <a:r>
              <a:rPr lang="en-US" sz="1100" baseline="30000" dirty="0" smtClean="0"/>
              <a:t>3</a:t>
            </a:r>
            <a:r>
              <a:rPr lang="en-US" sz="1100" dirty="0" smtClean="0"/>
              <a:t>, </a:t>
            </a:r>
            <a:r>
              <a:rPr lang="en-US" sz="1100" dirty="0" err="1" smtClean="0"/>
              <a:t>Jörg</a:t>
            </a:r>
            <a:r>
              <a:rPr lang="en-US" sz="1100" dirty="0" smtClean="0"/>
              <a:t> Kärger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, </a:t>
            </a:r>
            <a:r>
              <a:rPr lang="en-US" sz="1100" dirty="0" err="1" smtClean="0"/>
              <a:t>Hae</a:t>
            </a:r>
            <a:r>
              <a:rPr lang="en-US" sz="1100" dirty="0" smtClean="0"/>
              <a:t>-Kwon Jeong</a:t>
            </a:r>
            <a:r>
              <a:rPr lang="en-US" sz="1100" baseline="30000" dirty="0"/>
              <a:t>3</a:t>
            </a:r>
            <a:r>
              <a:rPr lang="en-US" sz="1100" dirty="0" smtClean="0"/>
              <a:t>,  Sergey Vasenkov</a:t>
            </a:r>
            <a:r>
              <a:rPr lang="en-US" sz="1100" baseline="30000" dirty="0"/>
              <a:t>1</a:t>
            </a:r>
            <a:endParaRPr lang="en-US" sz="1100" kern="1200" dirty="0" smtClean="0"/>
          </a:p>
          <a:p>
            <a:pPr marL="228600" indent="-228600" algn="ctr">
              <a:spcBef>
                <a:spcPts val="0"/>
              </a:spcBef>
              <a:buAutoNum type="arabicPeriod"/>
            </a:pPr>
            <a:r>
              <a:rPr lang="en-US" sz="1050" b="1" kern="1200" dirty="0" smtClean="0">
                <a:solidFill>
                  <a:srgbClr val="0033CC"/>
                </a:solidFill>
              </a:rPr>
              <a:t>University of Florida; 2. </a:t>
            </a:r>
            <a:r>
              <a:rPr lang="en-US" sz="1050" b="1" dirty="0">
                <a:solidFill>
                  <a:srgbClr val="0033CC"/>
                </a:solidFill>
              </a:rPr>
              <a:t>Leipzig University; </a:t>
            </a:r>
            <a:r>
              <a:rPr lang="en-US" sz="1050" b="1" kern="1200" dirty="0" smtClean="0">
                <a:solidFill>
                  <a:srgbClr val="0033CC"/>
                </a:solidFill>
              </a:rPr>
              <a:t>3. </a:t>
            </a:r>
            <a:r>
              <a:rPr lang="en-US" sz="1050" b="1" dirty="0" smtClean="0">
                <a:solidFill>
                  <a:srgbClr val="0033CC"/>
                </a:solidFill>
              </a:rPr>
              <a:t>Texas </a:t>
            </a:r>
            <a:r>
              <a:rPr lang="en-US" sz="1050" b="1" dirty="0">
                <a:solidFill>
                  <a:srgbClr val="0033CC"/>
                </a:solidFill>
              </a:rPr>
              <a:t>A&amp;M </a:t>
            </a:r>
            <a:r>
              <a:rPr lang="en-US" sz="1050" b="1" dirty="0" smtClean="0">
                <a:solidFill>
                  <a:srgbClr val="0033CC"/>
                </a:solidFill>
              </a:rPr>
              <a:t>University</a:t>
            </a:r>
            <a:endParaRPr lang="en-US" sz="1050" b="1" kern="1200" dirty="0" smtClean="0">
              <a:solidFill>
                <a:srgbClr val="0033CC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050" b="1" kern="1200" dirty="0" smtClean="0"/>
              <a:t>                     Funding Grants:</a:t>
            </a:r>
            <a:r>
              <a:rPr lang="en-US" sz="1050" kern="1200" dirty="0" smtClean="0"/>
              <a:t>  </a:t>
            </a:r>
            <a:r>
              <a:rPr lang="en-US" sz="1050" kern="1200" dirty="0"/>
              <a:t>G.S. Boebinger (NSF </a:t>
            </a:r>
            <a:r>
              <a:rPr lang="en-US" sz="1050" kern="1200" dirty="0" smtClean="0"/>
              <a:t>DMR-1157490, NSF </a:t>
            </a:r>
            <a:r>
              <a:rPr lang="en-US" sz="1050" dirty="0" smtClean="0"/>
              <a:t>DMR-1644779</a:t>
            </a:r>
            <a:r>
              <a:rPr lang="en-US" sz="1050" kern="1200" dirty="0" smtClean="0"/>
              <a:t>); </a:t>
            </a:r>
            <a:endParaRPr lang="en-US" sz="1050" kern="1200" dirty="0" smtClean="0"/>
          </a:p>
          <a:p>
            <a:pPr algn="ctr">
              <a:spcBef>
                <a:spcPts val="0"/>
              </a:spcBef>
            </a:pPr>
            <a:r>
              <a:rPr lang="en-US" sz="1050" dirty="0" smtClean="0"/>
              <a:t>H</a:t>
            </a:r>
            <a:r>
              <a:rPr lang="en-US" sz="1050" dirty="0" smtClean="0"/>
              <a:t>.-K. </a:t>
            </a:r>
            <a:r>
              <a:rPr lang="en-US" sz="1050" dirty="0" err="1" smtClean="0"/>
              <a:t>Jeong</a:t>
            </a:r>
            <a:r>
              <a:rPr lang="en-US" sz="1050" dirty="0" smtClean="0"/>
              <a:t> </a:t>
            </a:r>
            <a:r>
              <a:rPr lang="en-US" sz="1050" kern="1200" dirty="0" smtClean="0"/>
              <a:t>(NSF </a:t>
            </a:r>
            <a:r>
              <a:rPr lang="en-US" sz="1050" dirty="0" smtClean="0"/>
              <a:t>CMMI-1561897</a:t>
            </a:r>
            <a:r>
              <a:rPr lang="en-US" sz="1050" kern="1200" dirty="0" smtClean="0"/>
              <a:t>); </a:t>
            </a:r>
            <a:r>
              <a:rPr lang="en-US" sz="1050" dirty="0" smtClean="0"/>
              <a:t>S</a:t>
            </a:r>
            <a:r>
              <a:rPr lang="en-US" sz="1050" dirty="0"/>
              <a:t>. Vasenkov (NSF CMMI-1561347</a:t>
            </a:r>
            <a:r>
              <a:rPr lang="en-US" sz="1050" dirty="0" smtClean="0"/>
              <a:t>)</a:t>
            </a:r>
            <a:endParaRPr lang="en-US" sz="1050" dirty="0"/>
          </a:p>
          <a:p>
            <a:pPr algn="ctr">
              <a:spcBef>
                <a:spcPts val="0"/>
              </a:spcBef>
            </a:pPr>
            <a:endParaRPr lang="en-US" sz="1050" b="1" kern="1200" dirty="0">
              <a:solidFill>
                <a:srgbClr val="0033CC"/>
              </a:solidFill>
            </a:endParaRP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43523" y="1338256"/>
            <a:ext cx="429936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 err="1" smtClean="0"/>
              <a:t>Zeolitic</a:t>
            </a:r>
            <a:r>
              <a:rPr lang="en-US" sz="1200" dirty="0" smtClean="0"/>
              <a:t> </a:t>
            </a:r>
            <a:r>
              <a:rPr lang="en-US" sz="1200" dirty="0" err="1"/>
              <a:t>imidazolate</a:t>
            </a:r>
            <a:r>
              <a:rPr lang="en-US" sz="1200" dirty="0"/>
              <a:t> frameworks (ZIFs) are formed by organic linkers, which are bound to metal centers. </a:t>
            </a:r>
            <a:r>
              <a:rPr lang="en-US" sz="1200" dirty="0" smtClean="0"/>
              <a:t>ZIFs are </a:t>
            </a:r>
            <a:r>
              <a:rPr lang="en-US" sz="1200" dirty="0" smtClean="0"/>
              <a:t>porous </a:t>
            </a:r>
            <a:r>
              <a:rPr lang="en-US" sz="1200" dirty="0" smtClean="0"/>
              <a:t>materials </a:t>
            </a:r>
            <a:r>
              <a:rPr lang="en-US" sz="1200" dirty="0" smtClean="0"/>
              <a:t>that show promise for </a:t>
            </a:r>
            <a:r>
              <a:rPr lang="en-US" sz="1200" dirty="0"/>
              <a:t>gas </a:t>
            </a:r>
            <a:r>
              <a:rPr lang="en-US" sz="1200" dirty="0" smtClean="0"/>
              <a:t>separation applications</a:t>
            </a:r>
            <a:r>
              <a:rPr lang="en-US" sz="1200" dirty="0"/>
              <a:t>. </a:t>
            </a:r>
            <a:r>
              <a:rPr lang="en-US" sz="1200" dirty="0" smtClean="0"/>
              <a:t>Recently interest </a:t>
            </a:r>
            <a:r>
              <a:rPr lang="en-US" sz="1200" dirty="0"/>
              <a:t>has been generated around mixed linker </a:t>
            </a:r>
            <a:r>
              <a:rPr lang="en-US" sz="1200" dirty="0" smtClean="0"/>
              <a:t>ZIFs owing </a:t>
            </a:r>
            <a:r>
              <a:rPr lang="en-US" sz="1200" dirty="0"/>
              <a:t>to the potential of fine-tuning material properties by mixing different linkers in the same material.</a:t>
            </a:r>
            <a:endParaRPr lang="en-US" sz="1200" dirty="0" smtClean="0"/>
          </a:p>
          <a:p>
            <a:pPr algn="just"/>
            <a:endParaRPr lang="en-US" sz="800" dirty="0"/>
          </a:p>
          <a:p>
            <a:pPr algn="just"/>
            <a:r>
              <a:rPr lang="en-US" sz="1200" dirty="0" smtClean="0"/>
              <a:t>Pulsed-field-gradient </a:t>
            </a:r>
            <a:r>
              <a:rPr lang="en-US" sz="1200" dirty="0"/>
              <a:t>(PFG) NMR was used in combination with single crystal </a:t>
            </a:r>
            <a:r>
              <a:rPr lang="en-US" sz="1200" dirty="0" smtClean="0"/>
              <a:t>infrared microscopy (IRM) to </a:t>
            </a:r>
            <a:r>
              <a:rPr lang="en-US" sz="1200" dirty="0"/>
              <a:t>study diffusion of ethane inside crystals of a mixed linker </a:t>
            </a:r>
            <a:r>
              <a:rPr lang="en-US" sz="1200" dirty="0" smtClean="0"/>
              <a:t>ZIF of </a:t>
            </a:r>
            <a:r>
              <a:rPr lang="en-US" sz="1200" dirty="0"/>
              <a:t>the type </a:t>
            </a:r>
            <a:r>
              <a:rPr lang="en-US" sz="1200" dirty="0" smtClean="0"/>
              <a:t>ZIF-7-8. </a:t>
            </a:r>
            <a:r>
              <a:rPr lang="en-GB" sz="1200" dirty="0"/>
              <a:t>Multinuclear (</a:t>
            </a:r>
            <a:r>
              <a:rPr lang="en-GB" sz="1200" baseline="30000" dirty="0"/>
              <a:t>13</a:t>
            </a:r>
            <a:r>
              <a:rPr lang="en-GB" sz="1200" dirty="0"/>
              <a:t>C and </a:t>
            </a:r>
            <a:r>
              <a:rPr lang="en-GB" sz="1200" baseline="30000" dirty="0"/>
              <a:t>1</a:t>
            </a:r>
            <a:r>
              <a:rPr lang="en-GB" sz="1200" dirty="0"/>
              <a:t>H) PFG NMR diffusion studies of ethane reported here were performed at high magnetic fields (</a:t>
            </a:r>
            <a:r>
              <a:rPr lang="en-GB" sz="1200" dirty="0" smtClean="0"/>
              <a:t>14T </a:t>
            </a:r>
            <a:r>
              <a:rPr lang="en-GB" sz="1200" dirty="0"/>
              <a:t>and </a:t>
            </a:r>
            <a:r>
              <a:rPr lang="en-GB" sz="1200" dirty="0" smtClean="0"/>
              <a:t>17.6T</a:t>
            </a:r>
            <a:r>
              <a:rPr lang="en-GB" sz="1200" dirty="0"/>
              <a:t>) and large magnetic field gradients up to 25 T/m. </a:t>
            </a:r>
            <a:endParaRPr lang="en-US" sz="1200" dirty="0" smtClean="0"/>
          </a:p>
          <a:p>
            <a:pPr algn="just"/>
            <a:endParaRPr lang="en-US" sz="800" dirty="0"/>
          </a:p>
          <a:p>
            <a:pPr algn="just"/>
            <a:r>
              <a:rPr lang="en-US" sz="1200" i="1" u="sng" dirty="0"/>
              <a:t>PFG NMR in combination with IRM was successfully applied to quantify microscopic gas diffusion in a mixed linker ZIF for the first time</a:t>
            </a:r>
            <a:r>
              <a:rPr lang="en-US" sz="1200" i="1" dirty="0"/>
              <a:t>. </a:t>
            </a:r>
            <a:r>
              <a:rPr lang="en-US" sz="1200" i="1" dirty="0"/>
              <a:t> </a:t>
            </a:r>
            <a:r>
              <a:rPr lang="en-GB" sz="1200" dirty="0" smtClean="0"/>
              <a:t>A </a:t>
            </a:r>
            <a:r>
              <a:rPr lang="en-GB" sz="1200" dirty="0" smtClean="0"/>
              <a:t>distribution </a:t>
            </a:r>
            <a:r>
              <a:rPr lang="en-GB" sz="1200" dirty="0"/>
              <a:t>over ethane diffusivities in </a:t>
            </a:r>
            <a:r>
              <a:rPr lang="en-GB" sz="1200" dirty="0" smtClean="0"/>
              <a:t>      ZIF-7-8 </a:t>
            </a:r>
            <a:r>
              <a:rPr lang="en-GB" sz="1200" dirty="0" smtClean="0"/>
              <a:t>was observed and </a:t>
            </a:r>
            <a:r>
              <a:rPr lang="en-GB" sz="1200" dirty="0"/>
              <a:t>attributed to a difference in the fraction of ZIF-8 and ZIF-7 linkers </a:t>
            </a:r>
            <a:r>
              <a:rPr lang="en-GB" sz="1200" dirty="0" smtClean="0"/>
              <a:t>in </a:t>
            </a:r>
            <a:r>
              <a:rPr lang="en-GB" sz="1200" dirty="0"/>
              <a:t>different single crystals of ZIF-7-8. In agreement with the expectation of smaller aperture sizes in ZIF-7-8 than in </a:t>
            </a:r>
            <a:r>
              <a:rPr lang="en-GB" sz="1200" dirty="0" smtClean="0"/>
              <a:t>a reference ZIF-8</a:t>
            </a:r>
            <a:r>
              <a:rPr lang="en-GB" sz="1200" dirty="0"/>
              <a:t>, the average ethane self-diffusivities in ZIF-7-8 were found to be significantly lower than </a:t>
            </a:r>
            <a:r>
              <a:rPr lang="en-GB" sz="1200" dirty="0" smtClean="0"/>
              <a:t>those in ZIF-8</a:t>
            </a:r>
            <a:r>
              <a:rPr lang="en-GB" sz="1200" dirty="0"/>
              <a:t>.  </a:t>
            </a:r>
            <a:r>
              <a:rPr lang="en-GB" sz="1200" dirty="0" smtClean="0"/>
              <a:t>Fundamental understanding of transport properties of </a:t>
            </a:r>
            <a:r>
              <a:rPr lang="en-GB" sz="1200" dirty="0" smtClean="0"/>
              <a:t>ZIFs </a:t>
            </a:r>
            <a:r>
              <a:rPr lang="en-GB" sz="1200" dirty="0" smtClean="0"/>
              <a:t>will enable rational design of ZIF-based </a:t>
            </a:r>
            <a:r>
              <a:rPr lang="en-GB" sz="1200" dirty="0" smtClean="0"/>
              <a:t>gas separations</a:t>
            </a:r>
            <a:r>
              <a:rPr lang="en-GB" sz="1200" dirty="0" smtClean="0"/>
              <a:t>.  </a:t>
            </a:r>
            <a:endParaRPr lang="en-US" sz="1200" dirty="0"/>
          </a:p>
          <a:p>
            <a:r>
              <a:rPr lang="en-GB" sz="1200" dirty="0"/>
              <a:t/>
            </a:r>
            <a:br>
              <a:rPr lang="en-GB" sz="1200" dirty="0"/>
            </a:br>
            <a:endParaRPr lang="en-US" sz="1200" dirty="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14527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2" y="39277"/>
            <a:ext cx="792698" cy="9447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12097" r="909" b="13740"/>
          <a:stretch/>
        </p:blipFill>
        <p:spPr>
          <a:xfrm>
            <a:off x="4488872" y="1567639"/>
            <a:ext cx="4549835" cy="233824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770" y="3937113"/>
            <a:ext cx="2713875" cy="219684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6957754" y="4233443"/>
            <a:ext cx="2083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Effective self-diffusion coefficients (</a:t>
            </a:r>
            <a:r>
              <a:rPr lang="en-GB" sz="1000" i="1" dirty="0" err="1" smtClean="0"/>
              <a:t>D</a:t>
            </a:r>
            <a:r>
              <a:rPr lang="en-GB" sz="1000" i="1" baseline="-25000" dirty="0" err="1" smtClean="0"/>
              <a:t>eff</a:t>
            </a:r>
            <a:r>
              <a:rPr lang="en-GB" sz="1000" dirty="0"/>
              <a:t>) in ZIF-7-8 (red circles) and self-diffusion coefficients (</a:t>
            </a:r>
            <a:r>
              <a:rPr lang="en-GB" sz="1000" i="1" dirty="0"/>
              <a:t>D</a:t>
            </a:r>
            <a:r>
              <a:rPr lang="en-GB" sz="1000" dirty="0"/>
              <a:t>) </a:t>
            </a:r>
            <a:r>
              <a:rPr lang="en-GB" sz="1000" dirty="0" smtClean="0"/>
              <a:t>        in </a:t>
            </a:r>
            <a:r>
              <a:rPr lang="en-GB" sz="1000" dirty="0" smtClean="0"/>
              <a:t>the reference ZIF-8 </a:t>
            </a:r>
            <a:r>
              <a:rPr lang="en-GB" sz="1000" dirty="0"/>
              <a:t>(black triangles) for ethane measured by </a:t>
            </a:r>
            <a:r>
              <a:rPr lang="en-GB" sz="1000" dirty="0" smtClean="0"/>
              <a:t>pulsed-field-gradient (PFG) </a:t>
            </a:r>
            <a:r>
              <a:rPr lang="en-GB" sz="1000" dirty="0"/>
              <a:t>NMR at 296 </a:t>
            </a:r>
            <a:r>
              <a:rPr lang="en-GB" sz="1000" dirty="0" smtClean="0"/>
              <a:t>K, plotted </a:t>
            </a:r>
            <a:r>
              <a:rPr lang="en-GB" sz="1000" dirty="0"/>
              <a:t>as a function of the ethane concentration in the ZIF crystals.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0" y="611593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</a:t>
            </a:r>
            <a:r>
              <a:rPr lang="en-US" sz="1100" b="1" dirty="0" smtClean="0">
                <a:solidFill>
                  <a:srgbClr val="333399"/>
                </a:solidFill>
              </a:rPr>
              <a:t>used</a:t>
            </a:r>
            <a:r>
              <a:rPr lang="en-US" sz="1100" b="1" dirty="0">
                <a:solidFill>
                  <a:srgbClr val="333399"/>
                </a:solidFill>
              </a:rPr>
              <a:t>:</a:t>
            </a:r>
            <a:r>
              <a:rPr lang="en-US" sz="1100" dirty="0">
                <a:solidFill>
                  <a:srgbClr val="333399"/>
                </a:solidFill>
              </a:rPr>
              <a:t>  AMRIS (</a:t>
            </a:r>
            <a:r>
              <a:rPr lang="en-US" sz="1100" dirty="0" err="1">
                <a:solidFill>
                  <a:srgbClr val="333399"/>
                </a:solidFill>
              </a:rPr>
              <a:t>Avance</a:t>
            </a:r>
            <a:r>
              <a:rPr lang="en-US" sz="1100" dirty="0">
                <a:solidFill>
                  <a:srgbClr val="333399"/>
                </a:solidFill>
              </a:rPr>
              <a:t> III HD 750 MHz and </a:t>
            </a:r>
            <a:r>
              <a:rPr lang="en-US" sz="1100" dirty="0" err="1">
                <a:solidFill>
                  <a:srgbClr val="333399"/>
                </a:solidFill>
              </a:rPr>
              <a:t>Avance</a:t>
            </a:r>
            <a:r>
              <a:rPr lang="en-US" sz="1100" dirty="0">
                <a:solidFill>
                  <a:srgbClr val="333399"/>
                </a:solidFill>
              </a:rPr>
              <a:t> III 600 MHz)</a:t>
            </a:r>
          </a:p>
          <a:p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 smtClean="0">
                <a:solidFill>
                  <a:srgbClr val="333399"/>
                </a:solidFill>
              </a:rPr>
              <a:t>S. </a:t>
            </a:r>
            <a:r>
              <a:rPr lang="en-US" sz="1100" dirty="0" smtClean="0">
                <a:solidFill>
                  <a:srgbClr val="333399"/>
                </a:solidFill>
              </a:rPr>
              <a:t>Berens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C. </a:t>
            </a:r>
            <a:r>
              <a:rPr lang="en-US" sz="1100" dirty="0" err="1" smtClean="0">
                <a:solidFill>
                  <a:srgbClr val="333399"/>
                </a:solidFill>
              </a:rPr>
              <a:t>Chmelik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F. </a:t>
            </a:r>
            <a:r>
              <a:rPr lang="en-US" sz="1100" dirty="0" smtClean="0">
                <a:solidFill>
                  <a:srgbClr val="333399"/>
                </a:solidFill>
              </a:rPr>
              <a:t>Hillman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J. </a:t>
            </a:r>
            <a:r>
              <a:rPr lang="en-US" sz="1100" dirty="0" err="1" smtClean="0">
                <a:solidFill>
                  <a:srgbClr val="333399"/>
                </a:solidFill>
              </a:rPr>
              <a:t>Karger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H.K. </a:t>
            </a:r>
            <a:r>
              <a:rPr lang="en-US" sz="1100" dirty="0" err="1" smtClean="0">
                <a:solidFill>
                  <a:srgbClr val="333399"/>
                </a:solidFill>
              </a:rPr>
              <a:t>Jeong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S. </a:t>
            </a:r>
            <a:r>
              <a:rPr lang="en-US" sz="1100" dirty="0" err="1" smtClean="0">
                <a:solidFill>
                  <a:srgbClr val="333399"/>
                </a:solidFill>
              </a:rPr>
              <a:t>Vasenkov</a:t>
            </a:r>
            <a:r>
              <a:rPr lang="en-US" sz="1100" dirty="0" smtClean="0">
                <a:solidFill>
                  <a:srgbClr val="333399"/>
                </a:solidFill>
              </a:rPr>
              <a:t>, </a:t>
            </a:r>
          </a:p>
          <a:p>
            <a:r>
              <a:rPr lang="en-US" sz="1100" i="1" dirty="0" smtClean="0">
                <a:solidFill>
                  <a:srgbClr val="333399"/>
                </a:solidFill>
              </a:rPr>
              <a:t>Ethane </a:t>
            </a:r>
            <a:r>
              <a:rPr lang="en-US" sz="1100" i="1" dirty="0">
                <a:solidFill>
                  <a:srgbClr val="333399"/>
                </a:solidFill>
              </a:rPr>
              <a:t>diffusion in mixed linker </a:t>
            </a:r>
            <a:r>
              <a:rPr lang="en-US" sz="1100" i="1" dirty="0" err="1">
                <a:solidFill>
                  <a:srgbClr val="333399"/>
                </a:solidFill>
              </a:rPr>
              <a:t>zeolitic</a:t>
            </a:r>
            <a:r>
              <a:rPr lang="en-US" sz="1100" i="1" dirty="0">
                <a:solidFill>
                  <a:srgbClr val="333399"/>
                </a:solidFill>
              </a:rPr>
              <a:t> </a:t>
            </a:r>
            <a:r>
              <a:rPr lang="en-US" sz="1100" i="1" dirty="0" err="1">
                <a:solidFill>
                  <a:srgbClr val="333399"/>
                </a:solidFill>
              </a:rPr>
              <a:t>imidazolate</a:t>
            </a:r>
            <a:r>
              <a:rPr lang="en-US" sz="1100" i="1" dirty="0">
                <a:solidFill>
                  <a:srgbClr val="333399"/>
                </a:solidFill>
              </a:rPr>
              <a:t> framework-7-8 by pulsed field gradient NMR in combination with single crystal IR microscopy,</a:t>
            </a:r>
            <a:r>
              <a:rPr lang="en-US" sz="1100" dirty="0">
                <a:solidFill>
                  <a:srgbClr val="333399"/>
                </a:solidFill>
              </a:rPr>
              <a:t> Phys. Chem. Chem. Phys., </a:t>
            </a:r>
            <a:r>
              <a:rPr lang="en-US" sz="1100" b="1" dirty="0">
                <a:solidFill>
                  <a:srgbClr val="333399"/>
                </a:solidFill>
              </a:rPr>
              <a:t>20</a:t>
            </a:r>
            <a:r>
              <a:rPr lang="en-US" sz="1100" dirty="0">
                <a:solidFill>
                  <a:srgbClr val="333399"/>
                </a:solidFill>
              </a:rPr>
              <a:t> (37), 23967-23975 (2018), DOI: 10.1039/c8cp04889d</a:t>
            </a:r>
            <a:endParaRPr lang="en-US" sz="1200" dirty="0">
              <a:solidFill>
                <a:srgbClr val="333399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1509" r="55491" b="88823"/>
          <a:stretch/>
        </p:blipFill>
        <p:spPr>
          <a:xfrm>
            <a:off x="5195792" y="1347946"/>
            <a:ext cx="1058145" cy="2009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2" t="1509" r="1079" b="87757"/>
          <a:stretch/>
        </p:blipFill>
        <p:spPr>
          <a:xfrm>
            <a:off x="7045036" y="1325788"/>
            <a:ext cx="1515682" cy="223074"/>
          </a:xfrm>
          <a:prstGeom prst="rect">
            <a:avLst/>
          </a:prstGeom>
        </p:spPr>
      </p:pic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4395770" y="1304782"/>
            <a:ext cx="4672031" cy="4829172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175949" y="1814052"/>
            <a:ext cx="457477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000000"/>
                </a:solidFill>
              </a:rPr>
              <a:t>What </a:t>
            </a:r>
            <a:r>
              <a:rPr lang="en-US" sz="1200" b="1" dirty="0">
                <a:solidFill>
                  <a:srgbClr val="000000"/>
                </a:solidFill>
              </a:rPr>
              <a:t>is the finding? </a:t>
            </a:r>
            <a:r>
              <a:rPr lang="en-US" sz="1200" dirty="0" smtClean="0">
                <a:latin typeface="Arial" charset="0"/>
              </a:rPr>
              <a:t>It is demonstrated for the first time that high field NMR </a:t>
            </a:r>
            <a:r>
              <a:rPr lang="en-US" sz="1200" dirty="0" smtClean="0">
                <a:latin typeface="Arial" charset="0"/>
              </a:rPr>
              <a:t>can be combined with infrared (IR) microscopy to </a:t>
            </a:r>
            <a:r>
              <a:rPr lang="en-US" sz="1200" dirty="0" smtClean="0">
                <a:latin typeface="Arial" charset="0"/>
              </a:rPr>
              <a:t>quantify and understand microscopic gas transport in a novel class of porous molecular sieves. These materials are highly promising candidates for gas separation applications. </a:t>
            </a:r>
            <a:endParaRPr lang="en-US" sz="1200" dirty="0">
              <a:latin typeface="Arial" charset="0"/>
            </a:endParaRP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GB" sz="1200" dirty="0" smtClean="0"/>
              <a:t>Porous </a:t>
            </a:r>
            <a:r>
              <a:rPr lang="en-GB" sz="1200" dirty="0" smtClean="0"/>
              <a:t>membranes made with </a:t>
            </a:r>
            <a:r>
              <a:rPr lang="en-GB" sz="1200" dirty="0" smtClean="0"/>
              <a:t>materials like </a:t>
            </a:r>
            <a:r>
              <a:rPr lang="en-GB" sz="1200" dirty="0" err="1" smtClean="0"/>
              <a:t>Zeolitic</a:t>
            </a:r>
            <a:r>
              <a:rPr lang="en-GB" sz="1200" dirty="0" smtClean="0"/>
              <a:t> </a:t>
            </a:r>
            <a:r>
              <a:rPr lang="en-GB" sz="1200" dirty="0" err="1" smtClean="0"/>
              <a:t>Imidazolate</a:t>
            </a:r>
            <a:r>
              <a:rPr lang="en-GB" sz="1200" dirty="0" smtClean="0"/>
              <a:t> Frameworks (ZIFs) hold the </a:t>
            </a:r>
            <a:r>
              <a:rPr lang="en-GB" sz="1200" dirty="0" smtClean="0"/>
              <a:t>potential to reduce the energy costs for gas separations </a:t>
            </a:r>
            <a:r>
              <a:rPr lang="en-GB" sz="1200" dirty="0" smtClean="0"/>
              <a:t>as much as tenfold in </a:t>
            </a:r>
            <a:r>
              <a:rPr lang="en-GB" sz="1200" dirty="0" smtClean="0"/>
              <a:t>comparison with the currently used </a:t>
            </a:r>
            <a:r>
              <a:rPr lang="en-GB" sz="1200" dirty="0"/>
              <a:t>t</a:t>
            </a:r>
            <a:r>
              <a:rPr lang="en-GB" sz="1200" dirty="0" smtClean="0"/>
              <a:t>echnologies. </a:t>
            </a:r>
            <a:r>
              <a:rPr lang="en-US" sz="1200" dirty="0" smtClean="0"/>
              <a:t>This represents a significant improvement </a:t>
            </a:r>
            <a:r>
              <a:rPr lang="en-US" sz="1200" dirty="0" smtClean="0"/>
              <a:t>because about half of </a:t>
            </a:r>
            <a:r>
              <a:rPr lang="en-US" sz="1200" dirty="0" smtClean="0"/>
              <a:t>the energy required for </a:t>
            </a:r>
            <a:r>
              <a:rPr lang="en-US" sz="1200" dirty="0" smtClean="0"/>
              <a:t>industrial-scale </a:t>
            </a:r>
            <a:r>
              <a:rPr lang="en-US" sz="1200" dirty="0" smtClean="0"/>
              <a:t>gas production is used for separations. </a:t>
            </a:r>
            <a:r>
              <a:rPr lang="en-US" sz="1200" dirty="0" smtClean="0">
                <a:solidFill>
                  <a:srgbClr val="000000"/>
                </a:solidFill>
              </a:rPr>
              <a:t>However, in </a:t>
            </a:r>
            <a:r>
              <a:rPr lang="en-US" sz="1200" dirty="0">
                <a:solidFill>
                  <a:srgbClr val="000000"/>
                </a:solidFill>
              </a:rPr>
              <a:t>order to design molecular sieves to separate a specific gas from a mixture of gases, scientists must develop a f</a:t>
            </a:r>
            <a:r>
              <a:rPr lang="en-GB" sz="1200" dirty="0" err="1"/>
              <a:t>undamental</a:t>
            </a:r>
            <a:r>
              <a:rPr lang="en-GB" sz="1200" dirty="0"/>
              <a:t> understanding of molecular transport on microscopic length scales. </a:t>
            </a:r>
            <a:r>
              <a:rPr lang="en-GB" sz="1200" dirty="0" smtClean="0"/>
              <a:t> </a:t>
            </a:r>
            <a:endParaRPr lang="en-US" sz="1200" dirty="0"/>
          </a:p>
          <a:p>
            <a:pPr algn="just"/>
            <a:endParaRPr lang="en-US" sz="1200" dirty="0">
              <a:latin typeface="Arial" charset="0"/>
            </a:endParaRPr>
          </a:p>
          <a:p>
            <a:pPr algn="just"/>
            <a:r>
              <a:rPr lang="en-US" sz="1200" b="1" dirty="0" smtClean="0">
                <a:solidFill>
                  <a:srgbClr val="000000"/>
                </a:solidFill>
              </a:rPr>
              <a:t>Why </a:t>
            </a:r>
            <a:r>
              <a:rPr lang="en-US" sz="1200" b="1" dirty="0">
                <a:solidFill>
                  <a:srgbClr val="000000"/>
                </a:solidFill>
              </a:rPr>
              <a:t>did this research need the MagLab</a:t>
            </a:r>
            <a:r>
              <a:rPr lang="en-US" sz="1200" b="1" dirty="0" smtClean="0">
                <a:solidFill>
                  <a:srgbClr val="000000"/>
                </a:solidFill>
              </a:rPr>
              <a:t>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This </a:t>
            </a:r>
            <a:r>
              <a:rPr lang="en-US" sz="1200" dirty="0" smtClean="0">
                <a:latin typeface="Arial" charset="0"/>
              </a:rPr>
              <a:t>research </a:t>
            </a:r>
            <a:r>
              <a:rPr lang="en-US" sz="1200" dirty="0" smtClean="0">
                <a:latin typeface="Arial" charset="0"/>
              </a:rPr>
              <a:t>relied on MagLab instrumentation </a:t>
            </a:r>
            <a:r>
              <a:rPr lang="en-US" sz="1200" dirty="0" smtClean="0">
                <a:latin typeface="Arial" charset="0"/>
              </a:rPr>
              <a:t>that </a:t>
            </a:r>
            <a:r>
              <a:rPr lang="en-US" sz="1200" dirty="0" smtClean="0">
                <a:latin typeface="Arial" charset="0"/>
              </a:rPr>
              <a:t>combines </a:t>
            </a:r>
            <a:r>
              <a:rPr lang="en-US" sz="1200" dirty="0" smtClean="0">
                <a:latin typeface="Arial" charset="0"/>
              </a:rPr>
              <a:t>high magnetic field and large magnetic field gradients in NMR diffusion studies. </a:t>
            </a:r>
            <a:endParaRPr lang="en-US" sz="1200" dirty="0">
              <a:latin typeface="Arial" charset="0"/>
            </a:endParaRP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0" y="611593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</a:t>
            </a:r>
            <a:r>
              <a:rPr lang="en-US" sz="1100" b="1" dirty="0" smtClean="0">
                <a:solidFill>
                  <a:srgbClr val="333399"/>
                </a:solidFill>
              </a:rPr>
              <a:t>used</a:t>
            </a:r>
            <a:r>
              <a:rPr lang="en-US" sz="1100" b="1" dirty="0">
                <a:solidFill>
                  <a:srgbClr val="333399"/>
                </a:solidFill>
              </a:rPr>
              <a:t>:</a:t>
            </a:r>
            <a:r>
              <a:rPr lang="en-US" sz="1100" dirty="0">
                <a:solidFill>
                  <a:srgbClr val="333399"/>
                </a:solidFill>
              </a:rPr>
              <a:t>  AMRIS (</a:t>
            </a:r>
            <a:r>
              <a:rPr lang="en-US" sz="1100" dirty="0" err="1">
                <a:solidFill>
                  <a:srgbClr val="333399"/>
                </a:solidFill>
              </a:rPr>
              <a:t>Avance</a:t>
            </a:r>
            <a:r>
              <a:rPr lang="en-US" sz="1100" dirty="0">
                <a:solidFill>
                  <a:srgbClr val="333399"/>
                </a:solidFill>
              </a:rPr>
              <a:t> III HD 750 MHz and </a:t>
            </a:r>
            <a:r>
              <a:rPr lang="en-US" sz="1100" dirty="0" err="1">
                <a:solidFill>
                  <a:srgbClr val="333399"/>
                </a:solidFill>
              </a:rPr>
              <a:t>Avance</a:t>
            </a:r>
            <a:r>
              <a:rPr lang="en-US" sz="1100" dirty="0">
                <a:solidFill>
                  <a:srgbClr val="333399"/>
                </a:solidFill>
              </a:rPr>
              <a:t> III 600 MHz)</a:t>
            </a:r>
          </a:p>
          <a:p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 smtClean="0">
                <a:solidFill>
                  <a:srgbClr val="333399"/>
                </a:solidFill>
              </a:rPr>
              <a:t>S. </a:t>
            </a:r>
            <a:r>
              <a:rPr lang="en-US" sz="1100" dirty="0" smtClean="0">
                <a:solidFill>
                  <a:srgbClr val="333399"/>
                </a:solidFill>
              </a:rPr>
              <a:t>Berens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C. </a:t>
            </a:r>
            <a:r>
              <a:rPr lang="en-US" sz="1100" dirty="0" err="1" smtClean="0">
                <a:solidFill>
                  <a:srgbClr val="333399"/>
                </a:solidFill>
              </a:rPr>
              <a:t>Chmelik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F. </a:t>
            </a:r>
            <a:r>
              <a:rPr lang="en-US" sz="1100" dirty="0" smtClean="0">
                <a:solidFill>
                  <a:srgbClr val="333399"/>
                </a:solidFill>
              </a:rPr>
              <a:t>Hillman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J. </a:t>
            </a:r>
            <a:r>
              <a:rPr lang="en-US" sz="1100" dirty="0" err="1" smtClean="0">
                <a:solidFill>
                  <a:srgbClr val="333399"/>
                </a:solidFill>
              </a:rPr>
              <a:t>Karger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H.K. </a:t>
            </a:r>
            <a:r>
              <a:rPr lang="en-US" sz="1100" dirty="0" err="1" smtClean="0">
                <a:solidFill>
                  <a:srgbClr val="333399"/>
                </a:solidFill>
              </a:rPr>
              <a:t>Jeong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S. </a:t>
            </a:r>
            <a:r>
              <a:rPr lang="en-US" sz="1100" dirty="0" err="1" smtClean="0">
                <a:solidFill>
                  <a:srgbClr val="333399"/>
                </a:solidFill>
              </a:rPr>
              <a:t>Vasenkov</a:t>
            </a:r>
            <a:r>
              <a:rPr lang="en-US" sz="1100" dirty="0" smtClean="0">
                <a:solidFill>
                  <a:srgbClr val="333399"/>
                </a:solidFill>
              </a:rPr>
              <a:t>, </a:t>
            </a:r>
          </a:p>
          <a:p>
            <a:r>
              <a:rPr lang="en-US" sz="1100" i="1" dirty="0" smtClean="0">
                <a:solidFill>
                  <a:srgbClr val="333399"/>
                </a:solidFill>
              </a:rPr>
              <a:t>Ethane </a:t>
            </a:r>
            <a:r>
              <a:rPr lang="en-US" sz="1100" i="1" dirty="0">
                <a:solidFill>
                  <a:srgbClr val="333399"/>
                </a:solidFill>
              </a:rPr>
              <a:t>diffusion in mixed linker </a:t>
            </a:r>
            <a:r>
              <a:rPr lang="en-US" sz="1100" i="1" dirty="0" err="1">
                <a:solidFill>
                  <a:srgbClr val="333399"/>
                </a:solidFill>
              </a:rPr>
              <a:t>zeolitic</a:t>
            </a:r>
            <a:r>
              <a:rPr lang="en-US" sz="1100" i="1" dirty="0">
                <a:solidFill>
                  <a:srgbClr val="333399"/>
                </a:solidFill>
              </a:rPr>
              <a:t> </a:t>
            </a:r>
            <a:r>
              <a:rPr lang="en-US" sz="1100" i="1" dirty="0" err="1">
                <a:solidFill>
                  <a:srgbClr val="333399"/>
                </a:solidFill>
              </a:rPr>
              <a:t>imidazolate</a:t>
            </a:r>
            <a:r>
              <a:rPr lang="en-US" sz="1100" i="1" dirty="0">
                <a:solidFill>
                  <a:srgbClr val="333399"/>
                </a:solidFill>
              </a:rPr>
              <a:t> framework-7-8 by pulsed field gradient NMR in combination with single crystal IR microscopy,</a:t>
            </a:r>
            <a:r>
              <a:rPr lang="en-US" sz="1100" dirty="0">
                <a:solidFill>
                  <a:srgbClr val="333399"/>
                </a:solidFill>
              </a:rPr>
              <a:t> Phys. Chem. Chem. Phys., </a:t>
            </a:r>
            <a:r>
              <a:rPr lang="en-US" sz="1100" b="1" dirty="0">
                <a:solidFill>
                  <a:srgbClr val="333399"/>
                </a:solidFill>
              </a:rPr>
              <a:t>20</a:t>
            </a:r>
            <a:r>
              <a:rPr lang="en-US" sz="1100" dirty="0">
                <a:solidFill>
                  <a:srgbClr val="333399"/>
                </a:solidFill>
              </a:rPr>
              <a:t> (37), 23967-23975 (2018), DOI: 10.1039/c8cp04889d</a:t>
            </a:r>
            <a:endParaRPr lang="en-US" sz="1200" dirty="0">
              <a:solidFill>
                <a:srgbClr val="333399"/>
              </a:solidFill>
            </a:endParaRP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4937760" y="1325562"/>
            <a:ext cx="4130041" cy="4956176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4" t="45446" r="9639" b="13357"/>
          <a:stretch/>
        </p:blipFill>
        <p:spPr>
          <a:xfrm>
            <a:off x="5008418" y="1382826"/>
            <a:ext cx="3961016" cy="1431689"/>
          </a:xfrm>
          <a:prstGeom prst="rect">
            <a:avLst/>
          </a:prstGeom>
        </p:spPr>
      </p:pic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0" y="58966"/>
            <a:ext cx="91440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Microscale Diffusion </a:t>
            </a:r>
            <a:r>
              <a:rPr lang="en-US" sz="1600" b="1" dirty="0"/>
              <a:t>in </a:t>
            </a:r>
            <a:r>
              <a:rPr lang="en-US" sz="1600" b="1" dirty="0" smtClean="0"/>
              <a:t>Mixed Linker </a:t>
            </a:r>
            <a:r>
              <a:rPr lang="en-US" sz="1600" b="1" dirty="0" err="1" smtClean="0"/>
              <a:t>Zeolitic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Imidazolate</a:t>
            </a:r>
            <a:r>
              <a:rPr lang="en-US" sz="1600" b="1" dirty="0" smtClean="0"/>
              <a:t> Framework</a:t>
            </a:r>
            <a:endParaRPr lang="en-US" sz="600" dirty="0" smtClean="0"/>
          </a:p>
          <a:p>
            <a:pPr algn="ctr">
              <a:spcBef>
                <a:spcPts val="600"/>
              </a:spcBef>
            </a:pPr>
            <a:r>
              <a:rPr lang="en-US" sz="1100" dirty="0" smtClean="0"/>
              <a:t> Samuel Berens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Christian Chmelik</a:t>
            </a:r>
            <a:r>
              <a:rPr lang="en-US" sz="1100" baseline="30000" dirty="0"/>
              <a:t>2</a:t>
            </a:r>
            <a:r>
              <a:rPr lang="en-US" sz="1100" dirty="0" smtClean="0"/>
              <a:t>, </a:t>
            </a:r>
            <a:r>
              <a:rPr lang="en-US" sz="1100" dirty="0" err="1" smtClean="0"/>
              <a:t>Febrian</a:t>
            </a:r>
            <a:r>
              <a:rPr lang="en-US" sz="1100" dirty="0" smtClean="0"/>
              <a:t> Hillman</a:t>
            </a:r>
            <a:r>
              <a:rPr lang="en-US" sz="1100" baseline="30000" dirty="0" smtClean="0"/>
              <a:t>3</a:t>
            </a:r>
            <a:r>
              <a:rPr lang="en-US" sz="1100" dirty="0" smtClean="0"/>
              <a:t>, </a:t>
            </a:r>
            <a:r>
              <a:rPr lang="en-US" sz="1100" dirty="0" err="1" smtClean="0"/>
              <a:t>Jörg</a:t>
            </a:r>
            <a:r>
              <a:rPr lang="en-US" sz="1100" dirty="0" smtClean="0"/>
              <a:t> Kärger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, </a:t>
            </a:r>
            <a:r>
              <a:rPr lang="en-US" sz="1100" dirty="0" err="1" smtClean="0"/>
              <a:t>Hae</a:t>
            </a:r>
            <a:r>
              <a:rPr lang="en-US" sz="1100" dirty="0" smtClean="0"/>
              <a:t>-Kwon Jeong</a:t>
            </a:r>
            <a:r>
              <a:rPr lang="en-US" sz="1100" baseline="30000" dirty="0"/>
              <a:t>3</a:t>
            </a:r>
            <a:r>
              <a:rPr lang="en-US" sz="1100" dirty="0" smtClean="0"/>
              <a:t>,  Sergey Vasenkov</a:t>
            </a:r>
            <a:r>
              <a:rPr lang="en-US" sz="1100" baseline="30000" dirty="0"/>
              <a:t>1</a:t>
            </a:r>
            <a:endParaRPr lang="en-US" sz="1100" kern="1200" dirty="0" smtClean="0"/>
          </a:p>
          <a:p>
            <a:pPr marL="228600" indent="-228600" algn="ctr">
              <a:spcBef>
                <a:spcPts val="0"/>
              </a:spcBef>
              <a:buAutoNum type="arabicPeriod"/>
            </a:pPr>
            <a:r>
              <a:rPr lang="en-US" sz="1050" b="1" kern="1200" dirty="0" smtClean="0">
                <a:solidFill>
                  <a:srgbClr val="0033CC"/>
                </a:solidFill>
              </a:rPr>
              <a:t>University of Florida; 2. </a:t>
            </a:r>
            <a:r>
              <a:rPr lang="en-US" sz="1050" b="1" dirty="0">
                <a:solidFill>
                  <a:srgbClr val="0033CC"/>
                </a:solidFill>
              </a:rPr>
              <a:t>Leipzig University; </a:t>
            </a:r>
            <a:r>
              <a:rPr lang="en-US" sz="1050" b="1" kern="1200" dirty="0" smtClean="0">
                <a:solidFill>
                  <a:srgbClr val="0033CC"/>
                </a:solidFill>
              </a:rPr>
              <a:t>3. </a:t>
            </a:r>
            <a:r>
              <a:rPr lang="en-US" sz="1050" b="1" dirty="0" smtClean="0">
                <a:solidFill>
                  <a:srgbClr val="0033CC"/>
                </a:solidFill>
              </a:rPr>
              <a:t>Texas </a:t>
            </a:r>
            <a:r>
              <a:rPr lang="en-US" sz="1050" b="1" dirty="0">
                <a:solidFill>
                  <a:srgbClr val="0033CC"/>
                </a:solidFill>
              </a:rPr>
              <a:t>A&amp;M </a:t>
            </a:r>
            <a:r>
              <a:rPr lang="en-US" sz="1050" b="1" dirty="0" smtClean="0">
                <a:solidFill>
                  <a:srgbClr val="0033CC"/>
                </a:solidFill>
              </a:rPr>
              <a:t>University</a:t>
            </a:r>
            <a:endParaRPr lang="en-US" sz="1050" b="1" kern="1200" dirty="0" smtClean="0">
              <a:solidFill>
                <a:srgbClr val="0033CC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050" b="1" kern="1200" dirty="0" smtClean="0"/>
              <a:t>                     Funding Grants:</a:t>
            </a:r>
            <a:r>
              <a:rPr lang="en-US" sz="1050" kern="1200" dirty="0" smtClean="0"/>
              <a:t>  </a:t>
            </a:r>
            <a:r>
              <a:rPr lang="en-US" sz="1050" kern="1200" dirty="0"/>
              <a:t>G.S. Boebinger (NSF </a:t>
            </a:r>
            <a:r>
              <a:rPr lang="en-US" sz="1050" kern="1200" dirty="0" smtClean="0"/>
              <a:t>DMR-1157490, NSF </a:t>
            </a:r>
            <a:r>
              <a:rPr lang="en-US" sz="1050" dirty="0" smtClean="0"/>
              <a:t>DMR-1644779</a:t>
            </a:r>
            <a:r>
              <a:rPr lang="en-US" sz="1050" kern="1200" dirty="0" smtClean="0"/>
              <a:t>); </a:t>
            </a:r>
            <a:endParaRPr lang="en-US" sz="1050" kern="1200" dirty="0" smtClean="0"/>
          </a:p>
          <a:p>
            <a:pPr algn="ctr">
              <a:spcBef>
                <a:spcPts val="0"/>
              </a:spcBef>
            </a:pPr>
            <a:r>
              <a:rPr lang="en-US" sz="1050" dirty="0" smtClean="0"/>
              <a:t>H</a:t>
            </a:r>
            <a:r>
              <a:rPr lang="en-US" sz="1050" dirty="0" smtClean="0"/>
              <a:t>.-K. </a:t>
            </a:r>
            <a:r>
              <a:rPr lang="en-US" sz="1050" dirty="0" err="1" smtClean="0"/>
              <a:t>Jeong</a:t>
            </a:r>
            <a:r>
              <a:rPr lang="en-US" sz="1050" dirty="0" smtClean="0"/>
              <a:t> </a:t>
            </a:r>
            <a:r>
              <a:rPr lang="en-US" sz="1050" kern="1200" dirty="0" smtClean="0"/>
              <a:t>(NSF </a:t>
            </a:r>
            <a:r>
              <a:rPr lang="en-US" sz="1050" dirty="0" smtClean="0"/>
              <a:t>CMMI-1561897</a:t>
            </a:r>
            <a:r>
              <a:rPr lang="en-US" sz="1050" kern="1200" dirty="0" smtClean="0"/>
              <a:t>); </a:t>
            </a:r>
            <a:r>
              <a:rPr lang="en-US" sz="1050" dirty="0" smtClean="0"/>
              <a:t>S</a:t>
            </a:r>
            <a:r>
              <a:rPr lang="en-US" sz="1050" dirty="0"/>
              <a:t>. Vasenkov (NSF CMMI-1561347</a:t>
            </a:r>
            <a:r>
              <a:rPr lang="en-US" sz="1050" dirty="0" smtClean="0"/>
              <a:t>)</a:t>
            </a:r>
            <a:endParaRPr lang="en-US" sz="1050" dirty="0"/>
          </a:p>
          <a:p>
            <a:pPr algn="ctr">
              <a:spcBef>
                <a:spcPts val="0"/>
              </a:spcBef>
            </a:pP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156" y="2913083"/>
            <a:ext cx="3175461" cy="2880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86263" r="5932" b="2903"/>
          <a:stretch/>
        </p:blipFill>
        <p:spPr>
          <a:xfrm>
            <a:off x="5133108" y="2594886"/>
            <a:ext cx="2759827" cy="2196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6539" y="5821775"/>
            <a:ext cx="363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(Above) Schematics of ethane diffusion in ZIF-7-8.  (Below) Several of the dozens of ZIF structures.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C98FCE1A0E448A1E158EBFFE2F8B" ma:contentTypeVersion="1" ma:contentTypeDescription="Create a new document." ma:contentTypeScope="" ma:versionID="76ebd7277803707863ce8a13b8345eea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09E961-858A-477F-98BF-D2E266BF89B2}"/>
</file>

<file path=customXml/itemProps2.xml><?xml version="1.0" encoding="utf-8"?>
<ds:datastoreItem xmlns:ds="http://schemas.openxmlformats.org/officeDocument/2006/customXml" ds:itemID="{8B9CC517-7A78-4D72-95BF-6CB631A8B6BF}"/>
</file>

<file path=customXml/itemProps3.xml><?xml version="1.0" encoding="utf-8"?>
<ds:datastoreItem xmlns:ds="http://schemas.openxmlformats.org/officeDocument/2006/customXml" ds:itemID="{84493E65-B701-4CBF-8C5D-174CFEBC3928}"/>
</file>

<file path=docProps/app.xml><?xml version="1.0" encoding="utf-8"?>
<Properties xmlns="http://schemas.openxmlformats.org/officeDocument/2006/extended-properties" xmlns:vt="http://schemas.openxmlformats.org/officeDocument/2006/docPropsVTypes">
  <TotalTime>5065</TotalTime>
  <Words>774</Words>
  <Application>Microsoft Office PowerPoint</Application>
  <PresentationFormat>On-screen Show (4:3)</PresentationFormat>
  <Paragraphs>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130</cp:revision>
  <cp:lastPrinted>2007-07-13T05:35:51Z</cp:lastPrinted>
  <dcterms:created xsi:type="dcterms:W3CDTF">2004-08-07T03:10:56Z</dcterms:created>
  <dcterms:modified xsi:type="dcterms:W3CDTF">2019-02-19T04:23:53Z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0x010100D982C98FCE1A0E448A1E158EBFFE2F8B</vt:lpwstr>
  </property>
</Properties>
</file>