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2" autoAdjust="0"/>
    <p:restoredTop sz="83261" autoAdjust="0"/>
  </p:normalViewPr>
  <p:slideViewPr>
    <p:cSldViewPr snapToGrid="0">
      <p:cViewPr varScale="1">
        <p:scale>
          <a:sx n="158" d="100"/>
          <a:sy n="158" d="100"/>
        </p:scale>
        <p:origin x="1788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378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6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tif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87145" y="1614980"/>
            <a:ext cx="375058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Lipopolysaccharide (LPS) host-microbe biology has made its use possible in vaccine and adjuvant discovery pipelines. Deep structural characterization of most LPS extracts is not performed routinely; hence, prediction of their biological activities is inaccurate. Also, the most common LPS structure elucidation workflow utilizes nonspecific chemical decomposition steps before analyses, making biological relevance less clear. 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dirty="0"/>
              <a:t>Novel mass spectrometry workflows were employed in this work for top down LPS primary structure elucidation, specifically for a rough-type mutant (J5) </a:t>
            </a:r>
            <a:r>
              <a:rPr lang="en-US" sz="1200" i="1" dirty="0"/>
              <a:t>E. </a:t>
            </a:r>
            <a:r>
              <a:rPr lang="en-US" sz="1200" i="1" dirty="0" smtClean="0"/>
              <a:t>coli </a:t>
            </a:r>
            <a:r>
              <a:rPr lang="en-US" sz="1200" dirty="0" smtClean="0"/>
              <a:t>- derived </a:t>
            </a:r>
            <a:r>
              <a:rPr lang="en-US" sz="1200" dirty="0"/>
              <a:t>LPS component of a vaccine candidate. Ultra-high mass resolving power and mass accuracy </a:t>
            </a:r>
            <a:r>
              <a:rPr lang="en-US" sz="1200" dirty="0" smtClean="0"/>
              <a:t>of the 21T </a:t>
            </a:r>
            <a:r>
              <a:rPr lang="en-US" sz="1200" dirty="0"/>
              <a:t>FT-ICR mass spectrometry generated data enabling assignment of unequivocal precursor and product ion empirical formulae. Previous knowledge about LPS dissociation phenomena was used to show that MS</a:t>
            </a:r>
            <a:r>
              <a:rPr lang="en-US" sz="1200" baseline="30000" dirty="0"/>
              <a:t>3</a:t>
            </a:r>
            <a:r>
              <a:rPr lang="en-US" sz="1200" dirty="0"/>
              <a:t> analyses in an ion trap instrument generate data that allow top down sequencing. 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65175" y="3987"/>
            <a:ext cx="7616825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b="1" kern="1200" dirty="0"/>
              <a:t>Top Down Tandem Mass Spectrometric Analysis </a:t>
            </a:r>
            <a:endParaRPr lang="en-US" sz="1400" b="1" kern="1200" dirty="0" smtClean="0"/>
          </a:p>
          <a:p>
            <a:pPr algn="ctr">
              <a:spcBef>
                <a:spcPts val="0"/>
              </a:spcBef>
            </a:pPr>
            <a:r>
              <a:rPr lang="en-US" sz="1400" b="1" kern="1200" dirty="0" smtClean="0"/>
              <a:t>of </a:t>
            </a:r>
            <a:r>
              <a:rPr lang="en-US" sz="1400" b="1" kern="1200" dirty="0"/>
              <a:t>a Chemically Modified Rough-type Lipopolysaccharide Vaccine Candidate</a:t>
            </a:r>
          </a:p>
          <a:p>
            <a:pPr algn="ctr">
              <a:spcBef>
                <a:spcPts val="0"/>
              </a:spcBef>
            </a:pPr>
            <a:endParaRPr lang="en-US" sz="400" dirty="0"/>
          </a:p>
          <a:p>
            <a:pPr algn="ctr">
              <a:spcBef>
                <a:spcPts val="0"/>
              </a:spcBef>
            </a:pPr>
            <a:r>
              <a:rPr lang="en-US" sz="950" dirty="0"/>
              <a:t>Benjamin L. Oyler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</a:t>
            </a:r>
            <a:r>
              <a:rPr lang="en-US" sz="950" dirty="0" err="1"/>
              <a:t>Mohd</a:t>
            </a:r>
            <a:r>
              <a:rPr lang="en-US" sz="950" dirty="0"/>
              <a:t> M. Khan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</a:t>
            </a:r>
            <a:r>
              <a:rPr lang="en-US" sz="950" dirty="0"/>
              <a:t>Donald F. Smith</a:t>
            </a:r>
            <a:r>
              <a:rPr lang="en-US" sz="950" kern="1200" baseline="30000" dirty="0"/>
              <a:t>2</a:t>
            </a:r>
            <a:r>
              <a:rPr lang="en-US" sz="950" kern="1200" dirty="0"/>
              <a:t>, </a:t>
            </a:r>
            <a:r>
              <a:rPr lang="en-US" sz="950" dirty="0"/>
              <a:t>Erin M. Harberts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David P. A. Kilgour</a:t>
            </a:r>
            <a:r>
              <a:rPr lang="en-US" sz="950" kern="1200" baseline="30000" dirty="0"/>
              <a:t>3</a:t>
            </a:r>
            <a:r>
              <a:rPr lang="en-US" sz="950" kern="1200" dirty="0"/>
              <a:t>, </a:t>
            </a:r>
            <a:endParaRPr lang="en-US" sz="950" kern="1200" dirty="0" smtClean="0"/>
          </a:p>
          <a:p>
            <a:pPr algn="ctr">
              <a:spcBef>
                <a:spcPts val="0"/>
              </a:spcBef>
            </a:pPr>
            <a:r>
              <a:rPr lang="en-US" sz="950" kern="1200" dirty="0" smtClean="0"/>
              <a:t>Robert </a:t>
            </a:r>
            <a:r>
              <a:rPr lang="en-US" sz="950" kern="1200" dirty="0"/>
              <a:t>K. Ernst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Alan S. </a:t>
            </a:r>
            <a:r>
              <a:rPr lang="en-US" sz="950" dirty="0"/>
              <a:t>Cross</a:t>
            </a:r>
            <a:r>
              <a:rPr lang="en-US" sz="950" baseline="30000" dirty="0"/>
              <a:t>1</a:t>
            </a:r>
            <a:r>
              <a:rPr lang="en-US" sz="950" dirty="0"/>
              <a:t>, David R. Goodlett</a:t>
            </a:r>
            <a:r>
              <a:rPr lang="en-US" sz="950" baseline="30000" dirty="0"/>
              <a:t>1</a:t>
            </a:r>
            <a:endParaRPr lang="en-US" sz="950" kern="1200" baseline="30000" dirty="0"/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950" b="1" kern="1200" dirty="0">
                <a:solidFill>
                  <a:srgbClr val="0033CC"/>
                </a:solidFill>
              </a:rPr>
              <a:t>1. University of Maryland, Baltimore; 2. National High Magnetic Field Laboratory; 3. Nottingham Trent University</a:t>
            </a:r>
          </a:p>
          <a:p>
            <a:pPr algn="ctr">
              <a:spcBef>
                <a:spcPts val="0"/>
              </a:spcBef>
            </a:pPr>
            <a:r>
              <a:rPr lang="en-US" sz="950" b="1" kern="1200" dirty="0"/>
              <a:t>Funding Grants:</a:t>
            </a:r>
            <a:r>
              <a:rPr lang="en-US" sz="950" kern="1200" dirty="0"/>
              <a:t>  G.S. Boebinger (NSF DMR-1157490, NSF </a:t>
            </a:r>
            <a:r>
              <a:rPr lang="en-US" sz="950" dirty="0"/>
              <a:t>DMR-1644779</a:t>
            </a:r>
            <a:r>
              <a:rPr lang="en-US" sz="950" kern="1200" dirty="0"/>
              <a:t>); D.R. </a:t>
            </a:r>
            <a:r>
              <a:rPr lang="en-US" sz="950" kern="1200" dirty="0" err="1"/>
              <a:t>Goodlett</a:t>
            </a:r>
            <a:r>
              <a:rPr lang="en-US" sz="950" kern="1200" dirty="0"/>
              <a:t> and R.K. </a:t>
            </a:r>
            <a:r>
              <a:rPr lang="en-US" sz="950" dirty="0"/>
              <a:t>Ernst (NIH 5R01AI123820)</a:t>
            </a:r>
            <a:endParaRPr lang="en-US" sz="9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752" y="1392675"/>
            <a:ext cx="4759363" cy="2490504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791535" y="3709932"/>
            <a:ext cx="2155084" cy="3117857"/>
            <a:chOff x="7287003" y="3367535"/>
            <a:chExt cx="1522732" cy="211989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319"/>
            <a:stretch/>
          </p:blipFill>
          <p:spPr>
            <a:xfrm>
              <a:off x="7367567" y="3367535"/>
              <a:ext cx="1442168" cy="2119892"/>
            </a:xfrm>
            <a:prstGeom prst="rect">
              <a:avLst/>
            </a:prstGeom>
          </p:spPr>
        </p:pic>
        <p:sp>
          <p:nvSpPr>
            <p:cNvPr id="2" name="Freeform 1"/>
            <p:cNvSpPr/>
            <p:nvPr/>
          </p:nvSpPr>
          <p:spPr>
            <a:xfrm>
              <a:off x="7287003" y="4237660"/>
              <a:ext cx="567975" cy="1168176"/>
            </a:xfrm>
            <a:custGeom>
              <a:avLst/>
              <a:gdLst>
                <a:gd name="connsiteX0" fmla="*/ 0 w 567975"/>
                <a:gd name="connsiteY0" fmla="*/ 0 h 1168176"/>
                <a:gd name="connsiteX1" fmla="*/ 443101 w 567975"/>
                <a:gd name="connsiteY1" fmla="*/ 44310 h 1168176"/>
                <a:gd name="connsiteX2" fmla="*/ 439073 w 567975"/>
                <a:gd name="connsiteY2" fmla="*/ 153071 h 1168176"/>
                <a:gd name="connsiteX3" fmla="*/ 567975 w 567975"/>
                <a:gd name="connsiteY3" fmla="*/ 1091640 h 1168176"/>
                <a:gd name="connsiteX4" fmla="*/ 567975 w 567975"/>
                <a:gd name="connsiteY4" fmla="*/ 1168176 h 1168176"/>
                <a:gd name="connsiteX5" fmla="*/ 338368 w 567975"/>
                <a:gd name="connsiteY5" fmla="*/ 1160120 h 1168176"/>
                <a:gd name="connsiteX6" fmla="*/ 52366 w 567975"/>
                <a:gd name="connsiteY6" fmla="*/ 1160120 h 1168176"/>
                <a:gd name="connsiteX7" fmla="*/ 0 w 567975"/>
                <a:gd name="connsiteY7" fmla="*/ 0 h 1168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7975" h="1168176">
                  <a:moveTo>
                    <a:pt x="0" y="0"/>
                  </a:moveTo>
                  <a:lnTo>
                    <a:pt x="443101" y="44310"/>
                  </a:lnTo>
                  <a:lnTo>
                    <a:pt x="439073" y="153071"/>
                  </a:lnTo>
                  <a:lnTo>
                    <a:pt x="567975" y="1091640"/>
                  </a:lnTo>
                  <a:lnTo>
                    <a:pt x="567975" y="1168176"/>
                  </a:lnTo>
                  <a:cubicBezTo>
                    <a:pt x="462896" y="1149072"/>
                    <a:pt x="538677" y="1160120"/>
                    <a:pt x="338368" y="1160120"/>
                  </a:cubicBezTo>
                  <a:lnTo>
                    <a:pt x="52366" y="1160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/>
          <p:cNvSpPr/>
          <p:nvPr/>
        </p:nvSpPr>
        <p:spPr>
          <a:xfrm>
            <a:off x="4210834" y="4321254"/>
            <a:ext cx="26541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100" b="1" dirty="0">
                <a:solidFill>
                  <a:srgbClr val="000000"/>
                </a:solidFill>
              </a:rPr>
              <a:t>Top:</a:t>
            </a:r>
            <a:r>
              <a:rPr lang="en-US" sz="1100" dirty="0">
                <a:solidFill>
                  <a:srgbClr val="000000"/>
                </a:solidFill>
              </a:rPr>
              <a:t> Zoom mass spectrum illustrating </a:t>
            </a:r>
            <a:r>
              <a:rPr lang="en-US" sz="1100" dirty="0" smtClean="0">
                <a:solidFill>
                  <a:srgbClr val="000000"/>
                </a:solidFill>
              </a:rPr>
              <a:t>lipopolysaccharide </a:t>
            </a:r>
            <a:r>
              <a:rPr lang="en-US" sz="1100" dirty="0">
                <a:solidFill>
                  <a:srgbClr val="000000"/>
                </a:solidFill>
              </a:rPr>
              <a:t>extract complexity, with eight potential isotopic distributions in </a:t>
            </a:r>
            <a:r>
              <a:rPr lang="en-US" sz="1100" dirty="0" smtClean="0">
                <a:solidFill>
                  <a:srgbClr val="000000"/>
                </a:solidFill>
              </a:rPr>
              <a:t>an m/z window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from 1083 to 1087.</a:t>
            </a:r>
            <a:endParaRPr lang="en-US" sz="1100" dirty="0" smtClean="0">
              <a:solidFill>
                <a:srgbClr val="000000"/>
              </a:solidFill>
            </a:endParaRPr>
          </a:p>
          <a:p>
            <a:pPr lvl="0" algn="just"/>
            <a:endParaRPr lang="en-US" sz="1100" dirty="0">
              <a:solidFill>
                <a:srgbClr val="000000"/>
              </a:solidFill>
            </a:endParaRPr>
          </a:p>
          <a:p>
            <a:pPr lvl="0" algn="just"/>
            <a:r>
              <a:rPr lang="en-US" sz="1100" b="1" dirty="0" smtClean="0">
                <a:solidFill>
                  <a:srgbClr val="000000"/>
                </a:solidFill>
              </a:rPr>
              <a:t>Right: </a:t>
            </a:r>
            <a:r>
              <a:rPr lang="en-US" sz="1100" dirty="0">
                <a:solidFill>
                  <a:srgbClr val="000000"/>
                </a:solidFill>
              </a:rPr>
              <a:t>Tandem </a:t>
            </a:r>
            <a:r>
              <a:rPr lang="en-US" sz="1100" dirty="0" smtClean="0">
                <a:solidFill>
                  <a:srgbClr val="000000"/>
                </a:solidFill>
              </a:rPr>
              <a:t>mass spectrometry provides sufficiently detailed spectra to make a structural characterization.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15" name="Rectangle 49"/>
          <p:cNvSpPr>
            <a:spLocks noChangeArrowheads="1"/>
          </p:cNvSpPr>
          <p:nvPr/>
        </p:nvSpPr>
        <p:spPr bwMode="auto">
          <a:xfrm>
            <a:off x="4130271" y="1322014"/>
            <a:ext cx="4937530" cy="4959724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77573" y="5768603"/>
            <a:ext cx="31215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Figures reproduced with permission from </a:t>
            </a:r>
            <a:r>
              <a:rPr lang="en-US" sz="800" dirty="0" err="1"/>
              <a:t>SpringerNature</a:t>
            </a:r>
            <a:r>
              <a:rPr lang="en-US" sz="800" dirty="0"/>
              <a:t>, 2018</a:t>
            </a: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76200" y="6088559"/>
            <a:ext cx="9029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333399"/>
                </a:solidFill>
              </a:rPr>
              <a:t>Facility used: </a:t>
            </a:r>
            <a:r>
              <a:rPr lang="en-US" sz="1100" dirty="0" smtClean="0">
                <a:solidFill>
                  <a:srgbClr val="333399"/>
                </a:solidFill>
              </a:rPr>
              <a:t>21 </a:t>
            </a:r>
            <a:r>
              <a:rPr lang="en-US" sz="1100" dirty="0">
                <a:solidFill>
                  <a:srgbClr val="333399"/>
                </a:solidFill>
              </a:rPr>
              <a:t>T magnet system in </a:t>
            </a:r>
            <a:r>
              <a:rPr lang="en-US" sz="1100" dirty="0" smtClean="0">
                <a:solidFill>
                  <a:srgbClr val="333399"/>
                </a:solidFill>
              </a:rPr>
              <a:t>the FT-ICR </a:t>
            </a:r>
            <a:r>
              <a:rPr lang="en-US" sz="1100" dirty="0">
                <a:solidFill>
                  <a:srgbClr val="333399"/>
                </a:solidFill>
              </a:rPr>
              <a:t>User </a:t>
            </a:r>
            <a:r>
              <a:rPr lang="en-US" sz="1100" dirty="0" smtClean="0">
                <a:solidFill>
                  <a:srgbClr val="333399"/>
                </a:solidFill>
              </a:rPr>
              <a:t>Facility</a:t>
            </a:r>
          </a:p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333399"/>
                </a:solidFill>
              </a:rPr>
              <a:t>Citation</a:t>
            </a:r>
            <a:r>
              <a:rPr lang="en-US" sz="1100" b="1" dirty="0" smtClean="0">
                <a:solidFill>
                  <a:srgbClr val="333399"/>
                </a:solidFill>
              </a:rPr>
              <a:t>: </a:t>
            </a:r>
            <a:r>
              <a:rPr lang="en-US" sz="1100" dirty="0" smtClean="0">
                <a:solidFill>
                  <a:srgbClr val="333399"/>
                </a:solidFill>
              </a:rPr>
              <a:t>B.L. </a:t>
            </a:r>
            <a:r>
              <a:rPr lang="en-US" sz="1100" dirty="0" err="1" smtClean="0">
                <a:solidFill>
                  <a:srgbClr val="333399"/>
                </a:solidFill>
              </a:rPr>
              <a:t>Oyler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M.M. </a:t>
            </a:r>
            <a:r>
              <a:rPr lang="en-US" sz="1100" dirty="0" smtClean="0">
                <a:solidFill>
                  <a:srgbClr val="333399"/>
                </a:solidFill>
              </a:rPr>
              <a:t>Khan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D.F. </a:t>
            </a:r>
            <a:r>
              <a:rPr lang="en-US" sz="1100" dirty="0" smtClean="0">
                <a:solidFill>
                  <a:srgbClr val="333399"/>
                </a:solidFill>
              </a:rPr>
              <a:t>Smith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E.M. </a:t>
            </a:r>
            <a:r>
              <a:rPr lang="en-US" sz="1100" dirty="0" err="1" smtClean="0">
                <a:solidFill>
                  <a:srgbClr val="333399"/>
                </a:solidFill>
              </a:rPr>
              <a:t>Harberts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R.K. </a:t>
            </a:r>
            <a:r>
              <a:rPr lang="en-US" sz="1100" dirty="0" smtClean="0">
                <a:solidFill>
                  <a:srgbClr val="333399"/>
                </a:solidFill>
              </a:rPr>
              <a:t>Ernst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A.S. </a:t>
            </a:r>
            <a:r>
              <a:rPr lang="en-US" sz="1100" dirty="0" smtClean="0">
                <a:solidFill>
                  <a:srgbClr val="333399"/>
                </a:solidFill>
              </a:rPr>
              <a:t>Cross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D.R. </a:t>
            </a:r>
            <a:r>
              <a:rPr lang="en-US" sz="1100" dirty="0" err="1" smtClean="0">
                <a:solidFill>
                  <a:srgbClr val="333399"/>
                </a:solidFill>
              </a:rPr>
              <a:t>Goodlett</a:t>
            </a:r>
            <a:endParaRPr lang="en-US" sz="1100" dirty="0">
              <a:solidFill>
                <a:srgbClr val="333399"/>
              </a:solidFill>
            </a:endParaRPr>
          </a:p>
          <a:p>
            <a:pPr>
              <a:spcAft>
                <a:spcPts val="0"/>
              </a:spcAft>
            </a:pPr>
            <a:r>
              <a:rPr lang="en-US" sz="1100" i="1" dirty="0" smtClean="0">
                <a:solidFill>
                  <a:srgbClr val="333399"/>
                </a:solidFill>
              </a:rPr>
              <a:t>  Top </a:t>
            </a:r>
            <a:r>
              <a:rPr lang="en-US" sz="1100" i="1" dirty="0">
                <a:solidFill>
                  <a:srgbClr val="333399"/>
                </a:solidFill>
              </a:rPr>
              <a:t>Down Tandem Mass Spectrometric Analysis of a Chemically Modified Rough-type Lipopolysaccharide </a:t>
            </a:r>
            <a:endParaRPr lang="en-US" sz="1100" i="1" dirty="0" smtClean="0">
              <a:solidFill>
                <a:srgbClr val="333399"/>
              </a:solidFill>
            </a:endParaRPr>
          </a:p>
          <a:p>
            <a:pPr>
              <a:spcAft>
                <a:spcPts val="0"/>
              </a:spcAft>
            </a:pPr>
            <a:r>
              <a:rPr lang="en-US" sz="1100" i="1" dirty="0">
                <a:solidFill>
                  <a:srgbClr val="333399"/>
                </a:solidFill>
              </a:rPr>
              <a:t> </a:t>
            </a:r>
            <a:r>
              <a:rPr lang="en-US" sz="1100" i="1" dirty="0" smtClean="0">
                <a:solidFill>
                  <a:srgbClr val="333399"/>
                </a:solidFill>
              </a:rPr>
              <a:t> </a:t>
            </a:r>
            <a:r>
              <a:rPr lang="en-US" sz="1100" i="1" dirty="0" smtClean="0">
                <a:solidFill>
                  <a:srgbClr val="333399"/>
                </a:solidFill>
              </a:rPr>
              <a:t>Vaccine </a:t>
            </a:r>
            <a:r>
              <a:rPr lang="en-US" sz="1100" i="1" dirty="0">
                <a:solidFill>
                  <a:srgbClr val="333399"/>
                </a:solidFill>
              </a:rPr>
              <a:t>Candidate</a:t>
            </a:r>
            <a:r>
              <a:rPr lang="en-US" sz="1100" dirty="0">
                <a:solidFill>
                  <a:srgbClr val="333399"/>
                </a:solidFill>
              </a:rPr>
              <a:t>. 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  </a:t>
            </a:r>
            <a:r>
              <a:rPr lang="en-US" sz="1100" dirty="0" smtClean="0">
                <a:solidFill>
                  <a:srgbClr val="333399"/>
                </a:solidFill>
              </a:rPr>
              <a:t>J</a:t>
            </a:r>
            <a:r>
              <a:rPr lang="en-US" sz="1100" dirty="0">
                <a:solidFill>
                  <a:srgbClr val="333399"/>
                </a:solidFill>
              </a:rPr>
              <a:t>. Am. Soc. Mass </a:t>
            </a:r>
            <a:r>
              <a:rPr lang="en-US" sz="1100" dirty="0" err="1">
                <a:solidFill>
                  <a:srgbClr val="333399"/>
                </a:solidFill>
              </a:rPr>
              <a:t>Spectrom</a:t>
            </a:r>
            <a:r>
              <a:rPr lang="en-US" sz="1100" dirty="0">
                <a:solidFill>
                  <a:srgbClr val="333399"/>
                </a:solidFill>
              </a:rPr>
              <a:t>. </a:t>
            </a:r>
            <a:r>
              <a:rPr lang="en-US" sz="1100" b="1" dirty="0" smtClean="0">
                <a:solidFill>
                  <a:srgbClr val="333399"/>
                </a:solidFill>
              </a:rPr>
              <a:t>29</a:t>
            </a:r>
            <a:r>
              <a:rPr lang="en-US" sz="1100" b="1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1221 (2018).  DOI</a:t>
            </a:r>
            <a:r>
              <a:rPr lang="en-US" sz="1100" dirty="0">
                <a:solidFill>
                  <a:srgbClr val="333399"/>
                </a:solidFill>
              </a:rPr>
              <a:t>: 10.1007/s13361-018-1897-y</a:t>
            </a:r>
            <a:endParaRPr lang="en-US" sz="12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34420" y="1504111"/>
            <a:ext cx="4241974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Lipopolysaccharide (LPS) is a major component of the cell membrane of most Gram negative bacteria (e.g. </a:t>
            </a:r>
            <a:r>
              <a:rPr lang="en-US" sz="1200" i="1" dirty="0"/>
              <a:t>E. Coli</a:t>
            </a:r>
            <a:r>
              <a:rPr lang="en-US" sz="1200" dirty="0"/>
              <a:t> and </a:t>
            </a:r>
            <a:r>
              <a:rPr lang="en-US" sz="1200" i="1" dirty="0"/>
              <a:t>Salmonella</a:t>
            </a:r>
            <a:r>
              <a:rPr lang="en-US" sz="1200" dirty="0"/>
              <a:t>). Recent advances in LPS biology have led to its use in drug discovery pipelines, including vaccine and vaccine adjuvant discovery.</a:t>
            </a:r>
          </a:p>
          <a:p>
            <a:pPr algn="just"/>
            <a:endParaRPr lang="en-US" sz="1000" b="1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The structure of an </a:t>
            </a:r>
            <a:r>
              <a:rPr lang="en-US" sz="1200" i="1" dirty="0" smtClean="0">
                <a:latin typeface="Arial" charset="0"/>
              </a:rPr>
              <a:t>E. Coli </a:t>
            </a:r>
            <a:r>
              <a:rPr lang="en-US" sz="1200" dirty="0" smtClean="0">
                <a:latin typeface="Arial" charset="0"/>
              </a:rPr>
              <a:t>- derived </a:t>
            </a:r>
            <a:r>
              <a:rPr lang="en-US" sz="1200" dirty="0">
                <a:latin typeface="Arial" charset="0"/>
              </a:rPr>
              <a:t>LPS component of a vaccine candidate was </a:t>
            </a:r>
            <a:r>
              <a:rPr lang="en-US" sz="1200" dirty="0" smtClean="0">
                <a:latin typeface="Arial" charset="0"/>
              </a:rPr>
              <a:t>determined in order to understand its biological activities.</a:t>
            </a:r>
            <a:endParaRPr lang="en-US" sz="1200" dirty="0">
              <a:latin typeface="Arial" charset="0"/>
            </a:endParaRPr>
          </a:p>
          <a:p>
            <a:pPr algn="just"/>
            <a:endParaRPr lang="en-US" sz="10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solidFill>
                  <a:srgbClr val="000000"/>
                </a:solidFill>
              </a:rPr>
              <a:t>S</a:t>
            </a:r>
            <a:r>
              <a:rPr lang="en-US" sz="1200" dirty="0">
                <a:latin typeface="Arial" charset="0"/>
              </a:rPr>
              <a:t>tructural </a:t>
            </a:r>
            <a:r>
              <a:rPr lang="en-US" sz="1200" dirty="0" smtClean="0">
                <a:latin typeface="Arial" charset="0"/>
              </a:rPr>
              <a:t>determinations </a:t>
            </a:r>
            <a:r>
              <a:rPr lang="en-US" sz="1200" dirty="0">
                <a:latin typeface="Arial" charset="0"/>
              </a:rPr>
              <a:t>of most LPS extracts </a:t>
            </a:r>
            <a:r>
              <a:rPr lang="en-US" sz="1200" dirty="0" smtClean="0">
                <a:latin typeface="Arial" charset="0"/>
              </a:rPr>
              <a:t>are </a:t>
            </a:r>
            <a:r>
              <a:rPr lang="en-US" sz="1200" dirty="0">
                <a:latin typeface="Arial" charset="0"/>
              </a:rPr>
              <a:t>not performed </a:t>
            </a:r>
            <a:r>
              <a:rPr lang="en-US" sz="1200" dirty="0" smtClean="0">
                <a:latin typeface="Arial" charset="0"/>
              </a:rPr>
              <a:t>routinely. Hence</a:t>
            </a:r>
            <a:r>
              <a:rPr lang="en-US" sz="1200" dirty="0">
                <a:latin typeface="Arial" charset="0"/>
              </a:rPr>
              <a:t>, prediction of their biological activities is inaccurate. Also, </a:t>
            </a:r>
            <a:r>
              <a:rPr lang="en-US" sz="1200" dirty="0" smtClean="0">
                <a:latin typeface="Arial" charset="0"/>
              </a:rPr>
              <a:t>traditional structural determinations involve chemical </a:t>
            </a:r>
            <a:r>
              <a:rPr lang="en-US" sz="1200" dirty="0">
                <a:latin typeface="Arial" charset="0"/>
              </a:rPr>
              <a:t>decomposition </a:t>
            </a:r>
            <a:r>
              <a:rPr lang="en-US" sz="1200" dirty="0" smtClean="0">
                <a:latin typeface="Arial" charset="0"/>
              </a:rPr>
              <a:t>of the large molecule before analysis, </a:t>
            </a:r>
            <a:r>
              <a:rPr lang="en-US" sz="1200" dirty="0">
                <a:latin typeface="Arial" charset="0"/>
              </a:rPr>
              <a:t>making </a:t>
            </a:r>
            <a:r>
              <a:rPr lang="en-US" sz="1200" dirty="0" smtClean="0">
                <a:latin typeface="Arial" charset="0"/>
              </a:rPr>
              <a:t>the understanding of biological activity </a:t>
            </a:r>
            <a:r>
              <a:rPr lang="en-US" sz="1200" dirty="0">
                <a:latin typeface="Arial" charset="0"/>
              </a:rPr>
              <a:t>less clear. This work </a:t>
            </a:r>
            <a:r>
              <a:rPr lang="en-US" sz="1200" dirty="0" smtClean="0">
                <a:latin typeface="Arial" charset="0"/>
              </a:rPr>
              <a:t>is a </a:t>
            </a:r>
            <a:r>
              <a:rPr lang="en-US" sz="1200" dirty="0">
                <a:latin typeface="Arial" charset="0"/>
              </a:rPr>
              <a:t>proof-of-principle </a:t>
            </a:r>
            <a:r>
              <a:rPr lang="en-US" sz="1200" dirty="0" smtClean="0">
                <a:latin typeface="Arial" charset="0"/>
              </a:rPr>
              <a:t>that the entire </a:t>
            </a:r>
            <a:r>
              <a:rPr lang="en-US" sz="1200" dirty="0">
                <a:latin typeface="Arial" charset="0"/>
              </a:rPr>
              <a:t>LPS </a:t>
            </a:r>
            <a:r>
              <a:rPr lang="en-US" sz="1200" dirty="0" smtClean="0">
                <a:latin typeface="Arial" charset="0"/>
              </a:rPr>
              <a:t>structure can be determined </a:t>
            </a:r>
            <a:r>
              <a:rPr lang="en-US" sz="1200" dirty="0">
                <a:latin typeface="Arial" charset="0"/>
              </a:rPr>
              <a:t>by mass spectrometry.  </a:t>
            </a:r>
          </a:p>
          <a:p>
            <a:pPr algn="just"/>
            <a:endParaRPr lang="en-US" sz="10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high mass resolving power of the </a:t>
            </a:r>
            <a:r>
              <a:rPr lang="en-US" sz="1200" dirty="0" err="1" smtClean="0">
                <a:latin typeface="Arial" charset="0"/>
              </a:rPr>
              <a:t>MagLab’s</a:t>
            </a:r>
            <a:r>
              <a:rPr lang="en-US" sz="1200" dirty="0" smtClean="0">
                <a:latin typeface="Arial" charset="0"/>
              </a:rPr>
              <a:t> 21T Ion Cyclotron Resonance magnet revealed </a:t>
            </a:r>
            <a:r>
              <a:rPr lang="en-US" sz="1200" dirty="0">
                <a:latin typeface="Arial" charset="0"/>
              </a:rPr>
              <a:t>that the </a:t>
            </a:r>
            <a:r>
              <a:rPr lang="en-US" sz="1200" i="1" dirty="0">
                <a:latin typeface="Arial" charset="0"/>
              </a:rPr>
              <a:t>E. Coli</a:t>
            </a:r>
            <a:r>
              <a:rPr lang="en-US" sz="1200" dirty="0">
                <a:latin typeface="Arial" charset="0"/>
              </a:rPr>
              <a:t> LPS </a:t>
            </a:r>
            <a:r>
              <a:rPr lang="en-US" sz="1200" dirty="0" smtClean="0">
                <a:latin typeface="Arial" charset="0"/>
              </a:rPr>
              <a:t>extract </a:t>
            </a:r>
            <a:r>
              <a:rPr lang="en-US" sz="1200" dirty="0">
                <a:latin typeface="Arial" charset="0"/>
              </a:rPr>
              <a:t>was extremely complex, as shown in the </a:t>
            </a:r>
            <a:r>
              <a:rPr lang="en-US" sz="1200" dirty="0" smtClean="0">
                <a:latin typeface="Arial" charset="0"/>
              </a:rPr>
              <a:t>figure. </a:t>
            </a:r>
            <a:r>
              <a:rPr lang="en-US" sz="1200" dirty="0">
                <a:latin typeface="Arial" charset="0"/>
              </a:rPr>
              <a:t>H</a:t>
            </a:r>
            <a:r>
              <a:rPr lang="en-US" sz="1200" dirty="0" smtClean="0">
                <a:latin typeface="Arial" charset="0"/>
              </a:rPr>
              <a:t>igh </a:t>
            </a:r>
            <a:r>
              <a:rPr lang="en-US" sz="1200" dirty="0">
                <a:latin typeface="Arial" charset="0"/>
              </a:rPr>
              <a:t>mass accuracy enabled confirmation of the expected </a:t>
            </a:r>
            <a:r>
              <a:rPr lang="en-US" sz="1200" dirty="0" smtClean="0">
                <a:latin typeface="Arial" charset="0"/>
              </a:rPr>
              <a:t>structure</a:t>
            </a:r>
            <a:r>
              <a:rPr lang="en-US" sz="1200" dirty="0">
                <a:latin typeface="Arial" charset="0"/>
              </a:rPr>
              <a:t>.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205100" y="6088559"/>
            <a:ext cx="871734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333399"/>
                </a:solidFill>
              </a:rPr>
              <a:t>Facility used: </a:t>
            </a:r>
            <a:r>
              <a:rPr lang="en-US" sz="1100" dirty="0" smtClean="0">
                <a:solidFill>
                  <a:srgbClr val="333399"/>
                </a:solidFill>
              </a:rPr>
              <a:t>21 </a:t>
            </a:r>
            <a:r>
              <a:rPr lang="en-US" sz="1100" dirty="0">
                <a:solidFill>
                  <a:srgbClr val="333399"/>
                </a:solidFill>
              </a:rPr>
              <a:t>T magnet system in </a:t>
            </a:r>
            <a:r>
              <a:rPr lang="en-US" sz="1100" dirty="0" smtClean="0">
                <a:solidFill>
                  <a:srgbClr val="333399"/>
                </a:solidFill>
              </a:rPr>
              <a:t>the FT-ICR </a:t>
            </a:r>
            <a:r>
              <a:rPr lang="en-US" sz="1100" dirty="0">
                <a:solidFill>
                  <a:srgbClr val="333399"/>
                </a:solidFill>
              </a:rPr>
              <a:t>User </a:t>
            </a:r>
            <a:r>
              <a:rPr lang="en-US" sz="1100" dirty="0" smtClean="0">
                <a:solidFill>
                  <a:srgbClr val="333399"/>
                </a:solidFill>
              </a:rPr>
              <a:t>Facility</a:t>
            </a:r>
          </a:p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333399"/>
                </a:solidFill>
              </a:rPr>
              <a:t>Citation</a:t>
            </a:r>
            <a:r>
              <a:rPr lang="en-US" sz="1100" b="1" dirty="0" smtClean="0">
                <a:solidFill>
                  <a:srgbClr val="333399"/>
                </a:solidFill>
              </a:rPr>
              <a:t>: </a:t>
            </a:r>
            <a:r>
              <a:rPr lang="en-US" sz="1100" dirty="0" smtClean="0">
                <a:solidFill>
                  <a:srgbClr val="333399"/>
                </a:solidFill>
              </a:rPr>
              <a:t>B.L. </a:t>
            </a:r>
            <a:r>
              <a:rPr lang="en-US" sz="1100" dirty="0" err="1" smtClean="0">
                <a:solidFill>
                  <a:srgbClr val="333399"/>
                </a:solidFill>
              </a:rPr>
              <a:t>Oyler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M.M. </a:t>
            </a:r>
            <a:r>
              <a:rPr lang="en-US" sz="1100" dirty="0" smtClean="0">
                <a:solidFill>
                  <a:srgbClr val="333399"/>
                </a:solidFill>
              </a:rPr>
              <a:t>Khan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D.F. </a:t>
            </a:r>
            <a:r>
              <a:rPr lang="en-US" sz="1100" dirty="0" smtClean="0">
                <a:solidFill>
                  <a:srgbClr val="333399"/>
                </a:solidFill>
              </a:rPr>
              <a:t>Smith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E.M. </a:t>
            </a:r>
            <a:r>
              <a:rPr lang="en-US" sz="1100" dirty="0" err="1" smtClean="0">
                <a:solidFill>
                  <a:srgbClr val="333399"/>
                </a:solidFill>
              </a:rPr>
              <a:t>Harberts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R.K. </a:t>
            </a:r>
            <a:r>
              <a:rPr lang="en-US" sz="1100" dirty="0" smtClean="0">
                <a:solidFill>
                  <a:srgbClr val="333399"/>
                </a:solidFill>
              </a:rPr>
              <a:t>Ernst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A.S. </a:t>
            </a:r>
            <a:r>
              <a:rPr lang="en-US" sz="1100" dirty="0" smtClean="0">
                <a:solidFill>
                  <a:srgbClr val="333399"/>
                </a:solidFill>
              </a:rPr>
              <a:t>Cross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D.R. </a:t>
            </a:r>
            <a:r>
              <a:rPr lang="en-US" sz="1100" dirty="0" err="1" smtClean="0">
                <a:solidFill>
                  <a:srgbClr val="333399"/>
                </a:solidFill>
              </a:rPr>
              <a:t>Goodlett</a:t>
            </a:r>
            <a:endParaRPr lang="en-US" sz="1100" dirty="0">
              <a:solidFill>
                <a:srgbClr val="333399"/>
              </a:solidFill>
            </a:endParaRPr>
          </a:p>
          <a:p>
            <a:pPr>
              <a:spcAft>
                <a:spcPts val="0"/>
              </a:spcAft>
            </a:pPr>
            <a:r>
              <a:rPr lang="en-US" sz="1100" i="1" dirty="0" smtClean="0">
                <a:solidFill>
                  <a:srgbClr val="333399"/>
                </a:solidFill>
              </a:rPr>
              <a:t>  Top </a:t>
            </a:r>
            <a:r>
              <a:rPr lang="en-US" sz="1100" i="1" dirty="0">
                <a:solidFill>
                  <a:srgbClr val="333399"/>
                </a:solidFill>
              </a:rPr>
              <a:t>Down Tandem Mass Spectrometric Analysis of a Chemically Modified Rough-type Lipopolysaccharide Vaccine Candidate</a:t>
            </a:r>
            <a:r>
              <a:rPr lang="en-US" sz="1100" dirty="0">
                <a:solidFill>
                  <a:srgbClr val="333399"/>
                </a:solidFill>
              </a:rPr>
              <a:t>. </a:t>
            </a:r>
            <a:endParaRPr lang="en-US" sz="1100" dirty="0" smtClean="0">
              <a:solidFill>
                <a:srgbClr val="333399"/>
              </a:solidFill>
            </a:endParaRPr>
          </a:p>
          <a:p>
            <a:pPr>
              <a:spcAft>
                <a:spcPts val="0"/>
              </a:spcAft>
            </a:pP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J</a:t>
            </a:r>
            <a:r>
              <a:rPr lang="en-US" sz="1100" dirty="0">
                <a:solidFill>
                  <a:srgbClr val="333399"/>
                </a:solidFill>
              </a:rPr>
              <a:t>. Am. Soc. Mass </a:t>
            </a:r>
            <a:r>
              <a:rPr lang="en-US" sz="1100" dirty="0" err="1">
                <a:solidFill>
                  <a:srgbClr val="333399"/>
                </a:solidFill>
              </a:rPr>
              <a:t>Spectrom</a:t>
            </a:r>
            <a:r>
              <a:rPr lang="en-US" sz="1100" dirty="0">
                <a:solidFill>
                  <a:srgbClr val="333399"/>
                </a:solidFill>
              </a:rPr>
              <a:t>. </a:t>
            </a:r>
            <a:r>
              <a:rPr lang="en-US" sz="1100" b="1" dirty="0" smtClean="0">
                <a:solidFill>
                  <a:srgbClr val="333399"/>
                </a:solidFill>
              </a:rPr>
              <a:t>29</a:t>
            </a:r>
            <a:r>
              <a:rPr lang="en-US" sz="1100" b="1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1221 (2018).  DOI</a:t>
            </a:r>
            <a:r>
              <a:rPr lang="en-US" sz="1100" dirty="0">
                <a:solidFill>
                  <a:srgbClr val="333399"/>
                </a:solidFill>
              </a:rPr>
              <a:t>: 10.1007/s13361-018-1897-y</a:t>
            </a:r>
            <a:endParaRPr lang="en-US" sz="1200" dirty="0">
              <a:solidFill>
                <a:srgbClr val="333399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156087" y="1130809"/>
            <a:ext cx="3766361" cy="5033963"/>
            <a:chOff x="7287003" y="3367535"/>
            <a:chExt cx="1522732" cy="2119892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319"/>
            <a:stretch/>
          </p:blipFill>
          <p:spPr>
            <a:xfrm>
              <a:off x="7367567" y="3367535"/>
              <a:ext cx="1442168" cy="2119892"/>
            </a:xfrm>
            <a:prstGeom prst="rect">
              <a:avLst/>
            </a:prstGeom>
          </p:spPr>
        </p:pic>
        <p:sp>
          <p:nvSpPr>
            <p:cNvPr id="26" name="Freeform 25"/>
            <p:cNvSpPr/>
            <p:nvPr/>
          </p:nvSpPr>
          <p:spPr>
            <a:xfrm>
              <a:off x="7287003" y="4237660"/>
              <a:ext cx="567975" cy="1168176"/>
            </a:xfrm>
            <a:custGeom>
              <a:avLst/>
              <a:gdLst>
                <a:gd name="connsiteX0" fmla="*/ 0 w 567975"/>
                <a:gd name="connsiteY0" fmla="*/ 0 h 1168176"/>
                <a:gd name="connsiteX1" fmla="*/ 443101 w 567975"/>
                <a:gd name="connsiteY1" fmla="*/ 44310 h 1168176"/>
                <a:gd name="connsiteX2" fmla="*/ 439073 w 567975"/>
                <a:gd name="connsiteY2" fmla="*/ 153071 h 1168176"/>
                <a:gd name="connsiteX3" fmla="*/ 567975 w 567975"/>
                <a:gd name="connsiteY3" fmla="*/ 1091640 h 1168176"/>
                <a:gd name="connsiteX4" fmla="*/ 567975 w 567975"/>
                <a:gd name="connsiteY4" fmla="*/ 1168176 h 1168176"/>
                <a:gd name="connsiteX5" fmla="*/ 338368 w 567975"/>
                <a:gd name="connsiteY5" fmla="*/ 1160120 h 1168176"/>
                <a:gd name="connsiteX6" fmla="*/ 52366 w 567975"/>
                <a:gd name="connsiteY6" fmla="*/ 1160120 h 1168176"/>
                <a:gd name="connsiteX7" fmla="*/ 0 w 567975"/>
                <a:gd name="connsiteY7" fmla="*/ 0 h 1168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7975" h="1168176">
                  <a:moveTo>
                    <a:pt x="0" y="0"/>
                  </a:moveTo>
                  <a:lnTo>
                    <a:pt x="443101" y="44310"/>
                  </a:lnTo>
                  <a:lnTo>
                    <a:pt x="439073" y="153071"/>
                  </a:lnTo>
                  <a:lnTo>
                    <a:pt x="567975" y="1091640"/>
                  </a:lnTo>
                  <a:lnTo>
                    <a:pt x="567975" y="1168176"/>
                  </a:lnTo>
                  <a:cubicBezTo>
                    <a:pt x="462896" y="1149072"/>
                    <a:pt x="538677" y="1160120"/>
                    <a:pt x="338368" y="1160120"/>
                  </a:cubicBezTo>
                  <a:lnTo>
                    <a:pt x="52366" y="1160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4823123" y="4249194"/>
            <a:ext cx="183851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000" dirty="0" smtClean="0">
                <a:solidFill>
                  <a:srgbClr val="000000"/>
                </a:solidFill>
              </a:rPr>
              <a:t>Tandem mass spectrometry provides sufficiently detailed spectra to make a structural determination of a complex molecule found, for example, in the membrane of E. Coli and Salmonella bacteria.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28" name="Rectangle 49"/>
          <p:cNvSpPr>
            <a:spLocks noChangeArrowheads="1"/>
          </p:cNvSpPr>
          <p:nvPr/>
        </p:nvSpPr>
        <p:spPr bwMode="auto">
          <a:xfrm>
            <a:off x="4769381" y="1351646"/>
            <a:ext cx="4298420" cy="4894231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823123" y="6010117"/>
            <a:ext cx="31215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Figures reproduced with permission from </a:t>
            </a:r>
            <a:r>
              <a:rPr lang="en-US" sz="800" dirty="0" err="1"/>
              <a:t>SpringerNature</a:t>
            </a:r>
            <a:r>
              <a:rPr lang="en-US" sz="800" dirty="0"/>
              <a:t>, 2018</a:t>
            </a:r>
          </a:p>
        </p:txBody>
      </p:sp>
      <p:sp>
        <p:nvSpPr>
          <p:cNvPr id="30" name="Text Box 62"/>
          <p:cNvSpPr txBox="1">
            <a:spLocks noChangeArrowheads="1"/>
          </p:cNvSpPr>
          <p:nvPr/>
        </p:nvSpPr>
        <p:spPr bwMode="auto">
          <a:xfrm>
            <a:off x="765175" y="3987"/>
            <a:ext cx="7616825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b="1" kern="1200" dirty="0"/>
              <a:t>Top Down Tandem Mass Spectrometric Analysis </a:t>
            </a:r>
            <a:endParaRPr lang="en-US" sz="1400" b="1" kern="1200" dirty="0" smtClean="0"/>
          </a:p>
          <a:p>
            <a:pPr algn="ctr">
              <a:spcBef>
                <a:spcPts val="0"/>
              </a:spcBef>
            </a:pPr>
            <a:r>
              <a:rPr lang="en-US" sz="1400" b="1" kern="1200" dirty="0" smtClean="0"/>
              <a:t>of </a:t>
            </a:r>
            <a:r>
              <a:rPr lang="en-US" sz="1400" b="1" kern="1200" dirty="0"/>
              <a:t>a Chemically Modified Rough-type Lipopolysaccharide Vaccine Candidate</a:t>
            </a:r>
          </a:p>
          <a:p>
            <a:pPr algn="ctr">
              <a:spcBef>
                <a:spcPts val="0"/>
              </a:spcBef>
            </a:pPr>
            <a:endParaRPr lang="en-US" sz="400" dirty="0"/>
          </a:p>
          <a:p>
            <a:pPr algn="ctr">
              <a:spcBef>
                <a:spcPts val="0"/>
              </a:spcBef>
            </a:pPr>
            <a:r>
              <a:rPr lang="en-US" sz="950" dirty="0"/>
              <a:t>Benjamin L. Oyler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</a:t>
            </a:r>
            <a:r>
              <a:rPr lang="en-US" sz="950" dirty="0" err="1"/>
              <a:t>Mohd</a:t>
            </a:r>
            <a:r>
              <a:rPr lang="en-US" sz="950" dirty="0"/>
              <a:t> M. Khan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</a:t>
            </a:r>
            <a:r>
              <a:rPr lang="en-US" sz="950" dirty="0"/>
              <a:t>Donald F. Smith</a:t>
            </a:r>
            <a:r>
              <a:rPr lang="en-US" sz="950" kern="1200" baseline="30000" dirty="0"/>
              <a:t>2</a:t>
            </a:r>
            <a:r>
              <a:rPr lang="en-US" sz="950" kern="1200" dirty="0"/>
              <a:t>, </a:t>
            </a:r>
            <a:r>
              <a:rPr lang="en-US" sz="950" dirty="0"/>
              <a:t>Erin M. Harberts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David P. A. Kilgour</a:t>
            </a:r>
            <a:r>
              <a:rPr lang="en-US" sz="950" kern="1200" baseline="30000" dirty="0"/>
              <a:t>3</a:t>
            </a:r>
            <a:r>
              <a:rPr lang="en-US" sz="950" kern="1200" dirty="0"/>
              <a:t>, </a:t>
            </a:r>
            <a:endParaRPr lang="en-US" sz="950" kern="1200" dirty="0" smtClean="0"/>
          </a:p>
          <a:p>
            <a:pPr algn="ctr">
              <a:spcBef>
                <a:spcPts val="0"/>
              </a:spcBef>
            </a:pPr>
            <a:r>
              <a:rPr lang="en-US" sz="950" kern="1200" dirty="0" smtClean="0"/>
              <a:t>Robert </a:t>
            </a:r>
            <a:r>
              <a:rPr lang="en-US" sz="950" kern="1200" dirty="0"/>
              <a:t>K. Ernst</a:t>
            </a:r>
            <a:r>
              <a:rPr lang="en-US" sz="950" kern="1200" baseline="30000" dirty="0"/>
              <a:t>1</a:t>
            </a:r>
            <a:r>
              <a:rPr lang="en-US" sz="950" kern="1200" dirty="0"/>
              <a:t>, Alan S. </a:t>
            </a:r>
            <a:r>
              <a:rPr lang="en-US" sz="950" dirty="0"/>
              <a:t>Cross</a:t>
            </a:r>
            <a:r>
              <a:rPr lang="en-US" sz="950" baseline="30000" dirty="0"/>
              <a:t>1</a:t>
            </a:r>
            <a:r>
              <a:rPr lang="en-US" sz="950" dirty="0"/>
              <a:t>, David R. Goodlett</a:t>
            </a:r>
            <a:r>
              <a:rPr lang="en-US" sz="950" baseline="30000" dirty="0"/>
              <a:t>1</a:t>
            </a:r>
            <a:endParaRPr lang="en-US" sz="950" kern="1200" baseline="30000" dirty="0"/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950" b="1" kern="1200" dirty="0">
                <a:solidFill>
                  <a:srgbClr val="0033CC"/>
                </a:solidFill>
              </a:rPr>
              <a:t>1. University of Maryland, Baltimore; 2. National High Magnetic Field Laboratory; 3. Nottingham Trent University</a:t>
            </a:r>
          </a:p>
          <a:p>
            <a:pPr algn="ctr">
              <a:spcBef>
                <a:spcPts val="0"/>
              </a:spcBef>
            </a:pPr>
            <a:r>
              <a:rPr lang="en-US" sz="950" b="1" kern="1200" dirty="0"/>
              <a:t>Funding Grants:</a:t>
            </a:r>
            <a:r>
              <a:rPr lang="en-US" sz="950" kern="1200" dirty="0"/>
              <a:t>  G.S. Boebinger (NSF DMR-1157490, NSF </a:t>
            </a:r>
            <a:r>
              <a:rPr lang="en-US" sz="950" dirty="0"/>
              <a:t>DMR-1644779</a:t>
            </a:r>
            <a:r>
              <a:rPr lang="en-US" sz="950" kern="1200" dirty="0"/>
              <a:t>); D.R. </a:t>
            </a:r>
            <a:r>
              <a:rPr lang="en-US" sz="950" kern="1200" dirty="0" err="1"/>
              <a:t>Goodlett</a:t>
            </a:r>
            <a:r>
              <a:rPr lang="en-US" sz="950" kern="1200" dirty="0"/>
              <a:t> and R.K. </a:t>
            </a:r>
            <a:r>
              <a:rPr lang="en-US" sz="950" dirty="0"/>
              <a:t>Ernst (NIH 5R01AI123820)</a:t>
            </a:r>
            <a:endParaRPr lang="en-US" sz="950" b="1" kern="12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F19A3B-3CF0-4248-950C-1AD1E9A2DE51}"/>
</file>

<file path=customXml/itemProps2.xml><?xml version="1.0" encoding="utf-8"?>
<ds:datastoreItem xmlns:ds="http://schemas.openxmlformats.org/officeDocument/2006/customXml" ds:itemID="{2F9DA374-2519-43C3-AABE-E07037ECF967}"/>
</file>

<file path=customXml/itemProps3.xml><?xml version="1.0" encoding="utf-8"?>
<ds:datastoreItem xmlns:ds="http://schemas.openxmlformats.org/officeDocument/2006/customXml" ds:itemID="{F21215F4-5F0C-4875-8F82-8CC0E57E7D77}"/>
</file>

<file path=docProps/app.xml><?xml version="1.0" encoding="utf-8"?>
<Properties xmlns="http://schemas.openxmlformats.org/officeDocument/2006/extended-properties" xmlns:vt="http://schemas.openxmlformats.org/officeDocument/2006/docPropsVTypes">
  <TotalTime>4879</TotalTime>
  <Words>757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131</cp:revision>
  <cp:lastPrinted>2007-07-13T05:35:51Z</cp:lastPrinted>
  <dcterms:created xsi:type="dcterms:W3CDTF">2004-08-07T03:10:56Z</dcterms:created>
  <dcterms:modified xsi:type="dcterms:W3CDTF">2019-02-19T05:02:32Z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