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7279" autoAdjust="0"/>
  </p:normalViewPr>
  <p:slideViewPr>
    <p:cSldViewPr snapToGrid="0">
      <p:cViewPr varScale="1">
        <p:scale>
          <a:sx n="113" d="100"/>
          <a:sy n="113" d="100"/>
        </p:scale>
        <p:origin x="1790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42"/>
          <p:cNvSpPr>
            <a:spLocks noChangeShapeType="1"/>
          </p:cNvSpPr>
          <p:nvPr/>
        </p:nvSpPr>
        <p:spPr bwMode="auto">
          <a:xfrm>
            <a:off x="63036" y="906958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1" t="4843" r="1811" b="4843"/>
          <a:stretch/>
        </p:blipFill>
        <p:spPr>
          <a:xfrm flipH="1">
            <a:off x="5149737" y="4147560"/>
            <a:ext cx="3859644" cy="1990004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4017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4028" y="987094"/>
            <a:ext cx="4954155" cy="386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</a:pPr>
            <a:r>
              <a:rPr lang="en-US" sz="1150" dirty="0" smtClean="0"/>
              <a:t>     During its annual </a:t>
            </a:r>
            <a:r>
              <a:rPr lang="en-US" sz="1150" dirty="0"/>
              <a:t>maintenance </a:t>
            </a:r>
            <a:r>
              <a:rPr lang="en-US" sz="1150" dirty="0" smtClean="0"/>
              <a:t>shutdown in late 2018</a:t>
            </a:r>
            <a:r>
              <a:rPr lang="en-US" sz="1150" dirty="0"/>
              <a:t>, </a:t>
            </a:r>
            <a:r>
              <a:rPr lang="en-US" sz="1150" dirty="0" smtClean="0"/>
              <a:t>the </a:t>
            </a:r>
            <a:r>
              <a:rPr lang="en-US" sz="1150" dirty="0"/>
              <a:t>MagLab </a:t>
            </a:r>
            <a:r>
              <a:rPr lang="en-US" sz="1150" dirty="0" smtClean="0"/>
              <a:t>replaced four massive chillers that cool and circulate water to keep our resistive DC magnets from becoming molten metal when energized. The cooling </a:t>
            </a:r>
            <a:r>
              <a:rPr lang="en-US" sz="1150" dirty="0"/>
              <a:t>tower basins were cleaned </a:t>
            </a:r>
            <a:r>
              <a:rPr lang="en-US" sz="1150" dirty="0" smtClean="0"/>
              <a:t>to </a:t>
            </a:r>
            <a:r>
              <a:rPr lang="en-US" sz="1150" dirty="0"/>
              <a:t>reduce </a:t>
            </a:r>
            <a:r>
              <a:rPr lang="en-US" sz="1150" dirty="0" smtClean="0"/>
              <a:t>the potential </a:t>
            </a:r>
            <a:r>
              <a:rPr lang="en-US" sz="1150" dirty="0"/>
              <a:t>for bacterial growth. D</a:t>
            </a:r>
            <a:r>
              <a:rPr lang="en-US" sz="1150" dirty="0" smtClean="0"/>
              <a:t>uring a week-long </a:t>
            </a:r>
            <a:r>
              <a:rPr lang="en-US" sz="1150" dirty="0" err="1" smtClean="0"/>
              <a:t>labwide</a:t>
            </a:r>
            <a:r>
              <a:rPr lang="en-US" sz="1150" dirty="0" smtClean="0"/>
              <a:t> power shutdown, the </a:t>
            </a:r>
            <a:r>
              <a:rPr lang="en-US" sz="1150" dirty="0" err="1" smtClean="0"/>
              <a:t>MagLab’s</a:t>
            </a:r>
            <a:r>
              <a:rPr lang="en-US" sz="1150" dirty="0" smtClean="0"/>
              <a:t> aging </a:t>
            </a:r>
            <a:r>
              <a:rPr lang="en-US" sz="1150" dirty="0"/>
              <a:t>4160V switchgear was replaced with more reliable new systems that will </a:t>
            </a:r>
            <a:r>
              <a:rPr lang="en-US" sz="1150" dirty="0" smtClean="0"/>
              <a:t>reduce </a:t>
            </a:r>
            <a:r>
              <a:rPr lang="en-US" sz="1150" dirty="0"/>
              <a:t>arc flash hazards. </a:t>
            </a:r>
            <a:r>
              <a:rPr lang="en-US" sz="1150" dirty="0" smtClean="0"/>
              <a:t>Most </a:t>
            </a:r>
            <a:r>
              <a:rPr lang="en-US" sz="1150" dirty="0"/>
              <a:t>importantly, however, </a:t>
            </a:r>
            <a:r>
              <a:rPr lang="en-US" sz="1150" dirty="0" smtClean="0"/>
              <a:t>new electrical </a:t>
            </a:r>
            <a:r>
              <a:rPr lang="en-US" sz="1150" dirty="0"/>
              <a:t>disconnect switches were installed between the Power Supply Breakers and the DC Power Supply </a:t>
            </a:r>
            <a:r>
              <a:rPr lang="en-US" sz="1150" dirty="0" smtClean="0"/>
              <a:t>Transformers, a modification </a:t>
            </a:r>
            <a:r>
              <a:rPr lang="en-US" sz="1150" dirty="0"/>
              <a:t>that simplifies the </a:t>
            </a:r>
            <a:r>
              <a:rPr lang="en-US" sz="1150" dirty="0" err="1" smtClean="0"/>
              <a:t>MagLab’s</a:t>
            </a:r>
            <a:r>
              <a:rPr lang="en-US" sz="1150" dirty="0" smtClean="0"/>
              <a:t> Lock/Tag/Verify </a:t>
            </a:r>
            <a:r>
              <a:rPr lang="en-US" sz="1150" dirty="0"/>
              <a:t>process </a:t>
            </a:r>
            <a:r>
              <a:rPr lang="en-US" sz="1150" dirty="0" smtClean="0"/>
              <a:t>for electrical work, further reducing the likelihood of exposing workers to </a:t>
            </a:r>
            <a:r>
              <a:rPr lang="en-US" sz="1150" dirty="0"/>
              <a:t>arc flash </a:t>
            </a:r>
            <a:r>
              <a:rPr lang="en-US" sz="1150" dirty="0" smtClean="0"/>
              <a:t>hazards. </a:t>
            </a:r>
          </a:p>
          <a:p>
            <a:pPr algn="just">
              <a:lnSpc>
                <a:spcPct val="95000"/>
              </a:lnSpc>
              <a:spcBef>
                <a:spcPts val="300"/>
              </a:spcBef>
            </a:pPr>
            <a:r>
              <a:rPr lang="en-US" sz="1150" dirty="0" smtClean="0"/>
              <a:t>     For months prior to </a:t>
            </a:r>
            <a:r>
              <a:rPr lang="en-US" sz="1150" dirty="0"/>
              <a:t>the </a:t>
            </a:r>
            <a:r>
              <a:rPr lang="en-US" sz="1150" dirty="0" smtClean="0"/>
              <a:t>shutdown, detailed work plans were developed for MagLab workers and visiting contractors in order to manage the many applications of Lock/Tag/Verify required to </a:t>
            </a:r>
            <a:r>
              <a:rPr lang="en-US" sz="1150" dirty="0"/>
              <a:t>ensure </a:t>
            </a:r>
            <a:r>
              <a:rPr lang="en-US" sz="1150" dirty="0" smtClean="0"/>
              <a:t>that all </a:t>
            </a:r>
            <a:r>
              <a:rPr lang="en-US" sz="1150" dirty="0"/>
              <a:t>hazardous energy sources were safely </a:t>
            </a:r>
            <a:r>
              <a:rPr lang="en-US" sz="1150" dirty="0" smtClean="0"/>
              <a:t>controlled</a:t>
            </a:r>
            <a:r>
              <a:rPr lang="en-US" sz="1150" dirty="0"/>
              <a:t> </a:t>
            </a:r>
            <a:r>
              <a:rPr lang="en-US" sz="1150" dirty="0" smtClean="0"/>
              <a:t>during this complex and busy time.</a:t>
            </a:r>
            <a:endParaRPr lang="en-US" sz="1150" dirty="0"/>
          </a:p>
          <a:p>
            <a:pPr algn="just">
              <a:lnSpc>
                <a:spcPct val="95000"/>
              </a:lnSpc>
              <a:spcBef>
                <a:spcPts val="300"/>
              </a:spcBef>
            </a:pPr>
            <a:r>
              <a:rPr lang="en-US" sz="1150" dirty="0" smtClean="0"/>
              <a:t>    To </a:t>
            </a:r>
            <a:r>
              <a:rPr lang="en-US" sz="1150" dirty="0"/>
              <a:t>facilitate safe work, each morning, all workgroups including contractors met together to review and discuss each group’s planned work for the day. </a:t>
            </a:r>
            <a:r>
              <a:rPr lang="en-US" sz="1150" dirty="0" smtClean="0"/>
              <a:t>Also </a:t>
            </a:r>
            <a:r>
              <a:rPr lang="en-US" sz="1150" dirty="0"/>
              <a:t>discussed were any difficulties or lessons learned from the previous workday. </a:t>
            </a:r>
            <a:r>
              <a:rPr lang="en-US" sz="1150" dirty="0" smtClean="0"/>
              <a:t>Despite numerous </a:t>
            </a:r>
            <a:r>
              <a:rPr lang="en-US" sz="1150" dirty="0"/>
              <a:t>inter-dependent work processes and workgroups involved with the shutdown, using Integrated Safety Management, all employees and contractors safely completed </a:t>
            </a:r>
            <a:r>
              <a:rPr lang="en-US" sz="1150" dirty="0" smtClean="0"/>
              <a:t>all work assignments.</a:t>
            </a:r>
            <a:endParaRPr lang="en-US" sz="1150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087389" y="1046417"/>
            <a:ext cx="3980410" cy="533498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5182986" y="6381397"/>
            <a:ext cx="380898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Acknowledgements:  Directors Office, </a:t>
            </a:r>
            <a:r>
              <a:rPr lang="en-US" sz="1100" b="1" dirty="0" smtClean="0">
                <a:solidFill>
                  <a:srgbClr val="333399"/>
                </a:solidFill>
              </a:rPr>
              <a:t>Health </a:t>
            </a:r>
            <a:r>
              <a:rPr lang="en-US" sz="1100" b="1" dirty="0">
                <a:solidFill>
                  <a:srgbClr val="333399"/>
                </a:solidFill>
              </a:rPr>
              <a:t>&amp;Safety, </a:t>
            </a:r>
            <a:endParaRPr lang="en-US" sz="1100" b="1" dirty="0" smtClean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Facilities</a:t>
            </a:r>
            <a:r>
              <a:rPr lang="en-US" sz="1100" b="1" dirty="0">
                <a:solidFill>
                  <a:srgbClr val="333399"/>
                </a:solidFill>
              </a:rPr>
              <a:t>, </a:t>
            </a:r>
            <a:r>
              <a:rPr lang="en-US" sz="1100" b="1" dirty="0" smtClean="0">
                <a:solidFill>
                  <a:srgbClr val="333399"/>
                </a:solidFill>
              </a:rPr>
              <a:t>Operations</a:t>
            </a:r>
            <a:r>
              <a:rPr lang="en-US" sz="1100" b="1" dirty="0">
                <a:solidFill>
                  <a:srgbClr val="333399"/>
                </a:solidFill>
              </a:rPr>
              <a:t>, Cryogenics, DC </a:t>
            </a:r>
            <a:r>
              <a:rPr lang="en-US" sz="1100" b="1" dirty="0" smtClean="0">
                <a:solidFill>
                  <a:srgbClr val="333399"/>
                </a:solidFill>
              </a:rPr>
              <a:t>Magnets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38866" y="23102"/>
            <a:ext cx="80310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/>
              <a:t>Facility Upgrades </a:t>
            </a:r>
            <a:r>
              <a:rPr lang="en-US" b="1" dirty="0" smtClean="0"/>
              <a:t>Enhance Safety &amp; Reliability</a:t>
            </a:r>
            <a:endParaRPr lang="en-US" sz="600" dirty="0" smtClean="0"/>
          </a:p>
          <a:p>
            <a:pPr algn="ctr">
              <a:spcBef>
                <a:spcPts val="300"/>
              </a:spcBef>
            </a:pPr>
            <a:r>
              <a:rPr lang="en-US" sz="1400" b="1" dirty="0">
                <a:solidFill>
                  <a:srgbClr val="0033CC"/>
                </a:solidFill>
              </a:rPr>
              <a:t>National High Magnetic Field Laboratory</a:t>
            </a:r>
            <a:endParaRPr lang="en-US" sz="1400" dirty="0">
              <a:solidFill>
                <a:srgbClr val="0033CC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 G.S. </a:t>
            </a:r>
            <a:r>
              <a:rPr lang="en-US" sz="1100" dirty="0" err="1"/>
              <a:t>Boebinger</a:t>
            </a:r>
            <a:r>
              <a:rPr lang="en-US" sz="1100" dirty="0"/>
              <a:t> (NSF DMR-1644779)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16485" y="6106429"/>
            <a:ext cx="39305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View of </a:t>
            </a:r>
            <a:r>
              <a:rPr lang="en-US" sz="1100" b="1" dirty="0" smtClean="0"/>
              <a:t>Four New Chillers, </a:t>
            </a:r>
            <a:r>
              <a:rPr lang="en-US" sz="1100" b="1" dirty="0"/>
              <a:t>Installed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74320" y="4865721"/>
            <a:ext cx="4501342" cy="1921625"/>
            <a:chOff x="596264" y="4984266"/>
            <a:chExt cx="4309233" cy="182201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7" t="17067" r="7299" b="16174"/>
            <a:stretch/>
          </p:blipFill>
          <p:spPr>
            <a:xfrm>
              <a:off x="596264" y="4984266"/>
              <a:ext cx="4309233" cy="1822018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141804" y="6577604"/>
              <a:ext cx="3180595" cy="1955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5720" tIns="18288" rIns="45720" bIns="18288" rtlCol="0">
              <a:spAutoFit/>
            </a:bodyPr>
            <a:lstStyle/>
            <a:p>
              <a:pPr algn="ctr"/>
              <a:r>
                <a:rPr lang="en-US" sz="1100" b="1" dirty="0" smtClean="0"/>
                <a:t>Workers Conducting Daily Pre-Work Meeting</a:t>
              </a:r>
              <a:endParaRPr lang="en-US" sz="1100" b="1" dirty="0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 t="13532" r="37135" b="6613"/>
          <a:stretch/>
        </p:blipFill>
        <p:spPr>
          <a:xfrm rot="10800000">
            <a:off x="5162206" y="1103442"/>
            <a:ext cx="3843019" cy="267476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058292" y="3743396"/>
            <a:ext cx="4038600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b="1" dirty="0" smtClean="0"/>
              <a:t>One Chiller, Unloaded on Site </a:t>
            </a:r>
            <a:endParaRPr lang="en-US" sz="1100" b="1" dirty="0" smtClean="0"/>
          </a:p>
          <a:p>
            <a:pPr algn="ctr">
              <a:lnSpc>
                <a:spcPct val="90000"/>
              </a:lnSpc>
            </a:pPr>
            <a:r>
              <a:rPr lang="en-US" sz="1100" b="1" dirty="0" smtClean="0"/>
              <a:t>(</a:t>
            </a:r>
            <a:r>
              <a:rPr lang="en-US" sz="1100" b="1" dirty="0" smtClean="0"/>
              <a:t>MagLab Director is </a:t>
            </a:r>
            <a:r>
              <a:rPr lang="en-US" sz="1100" b="1" dirty="0" smtClean="0"/>
              <a:t>2 meters tall, including hard hat)</a:t>
            </a:r>
            <a:endParaRPr lang="en-US" sz="1100" b="1" dirty="0"/>
          </a:p>
        </p:txBody>
      </p:sp>
      <p:sp>
        <p:nvSpPr>
          <p:cNvPr id="17" name="Rectangle 49"/>
          <p:cNvSpPr>
            <a:spLocks noChangeArrowheads="1"/>
          </p:cNvSpPr>
          <p:nvPr/>
        </p:nvSpPr>
        <p:spPr bwMode="auto">
          <a:xfrm>
            <a:off x="224443" y="4829697"/>
            <a:ext cx="4588625" cy="198674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814A07-874B-45C8-8868-19A0731F0D5A}"/>
</file>

<file path=customXml/itemProps2.xml><?xml version="1.0" encoding="utf-8"?>
<ds:datastoreItem xmlns:ds="http://schemas.openxmlformats.org/officeDocument/2006/customXml" ds:itemID="{41251680-7CA7-452B-B6C8-FF276DAEA700}"/>
</file>

<file path=customXml/itemProps3.xml><?xml version="1.0" encoding="utf-8"?>
<ds:datastoreItem xmlns:ds="http://schemas.openxmlformats.org/officeDocument/2006/customXml" ds:itemID="{A17E3729-A109-4DD9-8769-BA583DF14636}"/>
</file>

<file path=docProps/app.xml><?xml version="1.0" encoding="utf-8"?>
<Properties xmlns="http://schemas.openxmlformats.org/officeDocument/2006/extended-properties" xmlns:vt="http://schemas.openxmlformats.org/officeDocument/2006/docPropsVTypes">
  <TotalTime>4950</TotalTime>
  <Words>303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126</cp:revision>
  <cp:lastPrinted>2007-07-13T05:35:51Z</cp:lastPrinted>
  <dcterms:created xsi:type="dcterms:W3CDTF">2004-08-07T03:10:56Z</dcterms:created>
  <dcterms:modified xsi:type="dcterms:W3CDTF">2019-02-19T14:00:41Z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