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7279" autoAdjust="0"/>
  </p:normalViewPr>
  <p:slideViewPr>
    <p:cSldViewPr snapToGrid="0">
      <p:cViewPr varScale="1">
        <p:scale>
          <a:sx n="153" d="100"/>
          <a:sy n="153" d="100"/>
        </p:scale>
        <p:origin x="19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What is the finding?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Here to be included a short description in layman language of the finding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Why this finding is important?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short description of why the finding is important for scientific community, technology, society,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Why NHMFL?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answer to this question should provide information on why this finding could be achieved (only) at NHMFL (what unique capability of MagLab was essential for this finding).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doi.org/10.1002/nbm.39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02/nbm.3995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5" b="2636"/>
          <a:stretch/>
        </p:blipFill>
        <p:spPr>
          <a:xfrm>
            <a:off x="4351714" y="4107561"/>
            <a:ext cx="4351712" cy="2085725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18885" y="1484305"/>
            <a:ext cx="395187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The scientific utility of magnetic </a:t>
            </a:r>
            <a:r>
              <a:rPr lang="en-US" sz="1200" dirty="0"/>
              <a:t>resonance imaging (MRI) </a:t>
            </a:r>
            <a:r>
              <a:rPr lang="en-US" sz="1200" dirty="0" smtClean="0"/>
              <a:t>is enhanced by contrast mechanisms. In the contrast mechanism known as </a:t>
            </a:r>
            <a:r>
              <a:rPr lang="en-US" sz="1200" dirty="0" smtClean="0"/>
              <a:t>chemical </a:t>
            </a:r>
            <a:r>
              <a:rPr lang="en-US" sz="1200" dirty="0"/>
              <a:t>exchange saturation transfer (</a:t>
            </a:r>
            <a:r>
              <a:rPr lang="en-US" sz="1200" dirty="0" smtClean="0"/>
              <a:t>CEST), water-exchangeable </a:t>
            </a:r>
            <a:r>
              <a:rPr lang="en-US" sz="1200" dirty="0"/>
              <a:t>protons are labeled with a radio frequency pulse which then, through an exchange mechanism, alter the main water signal used for generating neurological MRI images. When measured at </a:t>
            </a:r>
            <a:r>
              <a:rPr lang="en-US" sz="1200" dirty="0" smtClean="0"/>
              <a:t>21.1T</a:t>
            </a:r>
            <a:r>
              <a:rPr lang="en-US" sz="1200" dirty="0"/>
              <a:t>, CEST relaxation mechanisms </a:t>
            </a:r>
            <a:r>
              <a:rPr lang="en-US" sz="1200" dirty="0" smtClean="0"/>
              <a:t>show promise to </a:t>
            </a:r>
            <a:r>
              <a:rPr lang="en-US" sz="1200" dirty="0"/>
              <a:t>open up untapped contrasting possibilities. This study explores this potential contrast in two neurological </a:t>
            </a:r>
            <a:r>
              <a:rPr lang="en-US" sz="1200" dirty="0" smtClean="0"/>
              <a:t>diseases, stroke and brain tumor.</a:t>
            </a:r>
            <a:endParaRPr lang="en-US" sz="1200" dirty="0"/>
          </a:p>
          <a:p>
            <a:pPr algn="just"/>
            <a:endParaRPr lang="en-US" sz="600" dirty="0"/>
          </a:p>
          <a:p>
            <a:pPr algn="just"/>
            <a:r>
              <a:rPr lang="en-US" sz="1200" dirty="0"/>
              <a:t>Fast spin‐echo images weighted by CEST contrast were collected on </a:t>
            </a:r>
            <a:r>
              <a:rPr lang="en-US" sz="1200" dirty="0" smtClean="0"/>
              <a:t>rats </a:t>
            </a:r>
            <a:r>
              <a:rPr lang="en-US" sz="1200" dirty="0"/>
              <a:t>at 21.1 T, focusing </a:t>
            </a:r>
            <a:r>
              <a:rPr lang="en-US" sz="1200" dirty="0" smtClean="0"/>
              <a:t>on models of ischemic </a:t>
            </a:r>
            <a:r>
              <a:rPr lang="en-US" sz="1200" dirty="0"/>
              <a:t>stroke </a:t>
            </a:r>
            <a:r>
              <a:rPr lang="en-US" sz="1200" dirty="0" smtClean="0"/>
              <a:t>and grafted </a:t>
            </a:r>
            <a:r>
              <a:rPr lang="en-US" sz="1200" dirty="0"/>
              <a:t>glioma cells that were followed </a:t>
            </a:r>
            <a:r>
              <a:rPr lang="en-US" sz="1200" dirty="0" smtClean="0"/>
              <a:t>over time </a:t>
            </a:r>
            <a:r>
              <a:rPr lang="en-US" sz="1200" dirty="0"/>
              <a:t>as they developed into brain glioma </a:t>
            </a:r>
            <a:r>
              <a:rPr lang="en-US" sz="1200" dirty="0" smtClean="0"/>
              <a:t>tumors</a:t>
            </a:r>
            <a:r>
              <a:rPr lang="en-US" sz="1200" dirty="0"/>
              <a:t>.</a:t>
            </a:r>
          </a:p>
          <a:p>
            <a:pPr algn="just"/>
            <a:endParaRPr lang="en-US" sz="600" dirty="0"/>
          </a:p>
          <a:p>
            <a:pPr algn="just"/>
            <a:r>
              <a:rPr lang="en-US" sz="1200" dirty="0"/>
              <a:t>An intense CEST contrast </a:t>
            </a:r>
            <a:r>
              <a:rPr lang="en-US" sz="1200" dirty="0" smtClean="0"/>
              <a:t>was </a:t>
            </a:r>
            <a:r>
              <a:rPr lang="en-US" sz="1200" dirty="0"/>
              <a:t>observed </a:t>
            </a:r>
            <a:r>
              <a:rPr lang="en-US" sz="1200" dirty="0" smtClean="0"/>
              <a:t>on </a:t>
            </a:r>
            <a:r>
              <a:rPr lang="en-US" sz="1200" dirty="0"/>
              <a:t>rat glioma tissues, considerably larger </a:t>
            </a:r>
            <a:r>
              <a:rPr lang="en-US" sz="1200" dirty="0" smtClean="0"/>
              <a:t>than </a:t>
            </a:r>
            <a:r>
              <a:rPr lang="en-US" sz="1200" dirty="0"/>
              <a:t>hitherto observed at lower fields. </a:t>
            </a:r>
            <a:r>
              <a:rPr lang="en-US" sz="1200" dirty="0" smtClean="0"/>
              <a:t>However</a:t>
            </a:r>
            <a:r>
              <a:rPr lang="en-US" sz="1200" dirty="0" smtClean="0"/>
              <a:t>, </a:t>
            </a:r>
            <a:r>
              <a:rPr lang="en-US" sz="1200" dirty="0" smtClean="0"/>
              <a:t>CEST</a:t>
            </a:r>
            <a:r>
              <a:rPr lang="en-US" sz="1200" dirty="0" smtClean="0"/>
              <a:t> contrasts did </a:t>
            </a:r>
            <a:r>
              <a:rPr lang="en-US" sz="1200" dirty="0"/>
              <a:t>not reach statistical significance in the </a:t>
            </a:r>
            <a:r>
              <a:rPr lang="en-US" sz="1200" dirty="0" smtClean="0"/>
              <a:t>experiments on stroke.</a:t>
            </a:r>
            <a:endParaRPr lang="en-US" sz="1200" dirty="0"/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This study shows that CEST at </a:t>
            </a:r>
            <a:r>
              <a:rPr lang="en-US" sz="1200" dirty="0" smtClean="0"/>
              <a:t>21.1T </a:t>
            </a:r>
            <a:r>
              <a:rPr lang="en-US" sz="1200" dirty="0"/>
              <a:t>could </a:t>
            </a:r>
            <a:r>
              <a:rPr lang="en-US" sz="1200" dirty="0" smtClean="0"/>
              <a:t>reveal new biomarkers </a:t>
            </a:r>
            <a:r>
              <a:rPr lang="en-US" sz="1200" dirty="0"/>
              <a:t>for observing brain tumors.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7404" y="1400133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3970759" y="1484305"/>
            <a:ext cx="5097042" cy="4771988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530810" y="42342"/>
            <a:ext cx="8031001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High-magnetic-field MRI b</a:t>
            </a:r>
            <a:r>
              <a:rPr lang="en-US" sz="1600" b="1" dirty="0" smtClean="0"/>
              <a:t>rain </a:t>
            </a:r>
            <a:r>
              <a:rPr lang="en-US" sz="1600" b="1" dirty="0" smtClean="0"/>
              <a:t>studies </a:t>
            </a:r>
            <a:r>
              <a:rPr lang="en-US" sz="1600" b="1" dirty="0" smtClean="0"/>
              <a:t>of disease markers</a:t>
            </a:r>
            <a:endParaRPr lang="en-US" sz="1600" b="1" dirty="0" smtClean="0"/>
          </a:p>
          <a:p>
            <a:pPr algn="ctr">
              <a:spcBef>
                <a:spcPts val="0"/>
              </a:spcBef>
            </a:pPr>
            <a:endParaRPr lang="en-US" sz="600" dirty="0" smtClean="0"/>
          </a:p>
          <a:p>
            <a:pPr algn="ctr">
              <a:spcBef>
                <a:spcPts val="0"/>
              </a:spcBef>
            </a:pPr>
            <a:r>
              <a:rPr lang="en-US" sz="1100" dirty="0" err="1"/>
              <a:t>Tangi</a:t>
            </a:r>
            <a:r>
              <a:rPr lang="en-US" sz="1100" dirty="0"/>
              <a:t> Roussel</a:t>
            </a:r>
            <a:r>
              <a:rPr lang="en-US" sz="1100" baseline="30000" dirty="0"/>
              <a:t>1</a:t>
            </a:r>
            <a:r>
              <a:rPr lang="en-US" sz="1100" dirty="0"/>
              <a:t>, Jens T. Rosenberg</a:t>
            </a:r>
            <a:r>
              <a:rPr lang="en-US" sz="1100" baseline="30000" dirty="0"/>
              <a:t>2</a:t>
            </a:r>
            <a:r>
              <a:rPr lang="en-US" sz="1100" dirty="0"/>
              <a:t>, Samuel C. Grant</a:t>
            </a:r>
            <a:r>
              <a:rPr lang="en-US" sz="1100" baseline="30000" dirty="0"/>
              <a:t>2,3</a:t>
            </a:r>
            <a:r>
              <a:rPr lang="en-US" sz="1100" dirty="0"/>
              <a:t>, </a:t>
            </a:r>
            <a:r>
              <a:rPr lang="en-US" sz="1100" dirty="0" err="1"/>
              <a:t>Lucio</a:t>
            </a:r>
            <a:r>
              <a:rPr lang="en-US" sz="1100" dirty="0"/>
              <a:t> Frydman</a:t>
            </a:r>
            <a:r>
              <a:rPr lang="en-US" sz="1100" baseline="30000" dirty="0"/>
              <a:t>1,2</a:t>
            </a:r>
            <a:endParaRPr lang="en-US" sz="1100" dirty="0"/>
          </a:p>
          <a:p>
            <a:pPr algn="ctr">
              <a:spcBef>
                <a:spcPts val="0"/>
              </a:spcBef>
            </a:pPr>
            <a:r>
              <a:rPr lang="en-US" sz="1050" b="1" dirty="0" smtClean="0">
                <a:solidFill>
                  <a:srgbClr val="0033CC"/>
                </a:solidFill>
              </a:rPr>
              <a:t>1</a:t>
            </a:r>
            <a:r>
              <a:rPr lang="en-US" sz="1050" b="1" dirty="0">
                <a:solidFill>
                  <a:srgbClr val="0033CC"/>
                </a:solidFill>
              </a:rPr>
              <a:t>. Weizmann Institute of Science, </a:t>
            </a:r>
            <a:r>
              <a:rPr lang="en-US" sz="1050" b="1" dirty="0" err="1">
                <a:solidFill>
                  <a:srgbClr val="0033CC"/>
                </a:solidFill>
              </a:rPr>
              <a:t>Rehovot</a:t>
            </a:r>
            <a:r>
              <a:rPr lang="en-US" sz="1050" b="1" dirty="0">
                <a:solidFill>
                  <a:srgbClr val="0033CC"/>
                </a:solidFill>
              </a:rPr>
              <a:t>, Israel; 2. National High Magnetic Field Laboratory, FSU;  </a:t>
            </a:r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3. FAMU‐FSU College of Engineering, FSU</a:t>
            </a:r>
          </a:p>
          <a:p>
            <a:pPr algn="ctr">
              <a:spcBef>
                <a:spcPts val="0"/>
              </a:spcBef>
            </a:pPr>
            <a:r>
              <a:rPr lang="en-US" sz="600" b="1" kern="12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 smtClean="0"/>
              <a:t>Funding Grants:</a:t>
            </a:r>
            <a:r>
              <a:rPr lang="en-US" sz="1050" dirty="0"/>
              <a:t>  G.S. Boebinger (NSF DMR-1157490, NSF DMR-1644779); </a:t>
            </a:r>
            <a:endParaRPr lang="en-US" sz="1050" dirty="0" smtClean="0"/>
          </a:p>
          <a:p>
            <a:pPr algn="ctr">
              <a:spcBef>
                <a:spcPts val="0"/>
              </a:spcBef>
            </a:pPr>
            <a:r>
              <a:rPr lang="en-US" sz="1050" dirty="0" smtClean="0"/>
              <a:t>S.C </a:t>
            </a:r>
            <a:r>
              <a:rPr lang="en-US" sz="1050" dirty="0"/>
              <a:t>Grant (UCGP, AHA 10GRNT3860040, NIH RO1-NS102395); L </a:t>
            </a:r>
            <a:r>
              <a:rPr lang="en-US" sz="1050" dirty="0" err="1"/>
              <a:t>Frydman</a:t>
            </a:r>
            <a:r>
              <a:rPr lang="en-US" sz="1050" dirty="0"/>
              <a:t> (ISF/NSFC 2508/17, ERC-2016-PoC #751106)</a:t>
            </a:r>
            <a:endParaRPr lang="en-US" sz="1050" b="1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932118" y="3356931"/>
            <a:ext cx="213498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/>
              <a:t>Figure 2:</a:t>
            </a:r>
            <a:r>
              <a:rPr lang="en-US" sz="900" dirty="0"/>
              <a:t>  CEST </a:t>
            </a:r>
            <a:r>
              <a:rPr lang="en-US" sz="900" dirty="0" smtClean="0"/>
              <a:t>s</a:t>
            </a:r>
            <a:r>
              <a:rPr lang="en-US" sz="900" dirty="0" smtClean="0"/>
              <a:t>pectra in which the </a:t>
            </a:r>
            <a:r>
              <a:rPr lang="en-US" sz="900" dirty="0"/>
              <a:t>black arrows indicate multiple spectral </a:t>
            </a:r>
            <a:r>
              <a:rPr lang="en-US" sz="900" dirty="0" smtClean="0"/>
              <a:t>changes </a:t>
            </a:r>
            <a:r>
              <a:rPr lang="en-US" sz="900" dirty="0"/>
              <a:t>arising </a:t>
            </a:r>
            <a:r>
              <a:rPr lang="en-US" sz="900" dirty="0" smtClean="0"/>
              <a:t>from glioma. The </a:t>
            </a:r>
            <a:r>
              <a:rPr lang="en-US" sz="900" dirty="0"/>
              <a:t>vertical scale denotes % with respect to the maximum water </a:t>
            </a:r>
            <a:r>
              <a:rPr lang="en-US" sz="900" dirty="0" smtClean="0"/>
              <a:t>signal.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27" b="56913"/>
          <a:stretch/>
        </p:blipFill>
        <p:spPr>
          <a:xfrm>
            <a:off x="4041723" y="1542753"/>
            <a:ext cx="2858696" cy="2584516"/>
          </a:xfrm>
          <a:prstGeom prst="rect">
            <a:avLst/>
          </a:prstGeom>
        </p:spPr>
      </p:pic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8100" y="6256293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 smtClean="0">
                <a:solidFill>
                  <a:srgbClr val="333399"/>
                </a:solidFill>
              </a:rPr>
              <a:t> 21 T </a:t>
            </a:r>
            <a:r>
              <a:rPr lang="en-US" sz="1100" dirty="0">
                <a:solidFill>
                  <a:srgbClr val="333399"/>
                </a:solidFill>
              </a:rPr>
              <a:t>U</a:t>
            </a:r>
            <a:r>
              <a:rPr lang="en-US" sz="1100" dirty="0" smtClean="0">
                <a:solidFill>
                  <a:srgbClr val="333399"/>
                </a:solidFill>
              </a:rPr>
              <a:t>ltra-wide-bore </a:t>
            </a:r>
            <a:r>
              <a:rPr lang="en-US" sz="1100" dirty="0" smtClean="0">
                <a:solidFill>
                  <a:srgbClr val="333399"/>
                </a:solidFill>
              </a:rPr>
              <a:t>Magnet in the NMR/MRI User Facility </a:t>
            </a:r>
            <a:endParaRPr lang="en-US" sz="1100" dirty="0">
              <a:solidFill>
                <a:srgbClr val="333399"/>
              </a:solidFill>
            </a:endParaRPr>
          </a:p>
          <a:p>
            <a:r>
              <a:rPr lang="en-US" sz="1100" b="1" dirty="0" smtClean="0">
                <a:solidFill>
                  <a:srgbClr val="333399"/>
                </a:solidFill>
              </a:rPr>
              <a:t>Citation: </a:t>
            </a:r>
            <a:r>
              <a:rPr lang="en-US" sz="1100" dirty="0" smtClean="0">
                <a:solidFill>
                  <a:srgbClr val="333399"/>
                </a:solidFill>
              </a:rPr>
              <a:t>T. </a:t>
            </a:r>
            <a:r>
              <a:rPr lang="en-US" sz="1100" dirty="0" err="1" smtClean="0">
                <a:solidFill>
                  <a:srgbClr val="333399"/>
                </a:solidFill>
              </a:rPr>
              <a:t>Roussel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J.T. </a:t>
            </a:r>
            <a:r>
              <a:rPr lang="en-US" sz="1100" dirty="0" smtClean="0">
                <a:solidFill>
                  <a:srgbClr val="333399"/>
                </a:solidFill>
              </a:rPr>
              <a:t>Rosenberg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S.C. </a:t>
            </a:r>
            <a:r>
              <a:rPr lang="en-US" sz="1100" dirty="0" smtClean="0">
                <a:solidFill>
                  <a:srgbClr val="333399"/>
                </a:solidFill>
              </a:rPr>
              <a:t>Grant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L. </a:t>
            </a:r>
            <a:r>
              <a:rPr lang="en-US" sz="1100" dirty="0" err="1" smtClean="0">
                <a:solidFill>
                  <a:srgbClr val="333399"/>
                </a:solidFill>
              </a:rPr>
              <a:t>Frydman</a:t>
            </a:r>
            <a:r>
              <a:rPr lang="en-US" sz="1100" dirty="0" smtClean="0">
                <a:solidFill>
                  <a:srgbClr val="333399"/>
                </a:solidFill>
              </a:rPr>
              <a:t>.  </a:t>
            </a:r>
            <a:r>
              <a:rPr lang="en-US" sz="1100" i="1" dirty="0" smtClean="0">
                <a:solidFill>
                  <a:srgbClr val="333399"/>
                </a:solidFill>
              </a:rPr>
              <a:t>Brain </a:t>
            </a:r>
            <a:r>
              <a:rPr lang="en-US" sz="1100" i="1" dirty="0">
                <a:solidFill>
                  <a:srgbClr val="333399"/>
                </a:solidFill>
              </a:rPr>
              <a:t>investigations of rodent disease models by chemical exchange saturation transfer at 21.1 </a:t>
            </a:r>
            <a:r>
              <a:rPr lang="en-US" sz="1100" i="1" dirty="0" smtClean="0">
                <a:solidFill>
                  <a:srgbClr val="333399"/>
                </a:solidFill>
              </a:rPr>
              <a:t>T</a:t>
            </a:r>
            <a:r>
              <a:rPr lang="en-US" sz="1100" dirty="0" smtClean="0">
                <a:solidFill>
                  <a:srgbClr val="333399"/>
                </a:solidFill>
              </a:rPr>
              <a:t>.  </a:t>
            </a:r>
            <a:r>
              <a:rPr lang="en-US" sz="1100" dirty="0" smtClean="0">
                <a:solidFill>
                  <a:srgbClr val="333399"/>
                </a:solidFill>
              </a:rPr>
              <a:t> </a:t>
            </a:r>
            <a:r>
              <a:rPr lang="en-US" sz="1100" b="1" dirty="0">
                <a:solidFill>
                  <a:srgbClr val="333399"/>
                </a:solidFill>
              </a:rPr>
              <a:t>NMR in </a:t>
            </a:r>
            <a:r>
              <a:rPr lang="en-US" sz="1100" b="1" dirty="0" smtClean="0">
                <a:solidFill>
                  <a:srgbClr val="333399"/>
                </a:solidFill>
              </a:rPr>
              <a:t>Biomedicine 31</a:t>
            </a:r>
            <a:r>
              <a:rPr lang="en-US" sz="1100" b="1" dirty="0">
                <a:solidFill>
                  <a:srgbClr val="333399"/>
                </a:solidFill>
              </a:rPr>
              <a:t>, </a:t>
            </a:r>
            <a:r>
              <a:rPr lang="en-US" sz="1100" dirty="0">
                <a:solidFill>
                  <a:srgbClr val="333399"/>
                </a:solidFill>
              </a:rPr>
              <a:t>11, e3995 (2018). </a:t>
            </a:r>
            <a:r>
              <a:rPr lang="en-US" sz="1100" dirty="0" smtClean="0">
                <a:solidFill>
                  <a:srgbClr val="333399"/>
                </a:solidFill>
              </a:rPr>
              <a:t>  DOI</a:t>
            </a:r>
            <a:r>
              <a:rPr lang="en-US" sz="1100" dirty="0" smtClean="0">
                <a:solidFill>
                  <a:srgbClr val="333399"/>
                </a:solidFill>
              </a:rPr>
              <a:t>: </a:t>
            </a:r>
            <a:r>
              <a:rPr lang="en-US" sz="1100" dirty="0" smtClean="0">
                <a:solidFill>
                  <a:srgbClr val="333399"/>
                </a:solidFill>
                <a:hlinkClick r:id="rId7"/>
              </a:rPr>
              <a:t>http://doi.org/10.1002/nbm.3995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932815" y="1563354"/>
            <a:ext cx="213428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 smtClean="0"/>
              <a:t>Figure 1: </a:t>
            </a:r>
            <a:r>
              <a:rPr lang="en-US" sz="900" dirty="0"/>
              <a:t>Quantitative </a:t>
            </a:r>
            <a:r>
              <a:rPr lang="en-US" sz="900" dirty="0" smtClean="0"/>
              <a:t>chemical exchange saturation transfer (CEST) </a:t>
            </a:r>
            <a:r>
              <a:rPr lang="en-US" sz="900" dirty="0" smtClean="0"/>
              <a:t>signals obtained on </a:t>
            </a:r>
            <a:r>
              <a:rPr lang="en-US" sz="900" dirty="0"/>
              <a:t>a </a:t>
            </a:r>
            <a:r>
              <a:rPr lang="en-US" sz="900" dirty="0" smtClean="0"/>
              <a:t>rat brain with a tumor (red circled region). </a:t>
            </a:r>
            <a:r>
              <a:rPr lang="en-US" sz="900" dirty="0" smtClean="0"/>
              <a:t>  </a:t>
            </a:r>
            <a:r>
              <a:rPr lang="en-US" sz="900" dirty="0" smtClean="0"/>
              <a:t>Notice </a:t>
            </a:r>
            <a:r>
              <a:rPr lang="en-US" sz="900" dirty="0"/>
              <a:t>the strong positive contrast appearing at +3.5 ppm </a:t>
            </a:r>
            <a:r>
              <a:rPr lang="en-US" sz="900" dirty="0" smtClean="0"/>
              <a:t>(red </a:t>
            </a:r>
            <a:r>
              <a:rPr lang="en-US" sz="900" dirty="0" smtClean="0"/>
              <a:t>circled region) </a:t>
            </a:r>
            <a:r>
              <a:rPr lang="en-US" sz="900" dirty="0" smtClean="0"/>
              <a:t>for </a:t>
            </a:r>
            <a:r>
              <a:rPr lang="en-US" sz="900" dirty="0"/>
              <a:t>the tumorous </a:t>
            </a:r>
            <a:r>
              <a:rPr lang="en-US" sz="900" dirty="0" smtClean="0"/>
              <a:t>tissue. This contrast shows promise for use as a biomarker for cancer detection. </a:t>
            </a:r>
            <a:endParaRPr lang="en-US" sz="9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9" t="24617" r="1102" b="42715"/>
          <a:stretch/>
        </p:blipFill>
        <p:spPr>
          <a:xfrm>
            <a:off x="4041721" y="1542753"/>
            <a:ext cx="405593" cy="163191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926980" y="2407870"/>
            <a:ext cx="952659" cy="8424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76200" y="1973595"/>
            <a:ext cx="35980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0000"/>
                </a:solidFill>
              </a:rPr>
              <a:t>What </a:t>
            </a:r>
            <a:r>
              <a:rPr lang="en-US" sz="1200" b="1" dirty="0">
                <a:solidFill>
                  <a:srgbClr val="000000"/>
                </a:solidFill>
              </a:rPr>
              <a:t>is the finding? 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latin typeface="Arial" charset="0"/>
              </a:rPr>
              <a:t>ew </a:t>
            </a:r>
            <a:r>
              <a:rPr lang="en-US" sz="1200" dirty="0">
                <a:latin typeface="Arial" charset="0"/>
              </a:rPr>
              <a:t>potential biomarkers for brain </a:t>
            </a:r>
            <a:r>
              <a:rPr lang="en-US" sz="1200" dirty="0" smtClean="0">
                <a:latin typeface="Arial" charset="0"/>
              </a:rPr>
              <a:t>tumors are found in MRI images by using an image contrast technique </a:t>
            </a:r>
            <a:r>
              <a:rPr lang="en-US" sz="1200" dirty="0">
                <a:latin typeface="Arial" charset="0"/>
              </a:rPr>
              <a:t>called chemical exchange saturation transfer (CEST).</a:t>
            </a: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 </a:t>
            </a:r>
            <a:r>
              <a:rPr lang="en-US" sz="1200" dirty="0">
                <a:solidFill>
                  <a:srgbClr val="000000"/>
                </a:solidFill>
              </a:rPr>
              <a:t>This study </a:t>
            </a:r>
            <a:r>
              <a:rPr lang="en-US" sz="1200" dirty="0" smtClean="0">
                <a:solidFill>
                  <a:srgbClr val="000000"/>
                </a:solidFill>
              </a:rPr>
              <a:t>demonstrates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the </a:t>
            </a:r>
            <a:r>
              <a:rPr lang="en-US" sz="1200" dirty="0" smtClean="0">
                <a:solidFill>
                  <a:srgbClr val="000000"/>
                </a:solidFill>
              </a:rPr>
              <a:t>ability </a:t>
            </a:r>
            <a:r>
              <a:rPr lang="en-US" sz="1200" dirty="0">
                <a:solidFill>
                  <a:srgbClr val="000000"/>
                </a:solidFill>
              </a:rPr>
              <a:t>of ultra high </a:t>
            </a:r>
            <a:r>
              <a:rPr lang="en-US" sz="1200" dirty="0" smtClean="0">
                <a:solidFill>
                  <a:srgbClr val="000000"/>
                </a:solidFill>
              </a:rPr>
              <a:t>magnetic fields </a:t>
            </a:r>
            <a:r>
              <a:rPr lang="en-US" sz="1200" dirty="0">
                <a:solidFill>
                  <a:srgbClr val="000000"/>
                </a:solidFill>
              </a:rPr>
              <a:t>to </a:t>
            </a:r>
            <a:r>
              <a:rPr lang="en-US" sz="1200" dirty="0" smtClean="0">
                <a:solidFill>
                  <a:srgbClr val="000000"/>
                </a:solidFill>
              </a:rPr>
              <a:t>discover </a:t>
            </a:r>
            <a:r>
              <a:rPr lang="en-US" sz="1200" dirty="0" smtClean="0">
                <a:solidFill>
                  <a:srgbClr val="000000"/>
                </a:solidFill>
              </a:rPr>
              <a:t>new </a:t>
            </a:r>
            <a:r>
              <a:rPr lang="en-US" sz="1200" dirty="0">
                <a:solidFill>
                  <a:srgbClr val="000000"/>
                </a:solidFill>
              </a:rPr>
              <a:t>biomarkers for cancer </a:t>
            </a:r>
            <a:r>
              <a:rPr lang="en-US" sz="1200" dirty="0" smtClean="0">
                <a:solidFill>
                  <a:srgbClr val="000000"/>
                </a:solidFill>
              </a:rPr>
              <a:t>detection as well as to study biochemical </a:t>
            </a:r>
            <a:r>
              <a:rPr lang="en-US" sz="1200" dirty="0">
                <a:solidFill>
                  <a:srgbClr val="000000"/>
                </a:solidFill>
              </a:rPr>
              <a:t>interactions within tumors. </a:t>
            </a: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</a:t>
            </a:r>
            <a:r>
              <a:rPr lang="en-US" sz="1200" b="1" dirty="0" err="1">
                <a:solidFill>
                  <a:srgbClr val="000000"/>
                </a:solidFill>
              </a:rPr>
              <a:t>MagLab</a:t>
            </a:r>
            <a:r>
              <a:rPr lang="en-US" sz="1200" b="1" dirty="0">
                <a:solidFill>
                  <a:srgbClr val="000000"/>
                </a:solidFill>
              </a:rPr>
              <a:t>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This study </a:t>
            </a:r>
            <a:r>
              <a:rPr lang="en-US" sz="1200" dirty="0" smtClean="0">
                <a:latin typeface="Arial" charset="0"/>
              </a:rPr>
              <a:t>utilizes </a:t>
            </a:r>
            <a:r>
              <a:rPr lang="en-US" sz="1200" dirty="0">
                <a:latin typeface="Arial" charset="0"/>
              </a:rPr>
              <a:t>the one-of-a-kind </a:t>
            </a:r>
            <a:r>
              <a:rPr lang="en-US" sz="1200" dirty="0" smtClean="0">
                <a:latin typeface="Arial" charset="0"/>
              </a:rPr>
              <a:t>ultra-wide-bore 21.1T </a:t>
            </a:r>
            <a:r>
              <a:rPr lang="en-US" sz="1200" dirty="0">
                <a:latin typeface="Arial" charset="0"/>
              </a:rPr>
              <a:t>MRI magnet at the NHMFL. This magnet provides the field strength and homogeneity that </a:t>
            </a:r>
            <a:r>
              <a:rPr lang="en-US" sz="1200" dirty="0" smtClean="0">
                <a:latin typeface="Arial" charset="0"/>
              </a:rPr>
              <a:t>allows - together </a:t>
            </a:r>
            <a:r>
              <a:rPr lang="en-US" sz="1200" dirty="0">
                <a:latin typeface="Arial" charset="0"/>
              </a:rPr>
              <a:t>with the </a:t>
            </a:r>
            <a:r>
              <a:rPr lang="en-US" sz="1200" dirty="0" smtClean="0">
                <a:latin typeface="Arial" charset="0"/>
              </a:rPr>
              <a:t>105mm bore diameter - for </a:t>
            </a:r>
            <a:r>
              <a:rPr lang="en-US" sz="1200" dirty="0">
                <a:latin typeface="Arial" charset="0"/>
              </a:rPr>
              <a:t>investigations </a:t>
            </a:r>
            <a:r>
              <a:rPr lang="en-US" sz="1200" dirty="0" smtClean="0">
                <a:latin typeface="Arial" charset="0"/>
              </a:rPr>
              <a:t>of stroke </a:t>
            </a:r>
            <a:r>
              <a:rPr lang="en-US" sz="1200" dirty="0">
                <a:latin typeface="Arial" charset="0"/>
              </a:rPr>
              <a:t>and brain </a:t>
            </a:r>
            <a:r>
              <a:rPr lang="en-US" sz="1200" dirty="0" smtClean="0">
                <a:latin typeface="Arial" charset="0"/>
              </a:rPr>
              <a:t>tumors in rodents. Strong CEST </a:t>
            </a:r>
            <a:r>
              <a:rPr lang="en-US" sz="1200" dirty="0">
                <a:latin typeface="Arial" charset="0"/>
              </a:rPr>
              <a:t>signals </a:t>
            </a:r>
            <a:r>
              <a:rPr lang="en-US" sz="1200" dirty="0" smtClean="0">
                <a:latin typeface="Arial" charset="0"/>
              </a:rPr>
              <a:t>revealed using </a:t>
            </a:r>
            <a:r>
              <a:rPr lang="en-US" sz="1200" dirty="0">
                <a:latin typeface="Arial" charset="0"/>
              </a:rPr>
              <a:t>this </a:t>
            </a:r>
            <a:r>
              <a:rPr lang="en-US" sz="1200" dirty="0" smtClean="0">
                <a:latin typeface="Arial" charset="0"/>
              </a:rPr>
              <a:t>world-leading MRI magnet show </a:t>
            </a:r>
            <a:r>
              <a:rPr lang="en-US" sz="1200" dirty="0" smtClean="0">
                <a:latin typeface="Arial" charset="0"/>
              </a:rPr>
              <a:t>promise as tumor </a:t>
            </a:r>
            <a:r>
              <a:rPr lang="en-US" sz="1200" dirty="0">
                <a:latin typeface="Arial" charset="0"/>
              </a:rPr>
              <a:t>biomarkers, </a:t>
            </a:r>
            <a:r>
              <a:rPr lang="en-US" sz="1200" dirty="0" smtClean="0">
                <a:latin typeface="Arial" charset="0"/>
              </a:rPr>
              <a:t>opening new scientific horizons from unique MagLab technologies. </a:t>
            </a:r>
            <a:endParaRPr lang="en-US" sz="1200" dirty="0">
              <a:latin typeface="Arial" charset="0"/>
            </a:endParaRPr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3848793" y="1504562"/>
            <a:ext cx="5166360" cy="4676811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56"/>
          <a:stretch/>
        </p:blipFill>
        <p:spPr>
          <a:xfrm>
            <a:off x="4017381" y="1578744"/>
            <a:ext cx="4769612" cy="3761324"/>
          </a:xfrm>
          <a:prstGeom prst="rect">
            <a:avLst/>
          </a:prstGeom>
        </p:spPr>
      </p:pic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848793" y="5391868"/>
            <a:ext cx="51663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/>
              <a:t>Figure: </a:t>
            </a:r>
            <a:r>
              <a:rPr lang="en-US" sz="1100" dirty="0"/>
              <a:t>Quantitative </a:t>
            </a:r>
            <a:r>
              <a:rPr lang="en-US" sz="1100" dirty="0" smtClean="0"/>
              <a:t>chemical exchange saturation transfer (CEST) </a:t>
            </a:r>
            <a:r>
              <a:rPr lang="en-US" sz="1100" dirty="0" smtClean="0"/>
              <a:t>signals obtained on </a:t>
            </a:r>
            <a:r>
              <a:rPr lang="en-US" sz="1100" dirty="0"/>
              <a:t>a </a:t>
            </a:r>
            <a:r>
              <a:rPr lang="en-US" sz="1100" dirty="0" smtClean="0"/>
              <a:t>rat brain with a tumor (red circled region). </a:t>
            </a:r>
            <a:r>
              <a:rPr lang="en-US" sz="1100" dirty="0" smtClean="0"/>
              <a:t>  </a:t>
            </a:r>
            <a:r>
              <a:rPr lang="en-US" sz="1100" dirty="0" smtClean="0"/>
              <a:t>Notice </a:t>
            </a:r>
            <a:r>
              <a:rPr lang="en-US" sz="1100" dirty="0"/>
              <a:t>the strong positive contrast appearing at +3.5 ppm </a:t>
            </a:r>
            <a:r>
              <a:rPr lang="en-US" sz="1100" dirty="0" smtClean="0"/>
              <a:t>(red </a:t>
            </a:r>
            <a:r>
              <a:rPr lang="en-US" sz="1100" dirty="0" smtClean="0"/>
              <a:t>circled region) </a:t>
            </a:r>
            <a:r>
              <a:rPr lang="en-US" sz="1100" dirty="0" smtClean="0"/>
              <a:t>for </a:t>
            </a:r>
            <a:r>
              <a:rPr lang="en-US" sz="1100" dirty="0"/>
              <a:t>the tumorous </a:t>
            </a:r>
            <a:r>
              <a:rPr lang="en-US" sz="1100" dirty="0" smtClean="0"/>
              <a:t>tissue. This contrast shows promise for use as a biomarker for cancer detection. </a:t>
            </a:r>
            <a:endParaRPr lang="en-US" sz="1100" dirty="0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8100" y="6256293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 smtClean="0">
                <a:solidFill>
                  <a:srgbClr val="333399"/>
                </a:solidFill>
              </a:rPr>
              <a:t> 21 T </a:t>
            </a:r>
            <a:r>
              <a:rPr lang="en-US" sz="1100" dirty="0">
                <a:solidFill>
                  <a:srgbClr val="333399"/>
                </a:solidFill>
              </a:rPr>
              <a:t>U</a:t>
            </a:r>
            <a:r>
              <a:rPr lang="en-US" sz="1100" dirty="0" smtClean="0">
                <a:solidFill>
                  <a:srgbClr val="333399"/>
                </a:solidFill>
              </a:rPr>
              <a:t>ltra-wide-bore </a:t>
            </a:r>
            <a:r>
              <a:rPr lang="en-US" sz="1100" dirty="0" smtClean="0">
                <a:solidFill>
                  <a:srgbClr val="333399"/>
                </a:solidFill>
              </a:rPr>
              <a:t>Magnet in the NMR/MRI User Facility </a:t>
            </a:r>
            <a:endParaRPr lang="en-US" sz="1100" dirty="0">
              <a:solidFill>
                <a:srgbClr val="333399"/>
              </a:solidFill>
            </a:endParaRPr>
          </a:p>
          <a:p>
            <a:r>
              <a:rPr lang="en-US" sz="1100" b="1" dirty="0" smtClean="0">
                <a:solidFill>
                  <a:srgbClr val="333399"/>
                </a:solidFill>
              </a:rPr>
              <a:t>Citation: </a:t>
            </a:r>
            <a:r>
              <a:rPr lang="en-US" sz="1100" dirty="0" smtClean="0">
                <a:solidFill>
                  <a:srgbClr val="333399"/>
                </a:solidFill>
              </a:rPr>
              <a:t>T. </a:t>
            </a:r>
            <a:r>
              <a:rPr lang="en-US" sz="1100" dirty="0" err="1" smtClean="0">
                <a:solidFill>
                  <a:srgbClr val="333399"/>
                </a:solidFill>
              </a:rPr>
              <a:t>Roussel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J.T. </a:t>
            </a:r>
            <a:r>
              <a:rPr lang="en-US" sz="1100" dirty="0" smtClean="0">
                <a:solidFill>
                  <a:srgbClr val="333399"/>
                </a:solidFill>
              </a:rPr>
              <a:t>Rosenberg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S.C. </a:t>
            </a:r>
            <a:r>
              <a:rPr lang="en-US" sz="1100" dirty="0" smtClean="0">
                <a:solidFill>
                  <a:srgbClr val="333399"/>
                </a:solidFill>
              </a:rPr>
              <a:t>Grant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L. </a:t>
            </a:r>
            <a:r>
              <a:rPr lang="en-US" sz="1100" dirty="0" err="1" smtClean="0">
                <a:solidFill>
                  <a:srgbClr val="333399"/>
                </a:solidFill>
              </a:rPr>
              <a:t>Frydman</a:t>
            </a:r>
            <a:r>
              <a:rPr lang="en-US" sz="1100" dirty="0" smtClean="0">
                <a:solidFill>
                  <a:srgbClr val="333399"/>
                </a:solidFill>
              </a:rPr>
              <a:t>.  </a:t>
            </a:r>
            <a:r>
              <a:rPr lang="en-US" sz="1100" i="1" dirty="0" smtClean="0">
                <a:solidFill>
                  <a:srgbClr val="333399"/>
                </a:solidFill>
              </a:rPr>
              <a:t>Brain </a:t>
            </a:r>
            <a:r>
              <a:rPr lang="en-US" sz="1100" i="1" dirty="0">
                <a:solidFill>
                  <a:srgbClr val="333399"/>
                </a:solidFill>
              </a:rPr>
              <a:t>investigations of rodent disease models by chemical exchange saturation transfer at 21.1 </a:t>
            </a:r>
            <a:r>
              <a:rPr lang="en-US" sz="1100" i="1" dirty="0" smtClean="0">
                <a:solidFill>
                  <a:srgbClr val="333399"/>
                </a:solidFill>
              </a:rPr>
              <a:t>T</a:t>
            </a:r>
            <a:r>
              <a:rPr lang="en-US" sz="1100" dirty="0" smtClean="0">
                <a:solidFill>
                  <a:srgbClr val="333399"/>
                </a:solidFill>
              </a:rPr>
              <a:t>.  </a:t>
            </a:r>
            <a:r>
              <a:rPr lang="en-US" sz="1100" dirty="0" smtClean="0">
                <a:solidFill>
                  <a:srgbClr val="333399"/>
                </a:solidFill>
              </a:rPr>
              <a:t> </a:t>
            </a:r>
            <a:r>
              <a:rPr lang="en-US" sz="1100" b="1" dirty="0">
                <a:solidFill>
                  <a:srgbClr val="333399"/>
                </a:solidFill>
              </a:rPr>
              <a:t>NMR in </a:t>
            </a:r>
            <a:r>
              <a:rPr lang="en-US" sz="1100" b="1" dirty="0" smtClean="0">
                <a:solidFill>
                  <a:srgbClr val="333399"/>
                </a:solidFill>
              </a:rPr>
              <a:t>Biomedicine 31</a:t>
            </a:r>
            <a:r>
              <a:rPr lang="en-US" sz="1100" b="1" dirty="0">
                <a:solidFill>
                  <a:srgbClr val="333399"/>
                </a:solidFill>
              </a:rPr>
              <a:t>, </a:t>
            </a:r>
            <a:r>
              <a:rPr lang="en-US" sz="1100" dirty="0">
                <a:solidFill>
                  <a:srgbClr val="333399"/>
                </a:solidFill>
              </a:rPr>
              <a:t>11, e3995 (2018). </a:t>
            </a:r>
            <a:r>
              <a:rPr lang="en-US" sz="1100" dirty="0" smtClean="0">
                <a:solidFill>
                  <a:srgbClr val="333399"/>
                </a:solidFill>
              </a:rPr>
              <a:t>  DOI</a:t>
            </a:r>
            <a:r>
              <a:rPr lang="en-US" sz="1100" dirty="0" smtClean="0">
                <a:solidFill>
                  <a:srgbClr val="333399"/>
                </a:solidFill>
              </a:rPr>
              <a:t>: </a:t>
            </a:r>
            <a:r>
              <a:rPr lang="en-US" sz="1100" dirty="0" smtClean="0">
                <a:solidFill>
                  <a:srgbClr val="333399"/>
                </a:solidFill>
                <a:hlinkClick r:id="rId6"/>
              </a:rPr>
              <a:t>http://doi.org/10.1002/nbm.3995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>
            <a:off x="37404" y="1400133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62"/>
          <p:cNvSpPr txBox="1">
            <a:spLocks noChangeArrowheads="1"/>
          </p:cNvSpPr>
          <p:nvPr/>
        </p:nvSpPr>
        <p:spPr bwMode="auto">
          <a:xfrm>
            <a:off x="530810" y="42342"/>
            <a:ext cx="8031001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/>
              <a:t>High-magnetic-field </a:t>
            </a:r>
            <a:r>
              <a:rPr lang="en-US" sz="1600" b="1" dirty="0" smtClean="0"/>
              <a:t>MRI brain </a:t>
            </a:r>
            <a:r>
              <a:rPr lang="en-US" sz="1600" b="1" dirty="0"/>
              <a:t>studies of disease markers</a:t>
            </a:r>
          </a:p>
          <a:p>
            <a:pPr algn="ctr">
              <a:spcBef>
                <a:spcPts val="0"/>
              </a:spcBef>
            </a:pPr>
            <a:endParaRPr lang="en-US" sz="600" dirty="0" smtClean="0"/>
          </a:p>
          <a:p>
            <a:pPr algn="ctr">
              <a:spcBef>
                <a:spcPts val="0"/>
              </a:spcBef>
            </a:pPr>
            <a:r>
              <a:rPr lang="en-US" sz="1100" dirty="0" err="1"/>
              <a:t>Tangi</a:t>
            </a:r>
            <a:r>
              <a:rPr lang="en-US" sz="1100" dirty="0"/>
              <a:t> Roussel</a:t>
            </a:r>
            <a:r>
              <a:rPr lang="en-US" sz="1100" baseline="30000" dirty="0"/>
              <a:t>1</a:t>
            </a:r>
            <a:r>
              <a:rPr lang="en-US" sz="1100" dirty="0"/>
              <a:t>, Jens T. Rosenberg</a:t>
            </a:r>
            <a:r>
              <a:rPr lang="en-US" sz="1100" baseline="30000" dirty="0"/>
              <a:t>2</a:t>
            </a:r>
            <a:r>
              <a:rPr lang="en-US" sz="1100" dirty="0"/>
              <a:t>, Samuel C. Grant</a:t>
            </a:r>
            <a:r>
              <a:rPr lang="en-US" sz="1100" baseline="30000" dirty="0"/>
              <a:t>2,3</a:t>
            </a:r>
            <a:r>
              <a:rPr lang="en-US" sz="1100" dirty="0"/>
              <a:t>, </a:t>
            </a:r>
            <a:r>
              <a:rPr lang="en-US" sz="1100" dirty="0" err="1"/>
              <a:t>Lucio</a:t>
            </a:r>
            <a:r>
              <a:rPr lang="en-US" sz="1100" dirty="0"/>
              <a:t> Frydman</a:t>
            </a:r>
            <a:r>
              <a:rPr lang="en-US" sz="1100" baseline="30000" dirty="0"/>
              <a:t>1,2</a:t>
            </a:r>
            <a:endParaRPr lang="en-US" sz="1100" dirty="0"/>
          </a:p>
          <a:p>
            <a:pPr algn="ctr">
              <a:spcBef>
                <a:spcPts val="0"/>
              </a:spcBef>
            </a:pPr>
            <a:r>
              <a:rPr lang="en-US" sz="1050" b="1" dirty="0" smtClean="0">
                <a:solidFill>
                  <a:srgbClr val="0033CC"/>
                </a:solidFill>
              </a:rPr>
              <a:t>1</a:t>
            </a:r>
            <a:r>
              <a:rPr lang="en-US" sz="1050" b="1" dirty="0">
                <a:solidFill>
                  <a:srgbClr val="0033CC"/>
                </a:solidFill>
              </a:rPr>
              <a:t>. Weizmann Institute of Science, </a:t>
            </a:r>
            <a:r>
              <a:rPr lang="en-US" sz="1050" b="1" dirty="0" err="1">
                <a:solidFill>
                  <a:srgbClr val="0033CC"/>
                </a:solidFill>
              </a:rPr>
              <a:t>Rehovot</a:t>
            </a:r>
            <a:r>
              <a:rPr lang="en-US" sz="1050" b="1" dirty="0">
                <a:solidFill>
                  <a:srgbClr val="0033CC"/>
                </a:solidFill>
              </a:rPr>
              <a:t>, Israel; 2. National High Magnetic Field Laboratory, FSU;  </a:t>
            </a:r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3. FAMU‐FSU College of Engineering, FSU</a:t>
            </a:r>
          </a:p>
          <a:p>
            <a:pPr algn="ctr">
              <a:spcBef>
                <a:spcPts val="0"/>
              </a:spcBef>
            </a:pPr>
            <a:r>
              <a:rPr lang="en-US" sz="600" b="1" kern="12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 smtClean="0"/>
              <a:t>Funding Grants:</a:t>
            </a:r>
            <a:r>
              <a:rPr lang="en-US" sz="1050" dirty="0"/>
              <a:t>  G.S. Boebinger (NSF DMR-1157490, NSF DMR-1644779); </a:t>
            </a:r>
            <a:endParaRPr lang="en-US" sz="1050" dirty="0" smtClean="0"/>
          </a:p>
          <a:p>
            <a:pPr algn="ctr">
              <a:spcBef>
                <a:spcPts val="0"/>
              </a:spcBef>
            </a:pPr>
            <a:r>
              <a:rPr lang="en-US" sz="1050" dirty="0" smtClean="0"/>
              <a:t>S.C </a:t>
            </a:r>
            <a:r>
              <a:rPr lang="en-US" sz="1050" dirty="0"/>
              <a:t>Grant (UCGP, AHA 10GRNT3860040, NIH RO1-NS102395); L </a:t>
            </a:r>
            <a:r>
              <a:rPr lang="en-US" sz="1050" dirty="0" err="1"/>
              <a:t>Frydman</a:t>
            </a:r>
            <a:r>
              <a:rPr lang="en-US" sz="1050" dirty="0"/>
              <a:t> (ISF/NSFC 2508/17, ERC-2016-PoC #751106)</a:t>
            </a:r>
            <a:endParaRPr lang="en-US" sz="1050" b="1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64134" y="2502136"/>
            <a:ext cx="1055717" cy="93933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C98FCE1A0E448A1E158EBFFE2F8B" ma:contentTypeVersion="1" ma:contentTypeDescription="Create a new document." ma:contentTypeScope="" ma:versionID="76ebd7277803707863ce8a13b8345eea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318EA6-C317-48CA-8D5B-7BF24B8FEA63}"/>
</file>

<file path=customXml/itemProps2.xml><?xml version="1.0" encoding="utf-8"?>
<ds:datastoreItem xmlns:ds="http://schemas.openxmlformats.org/officeDocument/2006/customXml" ds:itemID="{514982D7-0816-4DFB-911B-D3C66A0F608B}"/>
</file>

<file path=customXml/itemProps3.xml><?xml version="1.0" encoding="utf-8"?>
<ds:datastoreItem xmlns:ds="http://schemas.openxmlformats.org/officeDocument/2006/customXml" ds:itemID="{40D1C3B1-9C15-486B-8019-D88FB2810B49}"/>
</file>

<file path=docProps/app.xml><?xml version="1.0" encoding="utf-8"?>
<Properties xmlns="http://schemas.openxmlformats.org/officeDocument/2006/extended-properties" xmlns:vt="http://schemas.openxmlformats.org/officeDocument/2006/docPropsVTypes">
  <TotalTime>4804</TotalTime>
  <Words>671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Li</dc:creator>
  <cp:keywords/>
  <dc:description/>
  <cp:lastModifiedBy>Gregory Boebinger</cp:lastModifiedBy>
  <cp:revision>122</cp:revision>
  <cp:lastPrinted>2007-07-13T05:35:51Z</cp:lastPrinted>
  <dcterms:created xsi:type="dcterms:W3CDTF">2004-08-07T03:10:56Z</dcterms:created>
  <dcterms:modified xsi:type="dcterms:W3CDTF">2019-03-14T04:22:42Z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0x010100D982C98FCE1A0E448A1E158EBFFE2F8B</vt:lpwstr>
  </property>
</Properties>
</file>