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5"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8" autoAdjust="0"/>
    <p:restoredTop sz="96291" autoAdjust="0"/>
  </p:normalViewPr>
  <p:slideViewPr>
    <p:cSldViewPr snapToGrid="0">
      <p:cViewPr>
        <p:scale>
          <a:sx n="125" d="100"/>
          <a:sy n="125" d="100"/>
        </p:scale>
        <p:origin x="1836" y="6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31910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126/science.aan3178"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126/science.aan3178" TargetMode="External"/><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ABCC6-9AE0-AC43-8B56-D4B0E1FF8D33}"/>
              </a:ext>
            </a:extLst>
          </p:cNvPr>
          <p:cNvPicPr>
            <a:picLocks noChangeAspect="1"/>
          </p:cNvPicPr>
          <p:nvPr/>
        </p:nvPicPr>
        <p:blipFill rotWithShape="1">
          <a:blip r:embed="rId3">
            <a:lum contrast="20000"/>
            <a:extLst>
              <a:ext uri="{28A0092B-C50C-407E-A947-70E740481C1C}">
                <a14:useLocalDpi xmlns:a14="http://schemas.microsoft.com/office/drawing/2010/main"/>
              </a:ext>
            </a:extLst>
          </a:blip>
          <a:srcRect t="11258" r="69126"/>
          <a:stretch/>
        </p:blipFill>
        <p:spPr>
          <a:xfrm>
            <a:off x="4617721" y="1706069"/>
            <a:ext cx="1864360" cy="4533813"/>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38100" y="1722053"/>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566920" y="1798464"/>
            <a:ext cx="4500880" cy="4451146"/>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4" cstate="print"/>
          <a:stretch>
            <a:fillRect/>
          </a:stretch>
        </p:blipFill>
        <p:spPr>
          <a:xfrm>
            <a:off x="8126812" y="0"/>
            <a:ext cx="1017188" cy="1023315"/>
          </a:xfrm>
          <a:prstGeom prst="rect">
            <a:avLst/>
          </a:prstGeom>
        </p:spPr>
      </p:pic>
      <p:sp>
        <p:nvSpPr>
          <p:cNvPr id="13" name="Text Box 62"/>
          <p:cNvSpPr txBox="1">
            <a:spLocks noChangeArrowheads="1"/>
          </p:cNvSpPr>
          <p:nvPr/>
        </p:nvSpPr>
        <p:spPr bwMode="auto">
          <a:xfrm>
            <a:off x="784225" y="21081"/>
            <a:ext cx="7663489" cy="1654299"/>
          </a:xfrm>
          <a:prstGeom prst="rect">
            <a:avLst/>
          </a:prstGeom>
          <a:noFill/>
          <a:ln w="9525">
            <a:noFill/>
            <a:miter lim="800000"/>
            <a:headEnd/>
            <a:tailEnd/>
          </a:ln>
        </p:spPr>
        <p:txBody>
          <a:bodyPr wrap="square">
            <a:spAutoFit/>
          </a:bodyPr>
          <a:lstStyle/>
          <a:p>
            <a:pPr algn="ctr">
              <a:spcBef>
                <a:spcPts val="0"/>
              </a:spcBef>
            </a:pPr>
            <a:r>
              <a:rPr lang="it" sz="1600" b="1" dirty="0" smtClean="0"/>
              <a:t>Linear </a:t>
            </a:r>
            <a:r>
              <a:rPr lang="it" sz="1600" b="1" dirty="0"/>
              <a:t>magnetoresistance in a cuprate superconductor</a:t>
            </a:r>
          </a:p>
          <a:p>
            <a:pPr algn="ctr">
              <a:spcBef>
                <a:spcPts val="0"/>
              </a:spcBef>
            </a:pPr>
            <a:endParaRPr lang="en-US" sz="600" dirty="0"/>
          </a:p>
          <a:p>
            <a:pPr algn="ctr">
              <a:spcBef>
                <a:spcPts val="0"/>
              </a:spcBef>
            </a:pPr>
            <a:r>
              <a:rPr lang="en-US" sz="1100" dirty="0"/>
              <a:t>P. Giraldo-Gallo</a:t>
            </a:r>
            <a:r>
              <a:rPr lang="en-US" sz="1100" baseline="30000" dirty="0"/>
              <a:t>1,2</a:t>
            </a:r>
            <a:r>
              <a:rPr lang="en-US" sz="1100" dirty="0"/>
              <a:t>, J.A. Galvis</a:t>
            </a:r>
            <a:r>
              <a:rPr lang="en-US" sz="1100" baseline="30000" dirty="0"/>
              <a:t>1,3</a:t>
            </a:r>
            <a:r>
              <a:rPr lang="en-US" sz="1100" dirty="0"/>
              <a:t>, Z. Stegen</a:t>
            </a:r>
            <a:r>
              <a:rPr lang="en-US" sz="1100" baseline="30000" dirty="0"/>
              <a:t>1</a:t>
            </a:r>
            <a:r>
              <a:rPr lang="en-US" sz="1100" dirty="0"/>
              <a:t>, K.A. Modic</a:t>
            </a:r>
            <a:r>
              <a:rPr lang="en-US" sz="1100" baseline="30000" dirty="0"/>
              <a:t>4</a:t>
            </a:r>
            <a:r>
              <a:rPr lang="en-US" sz="1100" dirty="0"/>
              <a:t>, F.F. Balakirev</a:t>
            </a:r>
            <a:r>
              <a:rPr lang="en-US" sz="1100" baseline="30000" dirty="0"/>
              <a:t>5</a:t>
            </a:r>
            <a:r>
              <a:rPr lang="en-US" sz="1100" dirty="0"/>
              <a:t>, J.B. Betts</a:t>
            </a:r>
            <a:r>
              <a:rPr lang="en-US" sz="1100" baseline="30000" dirty="0"/>
              <a:t>5</a:t>
            </a:r>
            <a:r>
              <a:rPr lang="en-US" sz="1100" dirty="0"/>
              <a:t>, X. Lian</a:t>
            </a:r>
            <a:r>
              <a:rPr lang="en-US" sz="1100" baseline="30000" dirty="0"/>
              <a:t>1</a:t>
            </a:r>
            <a:r>
              <a:rPr lang="en-US" sz="1100" dirty="0"/>
              <a:t>, C. Moir</a:t>
            </a:r>
            <a:r>
              <a:rPr lang="en-US" sz="1100" baseline="30000" dirty="0"/>
              <a:t>1</a:t>
            </a:r>
            <a:r>
              <a:rPr lang="en-US" sz="1100" dirty="0"/>
              <a:t>, S.C. Riggs</a:t>
            </a:r>
            <a:r>
              <a:rPr lang="en-US" sz="1100" baseline="30000" dirty="0"/>
              <a:t>1</a:t>
            </a:r>
            <a:r>
              <a:rPr lang="en-US" sz="1100" dirty="0" smtClean="0"/>
              <a:t>,     .     J</a:t>
            </a:r>
            <a:r>
              <a:rPr lang="en-US" sz="1100" dirty="0"/>
              <a:t>. Wu</a:t>
            </a:r>
            <a:r>
              <a:rPr lang="en-US" sz="1100" baseline="30000" dirty="0"/>
              <a:t>6</a:t>
            </a:r>
            <a:r>
              <a:rPr lang="en-US" sz="1100" dirty="0"/>
              <a:t>, A.T. Bollinger</a:t>
            </a:r>
            <a:r>
              <a:rPr lang="en-US" sz="1100" baseline="30000" dirty="0"/>
              <a:t>6</a:t>
            </a:r>
            <a:r>
              <a:rPr lang="en-US" sz="1100" dirty="0"/>
              <a:t>, X.He,</a:t>
            </a:r>
            <a:r>
              <a:rPr lang="en-US" sz="1100" baseline="30000" dirty="0"/>
              <a:t>6,7</a:t>
            </a:r>
            <a:r>
              <a:rPr lang="en-US" sz="1100" dirty="0"/>
              <a:t>, I. Božović</a:t>
            </a:r>
            <a:r>
              <a:rPr lang="en-US" sz="1100" baseline="30000" dirty="0"/>
              <a:t>6,7</a:t>
            </a:r>
            <a:r>
              <a:rPr lang="en-US" sz="1100" dirty="0"/>
              <a:t>, B.J. Ramshaw</a:t>
            </a:r>
            <a:r>
              <a:rPr lang="en-US" sz="1100" baseline="30000" dirty="0"/>
              <a:t>5,8</a:t>
            </a:r>
            <a:r>
              <a:rPr lang="en-US" sz="1100" dirty="0"/>
              <a:t>, R.D. McDonald</a:t>
            </a:r>
            <a:r>
              <a:rPr lang="en-US" sz="1100" baseline="30000" dirty="0"/>
              <a:t>5</a:t>
            </a:r>
            <a:r>
              <a:rPr lang="en-US" sz="1100" dirty="0"/>
              <a:t>, G.S. Boebinger</a:t>
            </a:r>
            <a:r>
              <a:rPr lang="en-US" sz="1100" baseline="30000" dirty="0"/>
              <a:t>1</a:t>
            </a:r>
            <a:r>
              <a:rPr lang="en-US" sz="1100" dirty="0"/>
              <a:t>, A. Shekhter,</a:t>
            </a:r>
            <a:r>
              <a:rPr lang="en-US" sz="1100" baseline="30000" dirty="0"/>
              <a:t>1</a:t>
            </a:r>
          </a:p>
          <a:p>
            <a:pPr algn="ctr">
              <a:spcBef>
                <a:spcPts val="300"/>
              </a:spcBef>
            </a:pPr>
            <a:r>
              <a:rPr lang="en-US" sz="1050" b="1" dirty="0">
                <a:solidFill>
                  <a:srgbClr val="0033CC"/>
                </a:solidFill>
              </a:rPr>
              <a:t>1. National High Magnetic Field Laboratory, Florida State </a:t>
            </a:r>
            <a:r>
              <a:rPr lang="en-US" sz="1050" b="1" dirty="0" smtClean="0">
                <a:solidFill>
                  <a:srgbClr val="0033CC"/>
                </a:solidFill>
              </a:rPr>
              <a:t>University;  </a:t>
            </a:r>
            <a:r>
              <a:rPr lang="en-US" sz="1050" b="1" dirty="0">
                <a:solidFill>
                  <a:srgbClr val="0033CC"/>
                </a:solidFill>
              </a:rPr>
              <a:t>2. Universidad de Los Andes, </a:t>
            </a:r>
            <a:r>
              <a:rPr lang="en-US" sz="1050" b="1" dirty="0" smtClean="0">
                <a:solidFill>
                  <a:srgbClr val="0033CC"/>
                </a:solidFill>
              </a:rPr>
              <a:t>Bogotá;                                  </a:t>
            </a:r>
            <a:r>
              <a:rPr lang="en-US" sz="1050" b="1" dirty="0" smtClean="0">
                <a:solidFill>
                  <a:srgbClr val="0033CC"/>
                </a:solidFill>
              </a:rPr>
              <a:t>3</a:t>
            </a:r>
            <a:r>
              <a:rPr lang="en-US" sz="1050" b="1" dirty="0">
                <a:solidFill>
                  <a:srgbClr val="0033CC"/>
                </a:solidFill>
              </a:rPr>
              <a:t>. Universidad Central, </a:t>
            </a:r>
            <a:r>
              <a:rPr lang="en-US" sz="1050" b="1" dirty="0" smtClean="0">
                <a:solidFill>
                  <a:srgbClr val="0033CC"/>
                </a:solidFill>
              </a:rPr>
              <a:t>Bogotá;  </a:t>
            </a:r>
            <a:r>
              <a:rPr lang="en-US" sz="1050" b="1" dirty="0">
                <a:solidFill>
                  <a:srgbClr val="0033CC"/>
                </a:solidFill>
              </a:rPr>
              <a:t>4. Max Planck Institute for Chemical Physics of Solids, </a:t>
            </a:r>
            <a:r>
              <a:rPr lang="en-US" sz="1050" b="1" dirty="0" smtClean="0">
                <a:solidFill>
                  <a:srgbClr val="0033CC"/>
                </a:solidFill>
              </a:rPr>
              <a:t>Dresden;                                                 5</a:t>
            </a:r>
            <a:r>
              <a:rPr lang="en-US" sz="1050" b="1" dirty="0">
                <a:solidFill>
                  <a:srgbClr val="0033CC"/>
                </a:solidFill>
              </a:rPr>
              <a:t>. Los Alamos National </a:t>
            </a:r>
            <a:r>
              <a:rPr lang="en-US" sz="1050" b="1" dirty="0" smtClean="0">
                <a:solidFill>
                  <a:srgbClr val="0033CC"/>
                </a:solidFill>
              </a:rPr>
              <a:t>Laboratory;  6</a:t>
            </a:r>
            <a:r>
              <a:rPr lang="en-US" sz="1050" b="1" dirty="0">
                <a:solidFill>
                  <a:srgbClr val="0033CC"/>
                </a:solidFill>
              </a:rPr>
              <a:t>. Brookhaven National </a:t>
            </a:r>
            <a:r>
              <a:rPr lang="en-US" sz="1050" b="1" dirty="0" smtClean="0">
                <a:solidFill>
                  <a:srgbClr val="0033CC"/>
                </a:solidFill>
              </a:rPr>
              <a:t>Laboratory;  </a:t>
            </a:r>
            <a:r>
              <a:rPr lang="en-US" sz="1050" b="1" dirty="0">
                <a:solidFill>
                  <a:srgbClr val="0033CC"/>
                </a:solidFill>
              </a:rPr>
              <a:t>7. Yale </a:t>
            </a:r>
            <a:r>
              <a:rPr lang="en-US" sz="1050" b="1" dirty="0" smtClean="0">
                <a:solidFill>
                  <a:srgbClr val="0033CC"/>
                </a:solidFill>
              </a:rPr>
              <a:t>University;  </a:t>
            </a:r>
            <a:r>
              <a:rPr lang="en-US" sz="1050" b="1" dirty="0">
                <a:solidFill>
                  <a:srgbClr val="0033CC"/>
                </a:solidFill>
              </a:rPr>
              <a:t>8. Cornell </a:t>
            </a:r>
            <a:r>
              <a:rPr lang="en-US" sz="1050" b="1" dirty="0" smtClean="0">
                <a:solidFill>
                  <a:srgbClr val="0033CC"/>
                </a:solidFill>
              </a:rPr>
              <a:t>University.</a:t>
            </a:r>
            <a:endParaRPr lang="en-US" sz="1050" b="1" dirty="0">
              <a:solidFill>
                <a:srgbClr val="0033CC"/>
              </a:solidFill>
            </a:endParaRPr>
          </a:p>
          <a:p>
            <a:pPr algn="ctr">
              <a:spcBef>
                <a:spcPts val="300"/>
              </a:spcBef>
            </a:pPr>
            <a:r>
              <a:rPr lang="en-US" sz="1050" b="1" kern="1200" dirty="0"/>
              <a:t>Funding Grants:</a:t>
            </a:r>
            <a:r>
              <a:rPr lang="en-US" sz="1050" kern="1200" dirty="0"/>
              <a:t>  G.S. </a:t>
            </a:r>
            <a:r>
              <a:rPr lang="en-US" sz="1050" kern="1200" dirty="0" err="1"/>
              <a:t>Boebinger</a:t>
            </a:r>
            <a:r>
              <a:rPr lang="en-US" sz="1050" kern="1200" dirty="0"/>
              <a:t> (NSF DMR-1157490, NSF </a:t>
            </a:r>
            <a:r>
              <a:rPr lang="en-US" sz="1050" dirty="0"/>
              <a:t>DMR-1644779</a:t>
            </a:r>
            <a:r>
              <a:rPr lang="en-US" sz="1050" kern="1200" dirty="0"/>
              <a:t>); </a:t>
            </a:r>
            <a:r>
              <a:rPr lang="en-US" sz="1050" dirty="0"/>
              <a:t>R.D. McDonald </a:t>
            </a:r>
            <a:r>
              <a:rPr lang="en-US" sz="1050" kern="1200" dirty="0"/>
              <a:t>(DOE-BES </a:t>
            </a:r>
            <a:r>
              <a:rPr lang="en-US" sz="1050" dirty="0"/>
              <a:t>“Science at 100 T”</a:t>
            </a:r>
            <a:r>
              <a:rPr lang="en-US" sz="1050" kern="1200" dirty="0"/>
              <a:t>); X. He (</a:t>
            </a:r>
            <a:r>
              <a:rPr lang="en-US" sz="1050" dirty="0"/>
              <a:t>Gordon and Betty Moore Foundation’s </a:t>
            </a:r>
            <a:r>
              <a:rPr lang="en-US" sz="1050" dirty="0" err="1"/>
              <a:t>EPiQS</a:t>
            </a:r>
            <a:r>
              <a:rPr lang="en-US" sz="1050" dirty="0"/>
              <a:t> Initiative through grant GBMF4410</a:t>
            </a:r>
            <a:r>
              <a:rPr lang="en-US" sz="1050" kern="1200" dirty="0"/>
              <a:t>)</a:t>
            </a:r>
            <a:endParaRPr lang="en-US" sz="105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1" name="Text Box 28">
            <a:extLst>
              <a:ext uri="{FF2B5EF4-FFF2-40B4-BE49-F238E27FC236}">
                <a16:creationId xmlns:a16="http://schemas.microsoft.com/office/drawing/2014/main" id="{B1E50BC2-F925-3745-9228-431BB0A0D4C9}"/>
              </a:ext>
            </a:extLst>
          </p:cNvPr>
          <p:cNvSpPr txBox="1">
            <a:spLocks noChangeArrowheads="1"/>
          </p:cNvSpPr>
          <p:nvPr/>
        </p:nvSpPr>
        <p:spPr bwMode="auto">
          <a:xfrm>
            <a:off x="40374" y="1788303"/>
            <a:ext cx="4475888" cy="4524315"/>
          </a:xfrm>
          <a:prstGeom prst="rect">
            <a:avLst/>
          </a:prstGeom>
          <a:noFill/>
          <a:ln w="9525">
            <a:noFill/>
            <a:miter lim="800000"/>
            <a:headEnd/>
            <a:tailEnd/>
          </a:ln>
        </p:spPr>
        <p:txBody>
          <a:bodyPr wrap="square">
            <a:spAutoFit/>
          </a:bodyPr>
          <a:lstStyle/>
          <a:p>
            <a:pPr algn="just"/>
            <a:r>
              <a:rPr lang="en-US" sz="1200" dirty="0"/>
              <a:t>Scale plays an important role in our understanding of conventional metals; band theory provides the framework for describing solids, but it is the band filling, or Fermi energy scale, that dictates the </a:t>
            </a:r>
            <a:r>
              <a:rPr lang="en-US" sz="1200" dirty="0" smtClean="0"/>
              <a:t>materials’ </a:t>
            </a:r>
            <a:r>
              <a:rPr lang="en-US" sz="1200" dirty="0"/>
              <a:t>properties. To date this Fermi-liquid description of metals enables the charge transport in </a:t>
            </a:r>
            <a:r>
              <a:rPr lang="en-US" sz="1200" dirty="0" smtClean="0"/>
              <a:t>most metals </a:t>
            </a:r>
            <a:r>
              <a:rPr lang="en-US" sz="1200" dirty="0"/>
              <a:t>to be described in terms of long-lived electron-like quasi-particles. This work addresses how this description breaks down for the most strongly interacting materials, such as the </a:t>
            </a:r>
            <a:r>
              <a:rPr lang="en-US" sz="1200" dirty="0" smtClean="0"/>
              <a:t>anomalous –“</a:t>
            </a:r>
            <a:r>
              <a:rPr lang="en-US" sz="1200" dirty="0"/>
              <a:t>strange</a:t>
            </a:r>
            <a:r>
              <a:rPr lang="en-US" sz="1200" dirty="0" smtClean="0"/>
              <a:t>” – metallic </a:t>
            </a:r>
            <a:r>
              <a:rPr lang="en-US" sz="1200" dirty="0"/>
              <a:t>state of high temperature superconductors. </a:t>
            </a:r>
          </a:p>
          <a:p>
            <a:pPr algn="just"/>
            <a:endParaRPr lang="en-US" sz="600" dirty="0"/>
          </a:p>
          <a:p>
            <a:pPr algn="just"/>
            <a:r>
              <a:rPr lang="en-US" sz="1200" dirty="0"/>
              <a:t>Resistance measurements of the </a:t>
            </a:r>
            <a:r>
              <a:rPr lang="en-US" sz="1200" dirty="0" err="1"/>
              <a:t>cuprate</a:t>
            </a:r>
            <a:r>
              <a:rPr lang="en-US" sz="1200" dirty="0"/>
              <a:t> superconductor </a:t>
            </a:r>
          </a:p>
          <a:p>
            <a:pPr algn="just"/>
            <a:r>
              <a:rPr lang="en-US" sz="1200" dirty="0"/>
              <a:t>La</a:t>
            </a:r>
            <a:r>
              <a:rPr lang="en-US" sz="1200" baseline="-25000" dirty="0"/>
              <a:t>2-x</a:t>
            </a:r>
            <a:r>
              <a:rPr lang="en-US" sz="1200" dirty="0"/>
              <a:t>Sr</a:t>
            </a:r>
            <a:r>
              <a:rPr lang="en-US" sz="1200" baseline="-25000" dirty="0"/>
              <a:t>x</a:t>
            </a:r>
            <a:r>
              <a:rPr lang="en-US" sz="1200" dirty="0"/>
              <a:t>CuO</a:t>
            </a:r>
            <a:r>
              <a:rPr lang="en-US" sz="1200" baseline="-25000" dirty="0"/>
              <a:t>4</a:t>
            </a:r>
            <a:r>
              <a:rPr lang="en-US" sz="1200" dirty="0"/>
              <a:t> in some of our highest available magnetic fields </a:t>
            </a:r>
            <a:r>
              <a:rPr lang="en-US" sz="1200" dirty="0" smtClean="0"/>
              <a:t>revealed surprising resistivity behavior that </a:t>
            </a:r>
            <a:r>
              <a:rPr lang="en-US" sz="1200" dirty="0" smtClean="0"/>
              <a:t>is linear in magnetic field, reminiscent of the familiar, but still-unexplained, linear-in-temperature resistivity. </a:t>
            </a:r>
            <a:endParaRPr lang="en-US" sz="1200" dirty="0"/>
          </a:p>
          <a:p>
            <a:pPr algn="just"/>
            <a:endParaRPr lang="en-US" sz="700" dirty="0"/>
          </a:p>
          <a:p>
            <a:pPr algn="just"/>
            <a:r>
              <a:rPr lang="en-US" sz="1200" dirty="0"/>
              <a:t>The similar linearity of the resistance in both </a:t>
            </a:r>
            <a:r>
              <a:rPr lang="en-US" sz="1200" dirty="0" smtClean="0"/>
              <a:t>magnetic field </a:t>
            </a:r>
            <a:r>
              <a:rPr lang="en-US" sz="1200" dirty="0"/>
              <a:t>and </a:t>
            </a:r>
            <a:r>
              <a:rPr lang="en-US" sz="1200" dirty="0" smtClean="0"/>
              <a:t>temperature </a:t>
            </a:r>
            <a:r>
              <a:rPr lang="en-US" sz="1200" dirty="0"/>
              <a:t>indicates a completely new mechanism in which the energy-scale of the applied field as well as the thermal energy dictate the resistance, without regard for an internal energy scale of the system such as the Fermi energy. The characterization of this behavior and the connection to quantum criticality, advances our knowledge of the strongly correlated matter that hosts high temperature superconductivity. </a:t>
            </a:r>
          </a:p>
        </p:txBody>
      </p:sp>
      <p:pic>
        <p:nvPicPr>
          <p:cNvPr id="15" name="Picture 14">
            <a:extLst>
              <a:ext uri="{FF2B5EF4-FFF2-40B4-BE49-F238E27FC236}">
                <a16:creationId xmlns:a16="http://schemas.microsoft.com/office/drawing/2014/main" id="{521BF7AD-E463-1B45-9471-C5BAEF60D0B8}"/>
              </a:ext>
            </a:extLst>
          </p:cNvPr>
          <p:cNvPicPr>
            <a:picLocks noChangeAspect="1"/>
          </p:cNvPicPr>
          <p:nvPr/>
        </p:nvPicPr>
        <p:blipFill rotWithShape="1">
          <a:blip r:embed="rId3">
            <a:extLst>
              <a:ext uri="{28A0092B-C50C-407E-A947-70E740481C1C}">
                <a14:useLocalDpi xmlns:a14="http://schemas.microsoft.com/office/drawing/2010/main"/>
              </a:ext>
            </a:extLst>
          </a:blip>
          <a:srcRect l="68315" t="60560" r="-1130" b="-1670"/>
          <a:stretch/>
        </p:blipFill>
        <p:spPr>
          <a:xfrm>
            <a:off x="6515545" y="1712326"/>
            <a:ext cx="2501456" cy="2686954"/>
          </a:xfrm>
          <a:prstGeom prst="rect">
            <a:avLst/>
          </a:prstGeom>
        </p:spPr>
      </p:pic>
      <p:sp>
        <p:nvSpPr>
          <p:cNvPr id="6" name="TextBox 5">
            <a:extLst>
              <a:ext uri="{FF2B5EF4-FFF2-40B4-BE49-F238E27FC236}">
                <a16:creationId xmlns:a16="http://schemas.microsoft.com/office/drawing/2014/main" id="{C19DEC1D-5785-2440-ACB0-97F423E76C46}"/>
              </a:ext>
            </a:extLst>
          </p:cNvPr>
          <p:cNvSpPr txBox="1"/>
          <p:nvPr/>
        </p:nvSpPr>
        <p:spPr>
          <a:xfrm>
            <a:off x="6535853" y="1841032"/>
            <a:ext cx="277640" cy="246221"/>
          </a:xfrm>
          <a:prstGeom prst="rect">
            <a:avLst/>
          </a:prstGeom>
          <a:solidFill>
            <a:schemeClr val="bg1"/>
          </a:solidFill>
        </p:spPr>
        <p:txBody>
          <a:bodyPr wrap="none" rtlCol="0">
            <a:spAutoFit/>
          </a:bodyPr>
          <a:lstStyle/>
          <a:p>
            <a:r>
              <a:rPr lang="en-US" sz="1000" b="1" dirty="0"/>
              <a:t>B</a:t>
            </a:r>
          </a:p>
        </p:txBody>
      </p:sp>
      <p:sp>
        <p:nvSpPr>
          <p:cNvPr id="18" name="TextBox 17">
            <a:extLst>
              <a:ext uri="{FF2B5EF4-FFF2-40B4-BE49-F238E27FC236}">
                <a16:creationId xmlns:a16="http://schemas.microsoft.com/office/drawing/2014/main" id="{101D01B7-3985-0440-8ED0-C64C2D9418F6}"/>
              </a:ext>
            </a:extLst>
          </p:cNvPr>
          <p:cNvSpPr txBox="1"/>
          <p:nvPr/>
        </p:nvSpPr>
        <p:spPr>
          <a:xfrm>
            <a:off x="6351492" y="4602291"/>
            <a:ext cx="2626362" cy="1384995"/>
          </a:xfrm>
          <a:prstGeom prst="rect">
            <a:avLst/>
          </a:prstGeom>
          <a:noFill/>
        </p:spPr>
        <p:txBody>
          <a:bodyPr wrap="square" rtlCol="0">
            <a:spAutoFit/>
          </a:bodyPr>
          <a:lstStyle/>
          <a:p>
            <a:r>
              <a:rPr lang="en-US" sz="1200" b="1" dirty="0"/>
              <a:t>A</a:t>
            </a:r>
            <a:r>
              <a:rPr lang="en-US" sz="1200" dirty="0"/>
              <a:t> </a:t>
            </a:r>
            <a:r>
              <a:rPr lang="en-US" sz="1200" dirty="0" smtClean="0"/>
              <a:t> Magnetoresistance </a:t>
            </a:r>
            <a:r>
              <a:rPr lang="en-US" sz="1200" dirty="0"/>
              <a:t>of optimally doped La</a:t>
            </a:r>
            <a:r>
              <a:rPr lang="en-US" sz="1200" baseline="-25000" dirty="0"/>
              <a:t>2-x</a:t>
            </a:r>
            <a:r>
              <a:rPr lang="en-US" sz="1200" dirty="0"/>
              <a:t>Sr</a:t>
            </a:r>
            <a:r>
              <a:rPr lang="en-US" sz="1200" baseline="-25000" dirty="0"/>
              <a:t>x</a:t>
            </a:r>
            <a:r>
              <a:rPr lang="en-US" sz="1200" dirty="0"/>
              <a:t>CuO</a:t>
            </a:r>
            <a:r>
              <a:rPr lang="en-US" sz="1200" baseline="-25000" dirty="0"/>
              <a:t>4</a:t>
            </a:r>
            <a:r>
              <a:rPr lang="en-US" sz="1200" dirty="0"/>
              <a:t> revealing a saturating field gradient (</a:t>
            </a:r>
            <a:r>
              <a:rPr lang="en-US" sz="1200" b="1" dirty="0">
                <a:latin typeface="Symbol" panose="05050102010706020507" pitchFamily="18" charset="2"/>
              </a:rPr>
              <a:t>b</a:t>
            </a:r>
            <a:r>
              <a:rPr lang="en-US" sz="1200" dirty="0"/>
              <a:t>) at low temperature. </a:t>
            </a:r>
            <a:r>
              <a:rPr lang="en-US" sz="1200" b="1" dirty="0"/>
              <a:t>B</a:t>
            </a:r>
            <a:r>
              <a:rPr lang="en-US" sz="1200" dirty="0"/>
              <a:t> </a:t>
            </a:r>
            <a:r>
              <a:rPr lang="en-US" sz="1200" dirty="0"/>
              <a:t> </a:t>
            </a:r>
            <a:r>
              <a:rPr lang="en-US" sz="1200" dirty="0" smtClean="0"/>
              <a:t>L</a:t>
            </a:r>
            <a:r>
              <a:rPr lang="en-US" sz="1200" dirty="0" smtClean="0"/>
              <a:t>inear </a:t>
            </a:r>
            <a:r>
              <a:rPr lang="en-US" sz="1200" dirty="0"/>
              <a:t>temperature dependence of the resistance with slope (</a:t>
            </a:r>
            <a:r>
              <a:rPr lang="en-US" sz="1200" b="1" dirty="0">
                <a:latin typeface="Symbol" panose="05050102010706020507" pitchFamily="18" charset="2"/>
              </a:rPr>
              <a:t>a</a:t>
            </a:r>
            <a:r>
              <a:rPr lang="en-US" sz="1200" dirty="0" smtClean="0"/>
              <a:t>), which is found to have the same doping dependence as </a:t>
            </a:r>
            <a:r>
              <a:rPr lang="en-US" sz="1200" b="1" dirty="0" smtClean="0">
                <a:latin typeface="Symbol" panose="05050102010706020507" pitchFamily="18" charset="2"/>
              </a:rPr>
              <a:t>b</a:t>
            </a:r>
            <a:r>
              <a:rPr lang="en-US" sz="1200" dirty="0" smtClean="0">
                <a:latin typeface="Symbol" panose="05050102010706020507" pitchFamily="18" charset="2"/>
              </a:rPr>
              <a:t>.</a:t>
            </a:r>
            <a:r>
              <a:rPr lang="en-US" sz="1200" dirty="0" smtClean="0"/>
              <a:t> </a:t>
            </a:r>
            <a:endParaRPr lang="en-US" sz="1200" dirty="0"/>
          </a:p>
        </p:txBody>
      </p:sp>
      <p:sp>
        <p:nvSpPr>
          <p:cNvPr id="17" name="Text Box 28"/>
          <p:cNvSpPr txBox="1">
            <a:spLocks noChangeArrowheads="1"/>
          </p:cNvSpPr>
          <p:nvPr/>
        </p:nvSpPr>
        <p:spPr bwMode="auto">
          <a:xfrm>
            <a:off x="35562" y="6225858"/>
            <a:ext cx="9144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The 65 T short pulse, 60 T long-pulse, and 100 T magnet systems at the NHMFL Pulsed Field Facility, </a:t>
            </a:r>
          </a:p>
          <a:p>
            <a:r>
              <a:rPr lang="en-US" sz="1100" b="1" dirty="0">
                <a:solidFill>
                  <a:srgbClr val="333399"/>
                </a:solidFill>
              </a:rPr>
              <a:t>Citation: </a:t>
            </a:r>
            <a:r>
              <a:rPr lang="en-US" sz="1100" dirty="0">
                <a:solidFill>
                  <a:srgbClr val="333399"/>
                </a:solidFill>
              </a:rPr>
              <a:t>P. </a:t>
            </a:r>
            <a:r>
              <a:rPr lang="en-US" sz="1100" dirty="0" err="1">
                <a:solidFill>
                  <a:srgbClr val="333399"/>
                </a:solidFill>
              </a:rPr>
              <a:t>Giraldo</a:t>
            </a:r>
            <a:r>
              <a:rPr lang="en-US" sz="1100" dirty="0">
                <a:solidFill>
                  <a:srgbClr val="333399"/>
                </a:solidFill>
              </a:rPr>
              <a:t>-Gallo, J.A. </a:t>
            </a:r>
            <a:r>
              <a:rPr lang="en-US" sz="1100" dirty="0" err="1">
                <a:solidFill>
                  <a:srgbClr val="333399"/>
                </a:solidFill>
              </a:rPr>
              <a:t>Galvis</a:t>
            </a:r>
            <a:r>
              <a:rPr lang="en-US" sz="1100" dirty="0">
                <a:solidFill>
                  <a:srgbClr val="333399"/>
                </a:solidFill>
              </a:rPr>
              <a:t>, Z. </a:t>
            </a:r>
            <a:r>
              <a:rPr lang="en-US" sz="1100" dirty="0" err="1">
                <a:solidFill>
                  <a:srgbClr val="333399"/>
                </a:solidFill>
              </a:rPr>
              <a:t>Stegen</a:t>
            </a:r>
            <a:r>
              <a:rPr lang="en-US" sz="1100" dirty="0">
                <a:solidFill>
                  <a:srgbClr val="333399"/>
                </a:solidFill>
              </a:rPr>
              <a:t>, K.A. </a:t>
            </a:r>
            <a:r>
              <a:rPr lang="en-US" sz="1100" dirty="0" err="1">
                <a:solidFill>
                  <a:srgbClr val="333399"/>
                </a:solidFill>
              </a:rPr>
              <a:t>Modic</a:t>
            </a:r>
            <a:r>
              <a:rPr lang="en-US" sz="1100" dirty="0">
                <a:solidFill>
                  <a:srgbClr val="333399"/>
                </a:solidFill>
              </a:rPr>
              <a:t>, F.F. Balakirev, J.B. Betts, X. </a:t>
            </a:r>
            <a:r>
              <a:rPr lang="en-US" sz="1100" dirty="0" err="1">
                <a:solidFill>
                  <a:srgbClr val="333399"/>
                </a:solidFill>
              </a:rPr>
              <a:t>Lian</a:t>
            </a:r>
            <a:r>
              <a:rPr lang="en-US" sz="1100" dirty="0">
                <a:solidFill>
                  <a:srgbClr val="333399"/>
                </a:solidFill>
              </a:rPr>
              <a:t>, C. Moir, S.C. Riggs, J. Wu, A.T. Bollinger, </a:t>
            </a:r>
            <a:r>
              <a:rPr lang="en-US" sz="1100" dirty="0" err="1">
                <a:solidFill>
                  <a:srgbClr val="333399"/>
                </a:solidFill>
              </a:rPr>
              <a:t>X.He</a:t>
            </a:r>
            <a:r>
              <a:rPr lang="en-US" sz="1100" dirty="0">
                <a:solidFill>
                  <a:srgbClr val="333399"/>
                </a:solidFill>
              </a:rPr>
              <a:t>, I. </a:t>
            </a:r>
            <a:r>
              <a:rPr lang="en-US" sz="1100" dirty="0" err="1">
                <a:solidFill>
                  <a:srgbClr val="333399"/>
                </a:solidFill>
              </a:rPr>
              <a:t>Božović</a:t>
            </a:r>
            <a:r>
              <a:rPr lang="en-US" sz="1100" dirty="0">
                <a:solidFill>
                  <a:srgbClr val="333399"/>
                </a:solidFill>
              </a:rPr>
              <a:t>, B.J. Ramshaw, R.D. McDonald, G.S. </a:t>
            </a:r>
            <a:r>
              <a:rPr lang="en-US" sz="1100" dirty="0" err="1">
                <a:solidFill>
                  <a:srgbClr val="333399"/>
                </a:solidFill>
              </a:rPr>
              <a:t>Boebinger</a:t>
            </a:r>
            <a:r>
              <a:rPr lang="en-US" sz="1100" dirty="0">
                <a:solidFill>
                  <a:srgbClr val="333399"/>
                </a:solidFill>
              </a:rPr>
              <a:t>, A. </a:t>
            </a:r>
            <a:r>
              <a:rPr lang="en-US" sz="1100" dirty="0" err="1">
                <a:solidFill>
                  <a:srgbClr val="333399"/>
                </a:solidFill>
              </a:rPr>
              <a:t>Shekhter</a:t>
            </a:r>
            <a:r>
              <a:rPr lang="en-US" sz="1100" dirty="0">
                <a:solidFill>
                  <a:srgbClr val="333399"/>
                </a:solidFill>
              </a:rPr>
              <a:t>, </a:t>
            </a:r>
            <a:r>
              <a:rPr lang="en-US" sz="1100" b="1" dirty="0">
                <a:solidFill>
                  <a:srgbClr val="333399"/>
                </a:solidFill>
              </a:rPr>
              <a:t>Science 361</a:t>
            </a:r>
            <a:r>
              <a:rPr lang="en-US" sz="1100" dirty="0">
                <a:solidFill>
                  <a:srgbClr val="333399"/>
                </a:solidFill>
              </a:rPr>
              <a:t>, 479–481 (2018) DOI: </a:t>
            </a:r>
            <a:r>
              <a:rPr lang="en-US" sz="1100" dirty="0" smtClean="0">
                <a:solidFill>
                  <a:srgbClr val="333399"/>
                </a:solidFill>
                <a:hlinkClick r:id="rId6"/>
              </a:rPr>
              <a:t>10.1126/science.aan3178</a:t>
            </a:r>
            <a:endParaRPr lang="en-US" sz="1100" dirty="0">
              <a:solidFill>
                <a:srgbClr val="333399"/>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38099" y="1675380"/>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475890" y="1847394"/>
            <a:ext cx="3591909" cy="4368095"/>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8126812" y="0"/>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1" name="TextBox 10">
            <a:extLst>
              <a:ext uri="{FF2B5EF4-FFF2-40B4-BE49-F238E27FC236}">
                <a16:creationId xmlns:a16="http://schemas.microsoft.com/office/drawing/2014/main" id="{0FD62734-2C6C-DC42-9B0F-617BDE232168}"/>
              </a:ext>
            </a:extLst>
          </p:cNvPr>
          <p:cNvSpPr txBox="1"/>
          <p:nvPr/>
        </p:nvSpPr>
        <p:spPr>
          <a:xfrm>
            <a:off x="5472255" y="4792623"/>
            <a:ext cx="3675993" cy="1384995"/>
          </a:xfrm>
          <a:prstGeom prst="rect">
            <a:avLst/>
          </a:prstGeom>
          <a:noFill/>
        </p:spPr>
        <p:txBody>
          <a:bodyPr wrap="square" rtlCol="0">
            <a:spAutoFit/>
          </a:bodyPr>
          <a:lstStyle/>
          <a:p>
            <a:r>
              <a:rPr lang="en-US" sz="1200" dirty="0"/>
              <a:t>Schematic doping-field-temperature (p-B-T) phase diagram in the vicinity of the critical doping </a:t>
            </a:r>
            <a:r>
              <a:rPr lang="en-US" sz="1200" dirty="0" err="1"/>
              <a:t>p</a:t>
            </a:r>
            <a:r>
              <a:rPr lang="en-US" sz="1200" baseline="-25000" dirty="0" err="1"/>
              <a:t>crit</a:t>
            </a:r>
            <a:r>
              <a:rPr lang="en-US" sz="1200" dirty="0"/>
              <a:t>. Note that the superconducting phase surrounding the critical point is not shown. The magenta region in the p-T plane indicates where linear-T resistivity exists. The fan-shaped region of linear-B resistivity in the p-B plane is shaded in blue</a:t>
            </a:r>
            <a:r>
              <a:rPr lang="en-US" sz="1200" dirty="0" smtClean="0"/>
              <a:t>.</a:t>
            </a:r>
            <a:endParaRPr lang="en-US" dirty="0"/>
          </a:p>
        </p:txBody>
      </p:sp>
      <p:pic>
        <p:nvPicPr>
          <p:cNvPr id="3" name="Picture 2">
            <a:extLst>
              <a:ext uri="{FF2B5EF4-FFF2-40B4-BE49-F238E27FC236}">
                <a16:creationId xmlns:a16="http://schemas.microsoft.com/office/drawing/2014/main" id="{9C59586A-E53D-3D40-99E0-AAEF1AD31C3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80690" y="1827989"/>
            <a:ext cx="3333442" cy="2991034"/>
          </a:xfrm>
          <a:prstGeom prst="rect">
            <a:avLst/>
          </a:prstGeom>
        </p:spPr>
      </p:pic>
      <p:sp>
        <p:nvSpPr>
          <p:cNvPr id="15" name="Text Box 28">
            <a:extLst>
              <a:ext uri="{FF2B5EF4-FFF2-40B4-BE49-F238E27FC236}">
                <a16:creationId xmlns:a16="http://schemas.microsoft.com/office/drawing/2014/main" id="{CE6F8FF1-B91F-9948-9691-5F2C3EA3A064}"/>
              </a:ext>
            </a:extLst>
          </p:cNvPr>
          <p:cNvSpPr txBox="1">
            <a:spLocks noChangeArrowheads="1"/>
          </p:cNvSpPr>
          <p:nvPr/>
        </p:nvSpPr>
        <p:spPr bwMode="auto">
          <a:xfrm>
            <a:off x="187348" y="1776413"/>
            <a:ext cx="5029812" cy="4401205"/>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latin typeface="Arial" charset="0"/>
              </a:rPr>
              <a:t>The application of the highest available magnetic fields reveals that, in stark contrast to our understanding of conventional metals, the </a:t>
            </a:r>
            <a:r>
              <a:rPr lang="en-US" sz="1200" dirty="0" smtClean="0">
                <a:latin typeface="Arial" charset="0"/>
              </a:rPr>
              <a:t>resistivity </a:t>
            </a:r>
            <a:r>
              <a:rPr lang="en-US" sz="1200" dirty="0">
                <a:latin typeface="Arial" charset="0"/>
              </a:rPr>
              <a:t>of </a:t>
            </a:r>
            <a:r>
              <a:rPr lang="en-US" sz="1200" dirty="0" smtClean="0">
                <a:latin typeface="Arial" charset="0"/>
              </a:rPr>
              <a:t>the original high-temperature superconductors – the “</a:t>
            </a:r>
            <a:r>
              <a:rPr lang="en-US" sz="1200" dirty="0" err="1" smtClean="0">
                <a:latin typeface="Arial" charset="0"/>
              </a:rPr>
              <a:t>cuprates</a:t>
            </a:r>
            <a:r>
              <a:rPr lang="en-US" sz="1200" dirty="0">
                <a:latin typeface="Arial" charset="0"/>
              </a:rPr>
              <a:t>” –  </a:t>
            </a:r>
            <a:r>
              <a:rPr lang="en-US" sz="1200" dirty="0">
                <a:latin typeface="Arial" charset="0"/>
              </a:rPr>
              <a:t>scales linearly with both the strength of magnetic field and temperature. </a:t>
            </a:r>
            <a:r>
              <a:rPr lang="en-US" sz="1200" dirty="0" smtClean="0">
                <a:latin typeface="Arial" charset="0"/>
              </a:rPr>
              <a:t>By </a:t>
            </a:r>
            <a:r>
              <a:rPr lang="en-US" sz="1200" dirty="0">
                <a:latin typeface="Arial" charset="0"/>
              </a:rPr>
              <a:t>exploring an extended region of temperature, chemical composition (doping) and magnetic field phase-space the connection to an underlying quantum critical point is revealed. </a:t>
            </a:r>
          </a:p>
          <a:p>
            <a:pPr algn="just"/>
            <a:endParaRPr lang="en-US" sz="800" dirty="0">
              <a:solidFill>
                <a:srgbClr val="000000"/>
              </a:solidFill>
            </a:endParaRPr>
          </a:p>
          <a:p>
            <a:pPr algn="just"/>
            <a:r>
              <a:rPr lang="en-US" sz="1200" b="1" dirty="0">
                <a:solidFill>
                  <a:srgbClr val="000000"/>
                </a:solidFill>
              </a:rPr>
              <a:t>Why is this important? </a:t>
            </a:r>
            <a:r>
              <a:rPr lang="en-US" sz="1200" dirty="0">
                <a:latin typeface="Arial" charset="0"/>
              </a:rPr>
              <a:t>Our understanding of how electrons carry current in the majority of </a:t>
            </a:r>
            <a:r>
              <a:rPr lang="en-US" sz="1200" dirty="0" smtClean="0">
                <a:latin typeface="Arial" charset="0"/>
              </a:rPr>
              <a:t>semiconductors and metals enables </a:t>
            </a:r>
            <a:r>
              <a:rPr lang="en-US" sz="1200" dirty="0">
                <a:latin typeface="Arial" charset="0"/>
              </a:rPr>
              <a:t>the design of all modern electronics. However materials with some of the most fascinating and potentially useful properties, like high temperature superconductors, behave differently </a:t>
            </a:r>
            <a:r>
              <a:rPr lang="en-US" sz="1200" dirty="0" smtClean="0">
                <a:latin typeface="Arial" charset="0"/>
              </a:rPr>
              <a:t>due to the </a:t>
            </a:r>
            <a:r>
              <a:rPr lang="en-US" sz="1200" dirty="0">
                <a:latin typeface="Arial" charset="0"/>
              </a:rPr>
              <a:t>strong interactions between the electrons. The </a:t>
            </a:r>
            <a:r>
              <a:rPr lang="en-US" sz="1200" dirty="0" smtClean="0">
                <a:latin typeface="Arial" charset="0"/>
              </a:rPr>
              <a:t>strong interactions between the electrons are also a major </a:t>
            </a:r>
            <a:r>
              <a:rPr lang="en-US" sz="1200" dirty="0" smtClean="0">
                <a:latin typeface="Arial" charset="0"/>
              </a:rPr>
              <a:t>reason that </a:t>
            </a:r>
            <a:r>
              <a:rPr lang="en-US" sz="1200" dirty="0" smtClean="0">
                <a:latin typeface="Arial" charset="0"/>
              </a:rPr>
              <a:t>high </a:t>
            </a:r>
            <a:r>
              <a:rPr lang="en-US" sz="1200" dirty="0">
                <a:latin typeface="Arial" charset="0"/>
              </a:rPr>
              <a:t>temperature superconductivity </a:t>
            </a:r>
            <a:r>
              <a:rPr lang="en-US" sz="1200" dirty="0" smtClean="0">
                <a:latin typeface="Arial" charset="0"/>
              </a:rPr>
              <a:t>remains </a:t>
            </a:r>
            <a:r>
              <a:rPr lang="en-US" sz="1200" dirty="0">
                <a:latin typeface="Arial" charset="0"/>
              </a:rPr>
              <a:t>poorly </a:t>
            </a:r>
            <a:r>
              <a:rPr lang="en-US" sz="1200" dirty="0" smtClean="0">
                <a:latin typeface="Arial" charset="0"/>
              </a:rPr>
              <a:t>understood. </a:t>
            </a:r>
            <a:r>
              <a:rPr lang="en-US" sz="1200" dirty="0">
                <a:latin typeface="Arial" charset="0"/>
              </a:rPr>
              <a:t>By </a:t>
            </a:r>
            <a:r>
              <a:rPr lang="en-US" sz="1200" dirty="0" smtClean="0">
                <a:latin typeface="Arial" charset="0"/>
              </a:rPr>
              <a:t>discovering the </a:t>
            </a:r>
            <a:r>
              <a:rPr lang="en-US" sz="1200" dirty="0">
                <a:latin typeface="Arial" charset="0"/>
              </a:rPr>
              <a:t>linear </a:t>
            </a:r>
            <a:r>
              <a:rPr lang="en-US" sz="1200" dirty="0" smtClean="0">
                <a:latin typeface="Arial" charset="0"/>
              </a:rPr>
              <a:t>magnetoresistance in the </a:t>
            </a:r>
            <a:r>
              <a:rPr lang="en-US" sz="1200" dirty="0" err="1" smtClean="0">
                <a:latin typeface="Arial" charset="0"/>
              </a:rPr>
              <a:t>cuprates</a:t>
            </a:r>
            <a:r>
              <a:rPr lang="en-US" sz="1200" dirty="0" smtClean="0">
                <a:latin typeface="Arial" charset="0"/>
              </a:rPr>
              <a:t>, </a:t>
            </a:r>
            <a:r>
              <a:rPr lang="en-US" sz="1200" dirty="0">
                <a:latin typeface="Arial" charset="0"/>
              </a:rPr>
              <a:t>we hope to shed light upon what makes this family of materials </a:t>
            </a:r>
            <a:r>
              <a:rPr lang="en-US" sz="1200" dirty="0" err="1">
                <a:latin typeface="Arial" charset="0"/>
              </a:rPr>
              <a:t>superconduct</a:t>
            </a:r>
            <a:r>
              <a:rPr lang="en-US" sz="1200" dirty="0">
                <a:latin typeface="Arial" charset="0"/>
              </a:rPr>
              <a:t> at such high temperatures. </a:t>
            </a: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Magnetic fields </a:t>
            </a:r>
            <a:r>
              <a:rPr lang="en-US" sz="1200" dirty="0" smtClean="0">
                <a:latin typeface="Arial" charset="0"/>
              </a:rPr>
              <a:t>of 50T are </a:t>
            </a:r>
            <a:r>
              <a:rPr lang="en-US" sz="1200" dirty="0">
                <a:latin typeface="Arial" charset="0"/>
              </a:rPr>
              <a:t>required to suppress </a:t>
            </a:r>
            <a:r>
              <a:rPr lang="en-US" sz="1200" dirty="0" smtClean="0">
                <a:latin typeface="Arial" charset="0"/>
              </a:rPr>
              <a:t>superconductivity in this material at low temperatures. Much higher fields, of 80T to 100T, are required to provide a sufficient range of magnetic field over which the linearity of magnetoresistance can be determined.  </a:t>
            </a:r>
            <a:endParaRPr lang="en-US" sz="1200" dirty="0">
              <a:latin typeface="Arial" charset="0"/>
            </a:endParaRPr>
          </a:p>
        </p:txBody>
      </p:sp>
      <p:sp>
        <p:nvSpPr>
          <p:cNvPr id="16" name="Text Box 28"/>
          <p:cNvSpPr txBox="1">
            <a:spLocks noChangeArrowheads="1"/>
          </p:cNvSpPr>
          <p:nvPr/>
        </p:nvSpPr>
        <p:spPr bwMode="auto">
          <a:xfrm>
            <a:off x="35562" y="6225858"/>
            <a:ext cx="9144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The 65 T short pulse, 60 T long-pulse, and 100 T magnet systems at the NHMFL Pulsed Field Facility, </a:t>
            </a:r>
          </a:p>
          <a:p>
            <a:r>
              <a:rPr lang="en-US" sz="1100" b="1" dirty="0">
                <a:solidFill>
                  <a:srgbClr val="333399"/>
                </a:solidFill>
              </a:rPr>
              <a:t>Citation: </a:t>
            </a:r>
            <a:r>
              <a:rPr lang="en-US" sz="1100" dirty="0">
                <a:solidFill>
                  <a:srgbClr val="333399"/>
                </a:solidFill>
              </a:rPr>
              <a:t>P. </a:t>
            </a:r>
            <a:r>
              <a:rPr lang="en-US" sz="1100" dirty="0" err="1">
                <a:solidFill>
                  <a:srgbClr val="333399"/>
                </a:solidFill>
              </a:rPr>
              <a:t>Giraldo</a:t>
            </a:r>
            <a:r>
              <a:rPr lang="en-US" sz="1100" dirty="0">
                <a:solidFill>
                  <a:srgbClr val="333399"/>
                </a:solidFill>
              </a:rPr>
              <a:t>-Gallo, J.A. </a:t>
            </a:r>
            <a:r>
              <a:rPr lang="en-US" sz="1100" dirty="0" err="1">
                <a:solidFill>
                  <a:srgbClr val="333399"/>
                </a:solidFill>
              </a:rPr>
              <a:t>Galvis</a:t>
            </a:r>
            <a:r>
              <a:rPr lang="en-US" sz="1100" dirty="0">
                <a:solidFill>
                  <a:srgbClr val="333399"/>
                </a:solidFill>
              </a:rPr>
              <a:t>, Z. </a:t>
            </a:r>
            <a:r>
              <a:rPr lang="en-US" sz="1100" dirty="0" err="1">
                <a:solidFill>
                  <a:srgbClr val="333399"/>
                </a:solidFill>
              </a:rPr>
              <a:t>Stegen</a:t>
            </a:r>
            <a:r>
              <a:rPr lang="en-US" sz="1100" dirty="0">
                <a:solidFill>
                  <a:srgbClr val="333399"/>
                </a:solidFill>
              </a:rPr>
              <a:t>, K.A. </a:t>
            </a:r>
            <a:r>
              <a:rPr lang="en-US" sz="1100" dirty="0" err="1">
                <a:solidFill>
                  <a:srgbClr val="333399"/>
                </a:solidFill>
              </a:rPr>
              <a:t>Modic</a:t>
            </a:r>
            <a:r>
              <a:rPr lang="en-US" sz="1100" dirty="0">
                <a:solidFill>
                  <a:srgbClr val="333399"/>
                </a:solidFill>
              </a:rPr>
              <a:t>, F.F. Balakirev, J.B. Betts, X. </a:t>
            </a:r>
            <a:r>
              <a:rPr lang="en-US" sz="1100" dirty="0" err="1">
                <a:solidFill>
                  <a:srgbClr val="333399"/>
                </a:solidFill>
              </a:rPr>
              <a:t>Lian</a:t>
            </a:r>
            <a:r>
              <a:rPr lang="en-US" sz="1100" dirty="0">
                <a:solidFill>
                  <a:srgbClr val="333399"/>
                </a:solidFill>
              </a:rPr>
              <a:t>, C. Moir, S.C. Riggs, J. Wu, A.T. Bollinger, </a:t>
            </a:r>
            <a:r>
              <a:rPr lang="en-US" sz="1100" dirty="0" err="1">
                <a:solidFill>
                  <a:srgbClr val="333399"/>
                </a:solidFill>
              </a:rPr>
              <a:t>X.He</a:t>
            </a:r>
            <a:r>
              <a:rPr lang="en-US" sz="1100" dirty="0">
                <a:solidFill>
                  <a:srgbClr val="333399"/>
                </a:solidFill>
              </a:rPr>
              <a:t>, I. </a:t>
            </a:r>
            <a:r>
              <a:rPr lang="en-US" sz="1100" dirty="0" err="1">
                <a:solidFill>
                  <a:srgbClr val="333399"/>
                </a:solidFill>
              </a:rPr>
              <a:t>Božović</a:t>
            </a:r>
            <a:r>
              <a:rPr lang="en-US" sz="1100" dirty="0">
                <a:solidFill>
                  <a:srgbClr val="333399"/>
                </a:solidFill>
              </a:rPr>
              <a:t>, B.J. Ramshaw, R.D. McDonald, G.S. </a:t>
            </a:r>
            <a:r>
              <a:rPr lang="en-US" sz="1100" dirty="0" err="1">
                <a:solidFill>
                  <a:srgbClr val="333399"/>
                </a:solidFill>
              </a:rPr>
              <a:t>Boebinger</a:t>
            </a:r>
            <a:r>
              <a:rPr lang="en-US" sz="1100" dirty="0">
                <a:solidFill>
                  <a:srgbClr val="333399"/>
                </a:solidFill>
              </a:rPr>
              <a:t>, A. </a:t>
            </a:r>
            <a:r>
              <a:rPr lang="en-US" sz="1100" dirty="0" err="1">
                <a:solidFill>
                  <a:srgbClr val="333399"/>
                </a:solidFill>
              </a:rPr>
              <a:t>Shekhter</a:t>
            </a:r>
            <a:r>
              <a:rPr lang="en-US" sz="1100" dirty="0">
                <a:solidFill>
                  <a:srgbClr val="333399"/>
                </a:solidFill>
              </a:rPr>
              <a:t>, </a:t>
            </a:r>
            <a:r>
              <a:rPr lang="en-US" sz="1100" b="1" dirty="0">
                <a:solidFill>
                  <a:srgbClr val="333399"/>
                </a:solidFill>
              </a:rPr>
              <a:t>Science 361</a:t>
            </a:r>
            <a:r>
              <a:rPr lang="en-US" sz="1100" dirty="0">
                <a:solidFill>
                  <a:srgbClr val="333399"/>
                </a:solidFill>
              </a:rPr>
              <a:t>, 479–481 (2018) DOI: </a:t>
            </a:r>
            <a:r>
              <a:rPr lang="en-US" sz="1100" dirty="0" smtClean="0">
                <a:solidFill>
                  <a:srgbClr val="333399"/>
                </a:solidFill>
                <a:hlinkClick r:id="rId6"/>
              </a:rPr>
              <a:t>10.1126/science.aan3178</a:t>
            </a:r>
            <a:endParaRPr lang="en-US" sz="1100" dirty="0">
              <a:solidFill>
                <a:srgbClr val="333399"/>
              </a:solidFill>
            </a:endParaRPr>
          </a:p>
        </p:txBody>
      </p:sp>
      <p:sp>
        <p:nvSpPr>
          <p:cNvPr id="17" name="Text Box 62"/>
          <p:cNvSpPr txBox="1">
            <a:spLocks noChangeArrowheads="1"/>
          </p:cNvSpPr>
          <p:nvPr/>
        </p:nvSpPr>
        <p:spPr bwMode="auto">
          <a:xfrm>
            <a:off x="784225" y="21081"/>
            <a:ext cx="7663489" cy="1654299"/>
          </a:xfrm>
          <a:prstGeom prst="rect">
            <a:avLst/>
          </a:prstGeom>
          <a:noFill/>
          <a:ln w="9525">
            <a:noFill/>
            <a:miter lim="800000"/>
            <a:headEnd/>
            <a:tailEnd/>
          </a:ln>
        </p:spPr>
        <p:txBody>
          <a:bodyPr wrap="square">
            <a:spAutoFit/>
          </a:bodyPr>
          <a:lstStyle/>
          <a:p>
            <a:pPr algn="ctr">
              <a:spcBef>
                <a:spcPts val="0"/>
              </a:spcBef>
            </a:pPr>
            <a:r>
              <a:rPr lang="it" sz="1600" b="1" dirty="0" smtClean="0"/>
              <a:t>Linear </a:t>
            </a:r>
            <a:r>
              <a:rPr lang="it" sz="1600" b="1" dirty="0"/>
              <a:t>magnetoresistance in a cuprate superconductor</a:t>
            </a:r>
          </a:p>
          <a:p>
            <a:pPr algn="ctr">
              <a:spcBef>
                <a:spcPts val="0"/>
              </a:spcBef>
            </a:pPr>
            <a:endParaRPr lang="en-US" sz="600" dirty="0"/>
          </a:p>
          <a:p>
            <a:pPr algn="ctr">
              <a:spcBef>
                <a:spcPts val="0"/>
              </a:spcBef>
            </a:pPr>
            <a:r>
              <a:rPr lang="en-US" sz="1100" dirty="0"/>
              <a:t>P. Giraldo-Gallo</a:t>
            </a:r>
            <a:r>
              <a:rPr lang="en-US" sz="1100" baseline="30000" dirty="0"/>
              <a:t>1,2</a:t>
            </a:r>
            <a:r>
              <a:rPr lang="en-US" sz="1100" dirty="0"/>
              <a:t>, J.A. Galvis</a:t>
            </a:r>
            <a:r>
              <a:rPr lang="en-US" sz="1100" baseline="30000" dirty="0"/>
              <a:t>1,3</a:t>
            </a:r>
            <a:r>
              <a:rPr lang="en-US" sz="1100" dirty="0"/>
              <a:t>, Z. Stegen</a:t>
            </a:r>
            <a:r>
              <a:rPr lang="en-US" sz="1100" baseline="30000" dirty="0"/>
              <a:t>1</a:t>
            </a:r>
            <a:r>
              <a:rPr lang="en-US" sz="1100" dirty="0"/>
              <a:t>, K.A. Modic</a:t>
            </a:r>
            <a:r>
              <a:rPr lang="en-US" sz="1100" baseline="30000" dirty="0"/>
              <a:t>4</a:t>
            </a:r>
            <a:r>
              <a:rPr lang="en-US" sz="1100" dirty="0"/>
              <a:t>, F.F. Balakirev</a:t>
            </a:r>
            <a:r>
              <a:rPr lang="en-US" sz="1100" baseline="30000" dirty="0"/>
              <a:t>5</a:t>
            </a:r>
            <a:r>
              <a:rPr lang="en-US" sz="1100" dirty="0"/>
              <a:t>, J.B. Betts</a:t>
            </a:r>
            <a:r>
              <a:rPr lang="en-US" sz="1100" baseline="30000" dirty="0"/>
              <a:t>5</a:t>
            </a:r>
            <a:r>
              <a:rPr lang="en-US" sz="1100" dirty="0"/>
              <a:t>, X. Lian</a:t>
            </a:r>
            <a:r>
              <a:rPr lang="en-US" sz="1100" baseline="30000" dirty="0"/>
              <a:t>1</a:t>
            </a:r>
            <a:r>
              <a:rPr lang="en-US" sz="1100" dirty="0"/>
              <a:t>, C. Moir</a:t>
            </a:r>
            <a:r>
              <a:rPr lang="en-US" sz="1100" baseline="30000" dirty="0"/>
              <a:t>1</a:t>
            </a:r>
            <a:r>
              <a:rPr lang="en-US" sz="1100" dirty="0"/>
              <a:t>, S.C. Riggs</a:t>
            </a:r>
            <a:r>
              <a:rPr lang="en-US" sz="1100" baseline="30000" dirty="0"/>
              <a:t>1</a:t>
            </a:r>
            <a:r>
              <a:rPr lang="en-US" sz="1100" dirty="0" smtClean="0"/>
              <a:t>,     .     J</a:t>
            </a:r>
            <a:r>
              <a:rPr lang="en-US" sz="1100" dirty="0"/>
              <a:t>. Wu</a:t>
            </a:r>
            <a:r>
              <a:rPr lang="en-US" sz="1100" baseline="30000" dirty="0"/>
              <a:t>6</a:t>
            </a:r>
            <a:r>
              <a:rPr lang="en-US" sz="1100" dirty="0"/>
              <a:t>, A.T. Bollinger</a:t>
            </a:r>
            <a:r>
              <a:rPr lang="en-US" sz="1100" baseline="30000" dirty="0"/>
              <a:t>6</a:t>
            </a:r>
            <a:r>
              <a:rPr lang="en-US" sz="1100" dirty="0"/>
              <a:t>, X.He,</a:t>
            </a:r>
            <a:r>
              <a:rPr lang="en-US" sz="1100" baseline="30000" dirty="0"/>
              <a:t>6,7</a:t>
            </a:r>
            <a:r>
              <a:rPr lang="en-US" sz="1100" dirty="0"/>
              <a:t>, I. Božović</a:t>
            </a:r>
            <a:r>
              <a:rPr lang="en-US" sz="1100" baseline="30000" dirty="0"/>
              <a:t>6,7</a:t>
            </a:r>
            <a:r>
              <a:rPr lang="en-US" sz="1100" dirty="0"/>
              <a:t>, B.J. Ramshaw</a:t>
            </a:r>
            <a:r>
              <a:rPr lang="en-US" sz="1100" baseline="30000" dirty="0"/>
              <a:t>5,8</a:t>
            </a:r>
            <a:r>
              <a:rPr lang="en-US" sz="1100" dirty="0"/>
              <a:t>, R.D. McDonald</a:t>
            </a:r>
            <a:r>
              <a:rPr lang="en-US" sz="1100" baseline="30000" dirty="0"/>
              <a:t>5</a:t>
            </a:r>
            <a:r>
              <a:rPr lang="en-US" sz="1100" dirty="0"/>
              <a:t>, G.S. Boebinger</a:t>
            </a:r>
            <a:r>
              <a:rPr lang="en-US" sz="1100" baseline="30000" dirty="0"/>
              <a:t>1</a:t>
            </a:r>
            <a:r>
              <a:rPr lang="en-US" sz="1100" dirty="0"/>
              <a:t>, A. Shekhter,</a:t>
            </a:r>
            <a:r>
              <a:rPr lang="en-US" sz="1100" baseline="30000" dirty="0"/>
              <a:t>1</a:t>
            </a:r>
          </a:p>
          <a:p>
            <a:pPr algn="ctr">
              <a:spcBef>
                <a:spcPts val="300"/>
              </a:spcBef>
            </a:pPr>
            <a:r>
              <a:rPr lang="en-US" sz="1050" b="1" dirty="0">
                <a:solidFill>
                  <a:srgbClr val="0033CC"/>
                </a:solidFill>
              </a:rPr>
              <a:t>1. National High Magnetic Field Laboratory, Florida State </a:t>
            </a:r>
            <a:r>
              <a:rPr lang="en-US" sz="1050" b="1" dirty="0" smtClean="0">
                <a:solidFill>
                  <a:srgbClr val="0033CC"/>
                </a:solidFill>
              </a:rPr>
              <a:t>University;  </a:t>
            </a:r>
            <a:r>
              <a:rPr lang="en-US" sz="1050" b="1" dirty="0">
                <a:solidFill>
                  <a:srgbClr val="0033CC"/>
                </a:solidFill>
              </a:rPr>
              <a:t>2. Universidad de Los Andes, </a:t>
            </a:r>
            <a:r>
              <a:rPr lang="en-US" sz="1050" b="1" dirty="0" smtClean="0">
                <a:solidFill>
                  <a:srgbClr val="0033CC"/>
                </a:solidFill>
              </a:rPr>
              <a:t>Bogotá;                                  </a:t>
            </a:r>
            <a:r>
              <a:rPr lang="en-US" sz="1050" b="1" dirty="0" smtClean="0">
                <a:solidFill>
                  <a:srgbClr val="0033CC"/>
                </a:solidFill>
              </a:rPr>
              <a:t>3</a:t>
            </a:r>
            <a:r>
              <a:rPr lang="en-US" sz="1050" b="1" dirty="0">
                <a:solidFill>
                  <a:srgbClr val="0033CC"/>
                </a:solidFill>
              </a:rPr>
              <a:t>. Universidad Central, </a:t>
            </a:r>
            <a:r>
              <a:rPr lang="en-US" sz="1050" b="1" dirty="0" smtClean="0">
                <a:solidFill>
                  <a:srgbClr val="0033CC"/>
                </a:solidFill>
              </a:rPr>
              <a:t>Bogotá;  </a:t>
            </a:r>
            <a:r>
              <a:rPr lang="en-US" sz="1050" b="1" dirty="0">
                <a:solidFill>
                  <a:srgbClr val="0033CC"/>
                </a:solidFill>
              </a:rPr>
              <a:t>4. Max Planck Institute for Chemical Physics of Solids, </a:t>
            </a:r>
            <a:r>
              <a:rPr lang="en-US" sz="1050" b="1" dirty="0" smtClean="0">
                <a:solidFill>
                  <a:srgbClr val="0033CC"/>
                </a:solidFill>
              </a:rPr>
              <a:t>Dresden;                                                 5</a:t>
            </a:r>
            <a:r>
              <a:rPr lang="en-US" sz="1050" b="1" dirty="0">
                <a:solidFill>
                  <a:srgbClr val="0033CC"/>
                </a:solidFill>
              </a:rPr>
              <a:t>. Los Alamos National </a:t>
            </a:r>
            <a:r>
              <a:rPr lang="en-US" sz="1050" b="1" dirty="0" smtClean="0">
                <a:solidFill>
                  <a:srgbClr val="0033CC"/>
                </a:solidFill>
              </a:rPr>
              <a:t>Laboratory;  6</a:t>
            </a:r>
            <a:r>
              <a:rPr lang="en-US" sz="1050" b="1" dirty="0">
                <a:solidFill>
                  <a:srgbClr val="0033CC"/>
                </a:solidFill>
              </a:rPr>
              <a:t>. Brookhaven National </a:t>
            </a:r>
            <a:r>
              <a:rPr lang="en-US" sz="1050" b="1" dirty="0" smtClean="0">
                <a:solidFill>
                  <a:srgbClr val="0033CC"/>
                </a:solidFill>
              </a:rPr>
              <a:t>Laboratory;  </a:t>
            </a:r>
            <a:r>
              <a:rPr lang="en-US" sz="1050" b="1" dirty="0">
                <a:solidFill>
                  <a:srgbClr val="0033CC"/>
                </a:solidFill>
              </a:rPr>
              <a:t>7. Yale </a:t>
            </a:r>
            <a:r>
              <a:rPr lang="en-US" sz="1050" b="1" dirty="0" smtClean="0">
                <a:solidFill>
                  <a:srgbClr val="0033CC"/>
                </a:solidFill>
              </a:rPr>
              <a:t>University;  </a:t>
            </a:r>
            <a:r>
              <a:rPr lang="en-US" sz="1050" b="1" dirty="0">
                <a:solidFill>
                  <a:srgbClr val="0033CC"/>
                </a:solidFill>
              </a:rPr>
              <a:t>8. Cornell </a:t>
            </a:r>
            <a:r>
              <a:rPr lang="en-US" sz="1050" b="1" dirty="0" smtClean="0">
                <a:solidFill>
                  <a:srgbClr val="0033CC"/>
                </a:solidFill>
              </a:rPr>
              <a:t>University.</a:t>
            </a:r>
            <a:endParaRPr lang="en-US" sz="1050" b="1" dirty="0">
              <a:solidFill>
                <a:srgbClr val="0033CC"/>
              </a:solidFill>
            </a:endParaRPr>
          </a:p>
          <a:p>
            <a:pPr algn="ctr">
              <a:spcBef>
                <a:spcPts val="300"/>
              </a:spcBef>
            </a:pPr>
            <a:r>
              <a:rPr lang="en-US" sz="1050" b="1" kern="1200" dirty="0"/>
              <a:t>Funding Grants:</a:t>
            </a:r>
            <a:r>
              <a:rPr lang="en-US" sz="1050" kern="1200" dirty="0"/>
              <a:t>  G.S. </a:t>
            </a:r>
            <a:r>
              <a:rPr lang="en-US" sz="1050" kern="1200" dirty="0" err="1"/>
              <a:t>Boebinger</a:t>
            </a:r>
            <a:r>
              <a:rPr lang="en-US" sz="1050" kern="1200" dirty="0"/>
              <a:t> (NSF DMR-1157490, NSF </a:t>
            </a:r>
            <a:r>
              <a:rPr lang="en-US" sz="1050" dirty="0"/>
              <a:t>DMR-1644779</a:t>
            </a:r>
            <a:r>
              <a:rPr lang="en-US" sz="1050" kern="1200" dirty="0"/>
              <a:t>); </a:t>
            </a:r>
            <a:r>
              <a:rPr lang="en-US" sz="1050" dirty="0"/>
              <a:t>R.D. McDonald </a:t>
            </a:r>
            <a:r>
              <a:rPr lang="en-US" sz="1050" kern="1200" dirty="0"/>
              <a:t>(DOE-BES </a:t>
            </a:r>
            <a:r>
              <a:rPr lang="en-US" sz="1050" dirty="0"/>
              <a:t>“Science at 100 T”</a:t>
            </a:r>
            <a:r>
              <a:rPr lang="en-US" sz="1050" kern="1200" dirty="0"/>
              <a:t>); X. He (</a:t>
            </a:r>
            <a:r>
              <a:rPr lang="en-US" sz="1050" dirty="0"/>
              <a:t>Gordon and Betty Moore Foundation’s </a:t>
            </a:r>
            <a:r>
              <a:rPr lang="en-US" sz="1050" dirty="0" err="1"/>
              <a:t>EPiQS</a:t>
            </a:r>
            <a:r>
              <a:rPr lang="en-US" sz="1050" dirty="0"/>
              <a:t> Initiative through grant GBMF4410</a:t>
            </a:r>
            <a:r>
              <a:rPr lang="en-US" sz="1050" kern="1200" dirty="0"/>
              <a:t>)</a:t>
            </a:r>
            <a:endParaRPr lang="en-US" sz="1050" b="1" kern="1200" dirty="0">
              <a:solidFill>
                <a:srgbClr val="0033CC"/>
              </a:solidFill>
            </a:endParaRPr>
          </a:p>
        </p:txBody>
      </p:sp>
    </p:spTree>
    <p:extLst>
      <p:ext uri="{BB962C8B-B14F-4D97-AF65-F5344CB8AC3E}">
        <p14:creationId xmlns:p14="http://schemas.microsoft.com/office/powerpoint/2010/main" val="30057560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2C98FCE1A0E448A1E158EBFFE2F8B" ma:contentTypeVersion="1" ma:contentTypeDescription="Create a new document." ma:contentTypeScope="" ma:versionID="76ebd7277803707863ce8a13b8345eea">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2E325F-667F-48CC-AF3D-EDD99730804E}"/>
</file>

<file path=customXml/itemProps2.xml><?xml version="1.0" encoding="utf-8"?>
<ds:datastoreItem xmlns:ds="http://schemas.openxmlformats.org/officeDocument/2006/customXml" ds:itemID="{DA76FC5F-A743-4B12-ABD5-98C130C9B14B}"/>
</file>

<file path=customXml/itemProps3.xml><?xml version="1.0" encoding="utf-8"?>
<ds:datastoreItem xmlns:ds="http://schemas.openxmlformats.org/officeDocument/2006/customXml" ds:itemID="{AA6969F9-DDEC-4797-BCC4-1B8345E98398}"/>
</file>

<file path=docProps/app.xml><?xml version="1.0" encoding="utf-8"?>
<Properties xmlns="http://schemas.openxmlformats.org/officeDocument/2006/extended-properties" xmlns:vt="http://schemas.openxmlformats.org/officeDocument/2006/docPropsVTypes">
  <TotalTime>6976</TotalTime>
  <Words>593</Words>
  <Application>Microsoft Office PowerPoint</Application>
  <PresentationFormat>On-screen Show (4:3)</PresentationFormat>
  <Paragraphs>30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Symbol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152</cp:revision>
  <cp:lastPrinted>2007-07-13T05:35:51Z</cp:lastPrinted>
  <dcterms:created xsi:type="dcterms:W3CDTF">2004-08-07T03:10:56Z</dcterms:created>
  <dcterms:modified xsi:type="dcterms:W3CDTF">2019-03-15T02:19:17Z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0x010100D982C98FCE1A0E448A1E158EBFFE2F8B</vt:lpwstr>
  </property>
</Properties>
</file>