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6395" autoAdjust="0"/>
  </p:normalViewPr>
  <p:slideViewPr>
    <p:cSldViewPr snapToGrid="0">
      <p:cViewPr varScale="1">
        <p:scale>
          <a:sx n="144" d="100"/>
          <a:sy n="144" d="100"/>
        </p:scale>
        <p:origin x="5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8-019-41817-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ature.com/articles/s41598-019-41817-7" TargetMode="External"/><Relationship Id="rId5" Type="http://schemas.openxmlformats.org/officeDocument/2006/relationships/image" Target="../media/image4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9265" y="1317750"/>
            <a:ext cx="4366369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+mn-lt"/>
              </a:rPr>
              <a:t>Restacked-rod-process Nb</a:t>
            </a:r>
            <a:r>
              <a:rPr lang="en-US" sz="1200" baseline="-25000" dirty="0" smtClean="0">
                <a:latin typeface="+mn-lt"/>
              </a:rPr>
              <a:t>3</a:t>
            </a:r>
            <a:r>
              <a:rPr lang="en-US" sz="1200" dirty="0" smtClean="0">
                <a:latin typeface="+mn-lt"/>
              </a:rPr>
              <a:t>Sn </a:t>
            </a:r>
            <a:r>
              <a:rPr lang="en-US" sz="1200" dirty="0" smtClean="0">
                <a:latin typeface="+mn-lt"/>
              </a:rPr>
              <a:t>superconducting wires will be used in the high-luminosity (HL) upgrade of the Large Hadron </a:t>
            </a:r>
            <a:r>
              <a:rPr lang="en-US" sz="1200" dirty="0" smtClean="0">
                <a:latin typeface="+mn-lt"/>
              </a:rPr>
              <a:t>Collider </a:t>
            </a:r>
            <a:r>
              <a:rPr lang="en-US" sz="1200" dirty="0" smtClean="0"/>
              <a:t>particle accelerator </a:t>
            </a:r>
            <a:r>
              <a:rPr lang="en-US" sz="1200" dirty="0" smtClean="0">
                <a:latin typeface="+mn-lt"/>
              </a:rPr>
              <a:t>at </a:t>
            </a:r>
            <a:r>
              <a:rPr lang="en-US" sz="1200" dirty="0" smtClean="0">
                <a:latin typeface="+mn-lt"/>
              </a:rPr>
              <a:t>CERN </a:t>
            </a:r>
            <a:r>
              <a:rPr lang="en-US" sz="1200" dirty="0" smtClean="0">
                <a:latin typeface="+mn-lt"/>
              </a:rPr>
              <a:t>in order to </a:t>
            </a:r>
            <a:r>
              <a:rPr lang="en-US" sz="1200" dirty="0" smtClean="0">
                <a:latin typeface="+mn-lt"/>
              </a:rPr>
              <a:t>increase the rate of particle collisions. </a:t>
            </a:r>
            <a:r>
              <a:rPr lang="en-US" sz="1200" dirty="0" smtClean="0">
                <a:latin typeface="+mn-lt"/>
              </a:rPr>
              <a:t>However, </a:t>
            </a:r>
            <a:r>
              <a:rPr lang="en-US" sz="1200" dirty="0" smtClean="0">
                <a:latin typeface="+mn-lt"/>
              </a:rPr>
              <a:t>the brittle nature of </a:t>
            </a:r>
            <a:r>
              <a:rPr lang="en-US" sz="1200" dirty="0" smtClean="0"/>
              <a:t>Nb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Sn superconducting wires</a:t>
            </a:r>
            <a:r>
              <a:rPr lang="en-US" sz="1200" dirty="0" smtClean="0">
                <a:latin typeface="+mn-lt"/>
              </a:rPr>
              <a:t> requires </a:t>
            </a:r>
            <a:r>
              <a:rPr lang="en-US" sz="1200" dirty="0" smtClean="0">
                <a:latin typeface="+mn-lt"/>
              </a:rPr>
              <a:t>proper </a:t>
            </a:r>
            <a:r>
              <a:rPr lang="en-US" sz="1200" dirty="0" smtClean="0">
                <a:latin typeface="+mn-lt"/>
              </a:rPr>
              <a:t>of </a:t>
            </a:r>
            <a:r>
              <a:rPr lang="en-US" sz="1200" dirty="0" smtClean="0">
                <a:latin typeface="+mn-lt"/>
              </a:rPr>
              <a:t>stress and strain </a:t>
            </a:r>
            <a:r>
              <a:rPr lang="en-US" sz="1200" dirty="0"/>
              <a:t>management </a:t>
            </a:r>
            <a:r>
              <a:rPr lang="en-US" sz="1200" dirty="0" smtClean="0">
                <a:latin typeface="+mn-lt"/>
              </a:rPr>
              <a:t>in magnets to be made for </a:t>
            </a:r>
            <a:r>
              <a:rPr lang="en-US" sz="1200" dirty="0" smtClean="0">
                <a:latin typeface="+mn-lt"/>
              </a:rPr>
              <a:t>the HL-LHC </a:t>
            </a:r>
            <a:r>
              <a:rPr lang="en-US" sz="1200" dirty="0" smtClean="0">
                <a:latin typeface="+mn-lt"/>
              </a:rPr>
              <a:t>upgrade.</a:t>
            </a:r>
            <a:endParaRPr lang="en-US" sz="1200" dirty="0" smtClean="0">
              <a:latin typeface="+mn-lt"/>
            </a:endParaRPr>
          </a:p>
          <a:p>
            <a:pPr algn="just"/>
            <a:r>
              <a:rPr lang="en-US" sz="800" dirty="0">
                <a:latin typeface="+mn-lt"/>
              </a:rPr>
              <a:t> </a:t>
            </a:r>
            <a:endParaRPr lang="en-US" sz="800" dirty="0">
              <a:latin typeface="+mn-lt"/>
            </a:endParaRPr>
          </a:p>
          <a:p>
            <a:pPr algn="just"/>
            <a:r>
              <a:rPr lang="en-US" sz="1200" dirty="0" smtClean="0">
                <a:latin typeface="+mn-lt"/>
              </a:rPr>
              <a:t>Systematic studies of Nb</a:t>
            </a:r>
            <a:r>
              <a:rPr lang="en-US" sz="1200" baseline="-25000" dirty="0" smtClean="0">
                <a:latin typeface="+mn-lt"/>
              </a:rPr>
              <a:t>3</a:t>
            </a:r>
            <a:r>
              <a:rPr lang="en-US" sz="1200" dirty="0" smtClean="0">
                <a:latin typeface="+mn-lt"/>
              </a:rPr>
              <a:t>Sn axial-strain properties enabled </a:t>
            </a:r>
            <a:r>
              <a:rPr lang="en-US" sz="1200" dirty="0" smtClean="0">
                <a:latin typeface="+mn-lt"/>
              </a:rPr>
              <a:t>this collaboration </a:t>
            </a:r>
            <a:r>
              <a:rPr lang="en-US" sz="1200" dirty="0" smtClean="0">
                <a:latin typeface="+mn-lt"/>
              </a:rPr>
              <a:t>to discover the </a:t>
            </a:r>
            <a:r>
              <a:rPr lang="en-US" sz="1200" i="1" dirty="0" smtClean="0">
                <a:latin typeface="+mn-lt"/>
              </a:rPr>
              <a:t>strain irreversibility </a:t>
            </a:r>
            <a:r>
              <a:rPr lang="en-US" sz="1200" i="1" dirty="0" smtClean="0">
                <a:latin typeface="+mn-lt"/>
              </a:rPr>
              <a:t>cliff</a:t>
            </a:r>
            <a:r>
              <a:rPr lang="en-US" sz="1200" dirty="0" smtClean="0">
                <a:latin typeface="+mn-lt"/>
              </a:rPr>
              <a:t>, </a:t>
            </a:r>
            <a:r>
              <a:rPr lang="en-US" sz="1200" dirty="0" smtClean="0">
                <a:latin typeface="+mn-lt"/>
              </a:rPr>
              <a:t>an </a:t>
            </a:r>
            <a:r>
              <a:rPr lang="en-US" sz="1200" dirty="0" smtClean="0">
                <a:latin typeface="+mn-lt"/>
              </a:rPr>
              <a:t>abrupt change of the intrinsic irreversible strain limit </a:t>
            </a:r>
            <a:r>
              <a:rPr lang="en-US" sz="1400" b="1" i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500" b="1" i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200" b="1" baseline="-25000" dirty="0" smtClean="0">
                <a:latin typeface="+mn-lt"/>
                <a:ea typeface="Times New Roman" panose="02020603050405020304" pitchFamily="18" charset="0"/>
              </a:rPr>
              <a:t>irr,0</a:t>
            </a:r>
            <a:r>
              <a:rPr lang="en-US" sz="400" b="1" dirty="0" smtClean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200" dirty="0" smtClean="0">
                <a:latin typeface="Adobe Devanagari" panose="02040503050201020203" pitchFamily="18" charset="0"/>
                <a:ea typeface="Times New Roman" panose="02020603050405020304" pitchFamily="18" charset="0"/>
                <a:cs typeface="Adobe Devanagari" panose="02040503050201020203" pitchFamily="18" charset="0"/>
              </a:rPr>
              <a:t>,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presumably the strain at which cracks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start to form in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Nb</a:t>
            </a:r>
            <a:r>
              <a:rPr lang="en-US" sz="1200" baseline="-25000" dirty="0" smtClean="0">
                <a:latin typeface="+mn-lt"/>
                <a:ea typeface="Times New Roman" panose="02020603050405020304" pitchFamily="18" charset="0"/>
              </a:rPr>
              <a:t>3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Sn, </a:t>
            </a:r>
            <a:r>
              <a:rPr lang="en-US" sz="1200" dirty="0" smtClean="0">
                <a:latin typeface="+mn-lt"/>
              </a:rPr>
              <a:t>as </a:t>
            </a:r>
            <a:r>
              <a:rPr lang="en-US" sz="1200" dirty="0" smtClean="0">
                <a:latin typeface="+mn-lt"/>
              </a:rPr>
              <a:t>a function of </a:t>
            </a:r>
            <a:r>
              <a:rPr lang="en-US" sz="1200" dirty="0" smtClean="0">
                <a:latin typeface="+mn-lt"/>
              </a:rPr>
              <a:t>heat-treatment temperature, </a:t>
            </a:r>
            <a:r>
              <a:rPr lang="en-US" sz="1200" i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n-US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200" dirty="0" smtClean="0">
                <a:latin typeface="+mn-lt"/>
              </a:rPr>
              <a:t>, for </a:t>
            </a:r>
            <a:r>
              <a:rPr lang="en-US" sz="1200" dirty="0" smtClean="0">
                <a:latin typeface="+mn-lt"/>
              </a:rPr>
              <a:t>forming Nb</a:t>
            </a:r>
            <a:r>
              <a:rPr lang="en-US" sz="1200" baseline="-25000" dirty="0" smtClean="0">
                <a:latin typeface="+mn-lt"/>
              </a:rPr>
              <a:t>3</a:t>
            </a:r>
            <a:r>
              <a:rPr lang="en-US" sz="1200" dirty="0" smtClean="0">
                <a:latin typeface="+mn-lt"/>
              </a:rPr>
              <a:t>Sn </a:t>
            </a:r>
            <a:r>
              <a:rPr lang="en-US" sz="1200" dirty="0" smtClean="0">
                <a:latin typeface="+mn-lt"/>
              </a:rPr>
              <a:t>(see Figure). </a:t>
            </a:r>
            <a:r>
              <a:rPr lang="en-US" sz="1200" dirty="0" smtClean="0">
                <a:latin typeface="+mn-lt"/>
              </a:rPr>
              <a:t>The </a:t>
            </a:r>
            <a:r>
              <a:rPr lang="en-US" sz="1200" dirty="0" smtClean="0">
                <a:latin typeface="+mn-lt"/>
              </a:rPr>
              <a:t>strain irreversibility cliff </a:t>
            </a:r>
            <a:r>
              <a:rPr lang="en-US" sz="1200" dirty="0" smtClean="0">
                <a:latin typeface="+mn-lt"/>
              </a:rPr>
              <a:t>imposes </a:t>
            </a:r>
            <a:r>
              <a:rPr lang="en-US" sz="1200" dirty="0" smtClean="0">
                <a:latin typeface="+mn-lt"/>
              </a:rPr>
              <a:t>restrictions </a:t>
            </a:r>
            <a:r>
              <a:rPr lang="en-US" sz="1200" dirty="0" smtClean="0">
                <a:latin typeface="+mn-lt"/>
              </a:rPr>
              <a:t>on </a:t>
            </a:r>
            <a:r>
              <a:rPr lang="en-US" sz="1200" dirty="0" smtClean="0">
                <a:latin typeface="+mn-lt"/>
              </a:rPr>
              <a:t>the heat treatment </a:t>
            </a:r>
            <a:r>
              <a:rPr lang="en-US" sz="1200" dirty="0" smtClean="0">
                <a:latin typeface="+mn-lt"/>
              </a:rPr>
              <a:t>that </a:t>
            </a:r>
            <a:r>
              <a:rPr lang="en-US" sz="1200" dirty="0" smtClean="0">
                <a:latin typeface="+mn-lt"/>
              </a:rPr>
              <a:t>conflict </a:t>
            </a:r>
            <a:r>
              <a:rPr lang="en-US" sz="1200" dirty="0" smtClean="0">
                <a:latin typeface="+mn-lt"/>
              </a:rPr>
              <a:t>with </a:t>
            </a:r>
            <a:r>
              <a:rPr lang="en-US" sz="1200" dirty="0" smtClean="0">
                <a:latin typeface="+mn-lt"/>
              </a:rPr>
              <a:t>those required to maintain </a:t>
            </a:r>
            <a:r>
              <a:rPr lang="en-US" sz="1200" dirty="0" smtClean="0">
                <a:latin typeface="+mn-lt"/>
              </a:rPr>
              <a:t>the conductor’s residual resistivity </a:t>
            </a:r>
            <a:r>
              <a:rPr lang="en-US" sz="1200" dirty="0" smtClean="0">
                <a:latin typeface="+mn-lt"/>
              </a:rPr>
              <a:t>ratio above 150, as </a:t>
            </a:r>
            <a:r>
              <a:rPr lang="en-US" sz="1200" dirty="0" smtClean="0">
                <a:latin typeface="+mn-lt"/>
              </a:rPr>
              <a:t>required </a:t>
            </a:r>
            <a:r>
              <a:rPr lang="en-US" sz="1200" dirty="0" smtClean="0">
                <a:latin typeface="+mn-lt"/>
              </a:rPr>
              <a:t>to ensure </a:t>
            </a:r>
            <a:r>
              <a:rPr lang="en-US" sz="1200" dirty="0" smtClean="0">
                <a:latin typeface="+mn-lt"/>
              </a:rPr>
              <a:t>stability </a:t>
            </a:r>
            <a:r>
              <a:rPr lang="en-US" sz="1200" dirty="0" smtClean="0">
                <a:latin typeface="+mn-lt"/>
              </a:rPr>
              <a:t>of magnets against quenching. This </a:t>
            </a:r>
            <a:r>
              <a:rPr lang="en-US" sz="1200" dirty="0" smtClean="0">
                <a:latin typeface="+mn-lt"/>
              </a:rPr>
              <a:t>collaboration </a:t>
            </a:r>
            <a:r>
              <a:rPr lang="en-US" sz="1200" dirty="0" smtClean="0">
                <a:latin typeface="+mn-lt"/>
              </a:rPr>
              <a:t>combined studies of strain </a:t>
            </a:r>
            <a:r>
              <a:rPr lang="en-US" sz="1200" dirty="0" smtClean="0">
                <a:latin typeface="+mn-lt"/>
              </a:rPr>
              <a:t>and residual resistivity ratio properties. </a:t>
            </a:r>
            <a:r>
              <a:rPr lang="en-US" sz="1200" dirty="0" smtClean="0">
                <a:latin typeface="+mn-lt"/>
              </a:rPr>
              <a:t>These specific m</a:t>
            </a:r>
            <a:r>
              <a:rPr lang="en-US" sz="1200" dirty="0" smtClean="0">
                <a:latin typeface="+mn-lt"/>
              </a:rPr>
              <a:t>easurement </a:t>
            </a:r>
            <a:r>
              <a:rPr lang="en-US" sz="1200" dirty="0" smtClean="0">
                <a:latin typeface="+mn-lt"/>
              </a:rPr>
              <a:t>capabilities have now </a:t>
            </a:r>
            <a:r>
              <a:rPr lang="en-US" sz="1200" dirty="0" smtClean="0">
                <a:latin typeface="+mn-lt"/>
              </a:rPr>
              <a:t>permanently relocated </a:t>
            </a:r>
            <a:r>
              <a:rPr lang="en-US" sz="1200" dirty="0" smtClean="0">
                <a:latin typeface="+mn-lt"/>
              </a:rPr>
              <a:t>from NIST to </a:t>
            </a:r>
            <a:r>
              <a:rPr lang="en-US" sz="1200" dirty="0" smtClean="0">
                <a:latin typeface="+mn-lt"/>
              </a:rPr>
              <a:t>the </a:t>
            </a:r>
            <a:r>
              <a:rPr lang="en-US" sz="1200" dirty="0" err="1" smtClean="0">
                <a:latin typeface="+mn-lt"/>
              </a:rPr>
              <a:t>MagLab’s</a:t>
            </a:r>
            <a:r>
              <a:rPr lang="en-US" sz="1200" dirty="0" smtClean="0">
                <a:latin typeface="+mn-lt"/>
              </a:rPr>
              <a:t> Applied Superconductivity Center. </a:t>
            </a:r>
            <a:endParaRPr lang="en-US" sz="1200" dirty="0" smtClean="0">
              <a:latin typeface="+mn-lt"/>
            </a:endParaRPr>
          </a:p>
          <a:p>
            <a:pPr algn="just"/>
            <a:r>
              <a:rPr lang="en-US" sz="800" dirty="0" smtClean="0">
                <a:latin typeface="+mn-lt"/>
              </a:rPr>
              <a:t> </a:t>
            </a:r>
            <a:endParaRPr lang="en-US" sz="800" dirty="0">
              <a:latin typeface="+mn-lt"/>
            </a:endParaRPr>
          </a:p>
          <a:p>
            <a:pPr algn="just"/>
            <a:r>
              <a:rPr lang="en-US" sz="1200" dirty="0" smtClean="0">
                <a:latin typeface="+mn-lt"/>
              </a:rPr>
              <a:t>The study led </a:t>
            </a:r>
            <a:r>
              <a:rPr lang="en-US" sz="1200" dirty="0" smtClean="0">
                <a:latin typeface="+mn-lt"/>
              </a:rPr>
              <a:t>the team </a:t>
            </a:r>
            <a:r>
              <a:rPr lang="en-US" sz="1200" dirty="0" smtClean="0">
                <a:latin typeface="+mn-lt"/>
              </a:rPr>
              <a:t>to introduce an electro-mechanical </a:t>
            </a:r>
            <a:r>
              <a:rPr lang="en-US" sz="1200" dirty="0" smtClean="0">
                <a:latin typeface="+mn-lt"/>
              </a:rPr>
              <a:t>stability </a:t>
            </a:r>
            <a:r>
              <a:rPr lang="en-US" sz="1200" dirty="0" smtClean="0">
                <a:latin typeface="+mn-lt"/>
              </a:rPr>
              <a:t>criterion that takes into account both strain </a:t>
            </a:r>
            <a:r>
              <a:rPr lang="en-US" sz="1200" dirty="0" smtClean="0">
                <a:latin typeface="+mn-lt"/>
              </a:rPr>
              <a:t>and residual resistivity ratio requirements</a:t>
            </a:r>
            <a:r>
              <a:rPr lang="en-US" sz="1200" dirty="0" smtClean="0">
                <a:latin typeface="+mn-lt"/>
              </a:rPr>
              <a:t>. </a:t>
            </a:r>
            <a:r>
              <a:rPr lang="en-US" sz="1200" dirty="0">
                <a:latin typeface="+mn-lt"/>
              </a:rPr>
              <a:t>I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t is 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a valuable tool to inspect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Nb</a:t>
            </a:r>
            <a:r>
              <a:rPr lang="en-US" sz="1200" baseline="-25000" dirty="0" smtClean="0">
                <a:latin typeface="+mn-lt"/>
                <a:ea typeface="Times New Roman" panose="02020603050405020304" pitchFamily="18" charset="0"/>
              </a:rPr>
              <a:t>3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Sn wires </a:t>
            </a:r>
            <a:r>
              <a:rPr lang="en-US" sz="1200" i="1" dirty="0">
                <a:latin typeface="+mn-lt"/>
                <a:ea typeface="Times New Roman" panose="02020603050405020304" pitchFamily="18" charset="0"/>
              </a:rPr>
              <a:t>before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 considering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them for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usage 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in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magnets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to achieve optimal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cost and performance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outcomes.</a:t>
            </a:r>
            <a:endParaRPr lang="en-US" sz="1200" dirty="0">
              <a:latin typeface="+mn-lt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42567" y="1325562"/>
            <a:ext cx="4625234" cy="480202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0" y="6068103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I</a:t>
            </a:r>
            <a:r>
              <a:rPr lang="en-US" sz="1100" b="1" dirty="0" smtClean="0">
                <a:solidFill>
                  <a:srgbClr val="333399"/>
                </a:solidFill>
              </a:rPr>
              <a:t>nstrumentation </a:t>
            </a:r>
            <a:r>
              <a:rPr lang="en-US" sz="1100" b="1" dirty="0" smtClean="0">
                <a:solidFill>
                  <a:srgbClr val="333399"/>
                </a:solidFill>
              </a:rPr>
              <a:t>used:</a:t>
            </a:r>
            <a:r>
              <a:rPr lang="en-US" sz="1100" dirty="0" smtClean="0">
                <a:solidFill>
                  <a:srgbClr val="333399"/>
                </a:solidFill>
              </a:rPr>
              <a:t>  Strain and </a:t>
            </a:r>
            <a:r>
              <a:rPr lang="en-US" sz="1100" i="1" dirty="0">
                <a:solidFill>
                  <a:srgbClr val="333399"/>
                </a:solidFill>
              </a:rPr>
              <a:t>RRR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apparatuses from NIST,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now </a:t>
            </a:r>
            <a:r>
              <a:rPr lang="en-US" sz="1100" dirty="0" smtClean="0">
                <a:solidFill>
                  <a:srgbClr val="333399"/>
                </a:solidFill>
              </a:rPr>
              <a:t>relocated </a:t>
            </a:r>
            <a:r>
              <a:rPr lang="en-US" sz="1100" dirty="0" smtClean="0">
                <a:solidFill>
                  <a:srgbClr val="333399"/>
                </a:solidFill>
              </a:rPr>
              <a:t>to Applied Superconductivity Center at the MagLab (ASC-NHMFL). Furnaces </a:t>
            </a:r>
            <a:r>
              <a:rPr lang="en-US" sz="1100" dirty="0" smtClean="0">
                <a:solidFill>
                  <a:srgbClr val="333399"/>
                </a:solidFill>
              </a:rPr>
              <a:t>at </a:t>
            </a:r>
            <a:r>
              <a:rPr lang="en-US" sz="1100" dirty="0" smtClean="0">
                <a:solidFill>
                  <a:srgbClr val="333399"/>
                </a:solidFill>
              </a:rPr>
              <a:t>ASC-NHMFL.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i="1" dirty="0" smtClean="0">
                <a:solidFill>
                  <a:srgbClr val="333399"/>
                </a:solidFill>
              </a:rPr>
              <a:t>Implications of the strain irreversibility cliff </a:t>
            </a:r>
            <a:r>
              <a:rPr lang="en-US" sz="1100" i="1" dirty="0" smtClean="0">
                <a:solidFill>
                  <a:srgbClr val="333399"/>
                </a:solidFill>
              </a:rPr>
              <a:t>on fabrication </a:t>
            </a:r>
            <a:r>
              <a:rPr lang="en-US" sz="1100" i="1" dirty="0" smtClean="0">
                <a:solidFill>
                  <a:srgbClr val="333399"/>
                </a:solidFill>
              </a:rPr>
              <a:t>of particle-accelerator magnets made of restacked-rod-process Nb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3</a:t>
            </a:r>
            <a:r>
              <a:rPr lang="en-US" sz="1100" i="1" dirty="0" smtClean="0">
                <a:solidFill>
                  <a:srgbClr val="333399"/>
                </a:solidFill>
              </a:rPr>
              <a:t>Sn </a:t>
            </a:r>
            <a:r>
              <a:rPr lang="en-US" sz="1100" i="1" dirty="0" smtClean="0">
                <a:solidFill>
                  <a:srgbClr val="333399"/>
                </a:solidFill>
              </a:rPr>
              <a:t>wires</a:t>
            </a:r>
            <a:r>
              <a:rPr lang="en-US" sz="1100" dirty="0" smtClean="0">
                <a:solidFill>
                  <a:srgbClr val="333399"/>
                </a:solidFill>
              </a:rPr>
              <a:t>  N</a:t>
            </a:r>
            <a:r>
              <a:rPr lang="en-US" sz="1100" dirty="0" smtClean="0">
                <a:solidFill>
                  <a:srgbClr val="333399"/>
                </a:solidFill>
              </a:rPr>
              <a:t>. Cheggour, T. C. Stauffer, W. Starch, L. F. Goodrich, and J. D. </a:t>
            </a:r>
            <a:r>
              <a:rPr lang="en-US" sz="1100" dirty="0" err="1" smtClean="0">
                <a:solidFill>
                  <a:srgbClr val="333399"/>
                </a:solidFill>
              </a:rPr>
              <a:t>Splett</a:t>
            </a:r>
            <a:r>
              <a:rPr lang="en-US" sz="1100" dirty="0" smtClean="0">
                <a:solidFill>
                  <a:srgbClr val="333399"/>
                </a:solidFill>
              </a:rPr>
              <a:t>, </a:t>
            </a:r>
            <a:r>
              <a:rPr lang="en-US" sz="1100" i="1" dirty="0" smtClean="0">
                <a:solidFill>
                  <a:srgbClr val="333399"/>
                </a:solidFill>
              </a:rPr>
              <a:t>Scientific Reports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9</a:t>
            </a:r>
            <a:r>
              <a:rPr lang="en-US" sz="1100" dirty="0">
                <a:solidFill>
                  <a:srgbClr val="333399"/>
                </a:solidFill>
              </a:rPr>
              <a:t> (2019) </a:t>
            </a:r>
            <a:r>
              <a:rPr lang="en-US" sz="1100" dirty="0" smtClean="0">
                <a:solidFill>
                  <a:srgbClr val="333399"/>
                </a:solidFill>
              </a:rPr>
              <a:t>5466. </a:t>
            </a:r>
            <a:r>
              <a:rPr lang="en-US" sz="1100" dirty="0" smtClean="0">
                <a:solidFill>
                  <a:srgbClr val="333399"/>
                </a:solidFill>
              </a:rPr>
              <a:t>    DOI </a:t>
            </a:r>
            <a:r>
              <a:rPr lang="en-US" sz="1100" dirty="0">
                <a:solidFill>
                  <a:srgbClr val="333399"/>
                </a:solidFill>
                <a:hlinkClick r:id="rId3"/>
              </a:rPr>
              <a:t>10.1038/s41598-019-41817-7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50802" y="45430"/>
            <a:ext cx="901699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Changes </a:t>
            </a:r>
            <a:r>
              <a:rPr lang="en-US" sz="1600" b="1" dirty="0" smtClean="0"/>
              <a:t>proposed </a:t>
            </a:r>
            <a:r>
              <a:rPr lang="en-US" sz="1600" b="1" kern="1200" dirty="0" smtClean="0"/>
              <a:t>to </a:t>
            </a:r>
            <a:r>
              <a:rPr lang="en-US" sz="1600" b="1" dirty="0" smtClean="0"/>
              <a:t>heat-treatment of </a:t>
            </a:r>
            <a:r>
              <a:rPr lang="en-US" sz="1600" b="1" kern="1200" dirty="0" smtClean="0"/>
              <a:t>Large Hadron Collider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Nb</a:t>
            </a:r>
            <a:r>
              <a:rPr lang="en-US" sz="1600" b="1" kern="1200" baseline="-25000" dirty="0" smtClean="0"/>
              <a:t>3</a:t>
            </a:r>
            <a:r>
              <a:rPr lang="en-US" sz="1600" b="1" kern="1200" dirty="0" smtClean="0"/>
              <a:t>Sn </a:t>
            </a:r>
            <a:r>
              <a:rPr lang="en-US" sz="1600" b="1" dirty="0" smtClean="0"/>
              <a:t>magnets </a:t>
            </a:r>
            <a:r>
              <a:rPr lang="en-US" sz="1600" b="1" kern="1200" dirty="0" smtClean="0"/>
              <a:t>for </a:t>
            </a:r>
            <a:r>
              <a:rPr lang="en-US" sz="1600" b="1" kern="1200" dirty="0" smtClean="0"/>
              <a:t>optimal results</a:t>
            </a: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Najib Cheggour</a:t>
            </a:r>
            <a:r>
              <a:rPr lang="en-US" sz="1100" kern="1200" baseline="30000" dirty="0" smtClean="0"/>
              <a:t>1,2,3</a:t>
            </a:r>
            <a:r>
              <a:rPr lang="en-US" sz="1100" kern="1200" dirty="0" smtClean="0"/>
              <a:t>, Theodore C. Stauffer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 </a:t>
            </a:r>
            <a:r>
              <a:rPr lang="en-US" sz="1100" dirty="0" smtClean="0"/>
              <a:t>William Starch</a:t>
            </a:r>
            <a:r>
              <a:rPr lang="en-US" sz="1100" kern="1200" baseline="30000" dirty="0" smtClean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Loren Goodrich</a:t>
            </a:r>
            <a:r>
              <a:rPr lang="en-US" sz="1100" kern="1200" baseline="30000" dirty="0" smtClean="0"/>
              <a:t>2,3</a:t>
            </a:r>
            <a:r>
              <a:rPr lang="en-US" sz="1100" kern="1200" dirty="0" smtClean="0"/>
              <a:t>, Jolene D. Splett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</a:t>
            </a:r>
            <a:endParaRPr lang="en-US" sz="1100" kern="1200" dirty="0"/>
          </a:p>
          <a:p>
            <a:pPr marL="228600" indent="-112713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 ASC-NHMFL, Florida State University; 2. </a:t>
            </a:r>
            <a:r>
              <a:rPr lang="en-US" sz="1050" b="1" dirty="0">
                <a:solidFill>
                  <a:srgbClr val="0033CC"/>
                </a:solidFill>
              </a:rPr>
              <a:t>University of Colorado Boulder; </a:t>
            </a:r>
            <a:r>
              <a:rPr lang="en-US" sz="1050" b="1" kern="1200" dirty="0" smtClean="0">
                <a:solidFill>
                  <a:srgbClr val="0033CC"/>
                </a:solidFill>
              </a:rPr>
              <a:t>3. </a:t>
            </a:r>
            <a:r>
              <a:rPr lang="en-US" sz="1050" b="1" dirty="0" smtClean="0">
                <a:solidFill>
                  <a:srgbClr val="0033CC"/>
                </a:solidFill>
              </a:rPr>
              <a:t>NIST, Boulder Colorado</a:t>
            </a: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DOE/HEP (DE-SC0010690, DE-SC0017657); N. Cheggour. G.S</a:t>
            </a:r>
            <a:r>
              <a:rPr lang="en-US" sz="1050" kern="1200" dirty="0"/>
              <a:t>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); W. Starch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18015" y="4557930"/>
            <a:ext cx="46362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200" dirty="0" smtClean="0"/>
              <a:t>Figure: </a:t>
            </a:r>
            <a:r>
              <a:rPr lang="en-US" sz="1200" i="1" dirty="0" smtClean="0">
                <a:sym typeface="Symbol" panose="05050102010706020507" pitchFamily="18" charset="2"/>
              </a:rPr>
              <a:t></a:t>
            </a:r>
            <a:r>
              <a:rPr lang="en-US" sz="1200" baseline="-25000" dirty="0" smtClean="0"/>
              <a:t>irr,0</a:t>
            </a:r>
            <a:r>
              <a:rPr lang="en-US" sz="100" baseline="-25000" dirty="0" smtClean="0"/>
              <a:t> </a:t>
            </a:r>
            <a:r>
              <a:rPr lang="en-US" sz="1200" dirty="0" smtClean="0"/>
              <a:t>(</a:t>
            </a:r>
            <a:r>
              <a:rPr lang="en-US" sz="1200" i="1" dirty="0" smtClean="0">
                <a:sym typeface="Symbol" panose="05050102010706020507" pitchFamily="18" charset="2"/>
              </a:rPr>
              <a:t></a:t>
            </a:r>
            <a:r>
              <a:rPr lang="en-US" sz="100" i="1" dirty="0" smtClean="0">
                <a:sym typeface="Symbol" panose="05050102010706020507" pitchFamily="18" charset="2"/>
              </a:rPr>
              <a:t> </a:t>
            </a:r>
            <a:r>
              <a:rPr lang="en-US" sz="1200" dirty="0" smtClean="0"/>
              <a:t>) </a:t>
            </a:r>
            <a:r>
              <a:rPr lang="en-US" sz="1200" dirty="0"/>
              <a:t>and </a:t>
            </a:r>
            <a:r>
              <a:rPr lang="en-US" sz="1200" i="1" dirty="0" smtClean="0"/>
              <a:t>RRR</a:t>
            </a:r>
            <a:r>
              <a:rPr lang="en-US" sz="100" i="1" dirty="0" smtClean="0"/>
              <a:t> </a:t>
            </a:r>
            <a:r>
              <a:rPr lang="en-US" sz="1200" dirty="0" smtClean="0"/>
              <a:t>(</a:t>
            </a:r>
            <a:r>
              <a:rPr lang="en-US" sz="1200" i="1" dirty="0" smtClean="0">
                <a:sym typeface="Symbol" panose="05050102010706020507" pitchFamily="18" charset="2"/>
              </a:rPr>
              <a:t></a:t>
            </a:r>
            <a:r>
              <a:rPr lang="en-US" sz="100" i="1" dirty="0" smtClean="0">
                <a:sym typeface="Symbol" panose="05050102010706020507" pitchFamily="18" charset="2"/>
              </a:rPr>
              <a:t> </a:t>
            </a:r>
            <a:r>
              <a:rPr lang="en-US" sz="1200" dirty="0" smtClean="0"/>
              <a:t>) </a:t>
            </a:r>
            <a:r>
              <a:rPr lang="en-US" sz="1200" dirty="0"/>
              <a:t>dependences for </a:t>
            </a:r>
            <a:r>
              <a:rPr lang="en-US" sz="1200" dirty="0" smtClean="0"/>
              <a:t>a particular Nb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Sn superconducting wire</a:t>
            </a:r>
            <a:r>
              <a:rPr lang="en-US" sz="1200" dirty="0" smtClean="0"/>
              <a:t>. </a:t>
            </a:r>
            <a:r>
              <a:rPr lang="en-US" sz="1200" dirty="0" smtClean="0"/>
              <a:t>Area </a:t>
            </a:r>
            <a:r>
              <a:rPr lang="en-US" sz="1200" dirty="0"/>
              <a:t>shaded in gray on the left </a:t>
            </a:r>
            <a:r>
              <a:rPr lang="en-US" sz="1200" dirty="0" smtClean="0"/>
              <a:t>is where </a:t>
            </a:r>
            <a:r>
              <a:rPr lang="en-US" sz="1200" i="1" dirty="0" smtClean="0"/>
              <a:t>θ</a:t>
            </a:r>
            <a:r>
              <a:rPr lang="en-US" sz="1200" i="1" dirty="0"/>
              <a:t> </a:t>
            </a:r>
            <a:r>
              <a:rPr lang="en-US" sz="1200" dirty="0" smtClean="0"/>
              <a:t>is </a:t>
            </a:r>
            <a:r>
              <a:rPr lang="en-US" sz="1200" dirty="0" smtClean="0"/>
              <a:t>below </a:t>
            </a:r>
            <a:r>
              <a:rPr lang="en-US" sz="1200" dirty="0" smtClean="0"/>
              <a:t>the cliff onset </a:t>
            </a:r>
            <a:r>
              <a:rPr lang="en-US" sz="1200" dirty="0" smtClean="0"/>
              <a:t>temperature (determined by the sharp drop in </a:t>
            </a:r>
            <a:r>
              <a:rPr lang="en-US" sz="1200" i="1" dirty="0">
                <a:sym typeface="Symbol" panose="05050102010706020507" pitchFamily="18" charset="2"/>
              </a:rPr>
              <a:t></a:t>
            </a:r>
            <a:r>
              <a:rPr lang="en-US" sz="1200" baseline="-25000" dirty="0"/>
              <a:t>irr,0</a:t>
            </a:r>
            <a:r>
              <a:rPr lang="en-US" sz="100" baseline="-25000" dirty="0"/>
              <a:t> </a:t>
            </a:r>
            <a:r>
              <a:rPr lang="en-US" sz="1200" dirty="0"/>
              <a:t>(</a:t>
            </a:r>
            <a:r>
              <a:rPr lang="en-US" sz="1200" i="1" dirty="0">
                <a:sym typeface="Symbol" panose="05050102010706020507" pitchFamily="18" charset="2"/>
              </a:rPr>
              <a:t></a:t>
            </a:r>
            <a:r>
              <a:rPr lang="en-US" sz="100" i="1" dirty="0">
                <a:sym typeface="Symbol" panose="05050102010706020507" pitchFamily="18" charset="2"/>
              </a:rPr>
              <a:t> </a:t>
            </a:r>
            <a:r>
              <a:rPr lang="en-US" sz="1200" dirty="0"/>
              <a:t>) </a:t>
            </a:r>
            <a:r>
              <a:rPr lang="en-US" sz="1200" dirty="0" smtClean="0"/>
              <a:t>(green). </a:t>
            </a:r>
            <a:r>
              <a:rPr lang="en-US" sz="1200" dirty="0" smtClean="0"/>
              <a:t>Area shaded in gray on the right is where the residual resistivity ratio (blue) drops </a:t>
            </a:r>
            <a:r>
              <a:rPr lang="en-US" sz="1200" dirty="0" smtClean="0"/>
              <a:t>below </a:t>
            </a:r>
            <a:r>
              <a:rPr lang="en-US" sz="1200" dirty="0" smtClean="0"/>
              <a:t>150. The </a:t>
            </a:r>
            <a:r>
              <a:rPr lang="en-US" sz="1200" dirty="0"/>
              <a:t>residual domain between the hatched areas defines the allowable temperature window for an optimal </a:t>
            </a:r>
            <a:r>
              <a:rPr lang="en-US" sz="1200" dirty="0" smtClean="0"/>
              <a:t>heat treatment. </a:t>
            </a:r>
            <a:r>
              <a:rPr lang="en-US" sz="1200" dirty="0"/>
              <a:t>For </a:t>
            </a:r>
            <a:r>
              <a:rPr lang="en-US" sz="1200" dirty="0" smtClean="0"/>
              <a:t>this wire</a:t>
            </a:r>
            <a:r>
              <a:rPr lang="en-US" sz="1200" dirty="0"/>
              <a:t>, the allowable </a:t>
            </a:r>
            <a:r>
              <a:rPr lang="en-US" sz="1200" i="1" dirty="0"/>
              <a:t>θ</a:t>
            </a:r>
            <a:r>
              <a:rPr lang="en-US" sz="1200" dirty="0"/>
              <a:t> of 684 ± 56 °C is very </a:t>
            </a:r>
            <a:r>
              <a:rPr lang="en-US" sz="1200" dirty="0" smtClean="0"/>
              <a:t>wide.</a:t>
            </a:r>
            <a:endParaRPr lang="en-US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8381" y="1313677"/>
            <a:ext cx="4332752" cy="320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2084" y="1273707"/>
            <a:ext cx="441959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</a:t>
            </a:r>
            <a:r>
              <a:rPr lang="en-US" sz="1200" dirty="0">
                <a:solidFill>
                  <a:srgbClr val="000000"/>
                </a:solidFill>
              </a:rPr>
              <a:t>? </a:t>
            </a:r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When applied </a:t>
            </a:r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to standard superconducting </a:t>
            </a:r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Nb</a:t>
            </a:r>
            <a:r>
              <a:rPr lang="en-US" sz="1200" baseline="-25000" dirty="0" smtClean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Sn wires, </a:t>
            </a:r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t</a:t>
            </a:r>
            <a:r>
              <a:rPr lang="en-US" sz="1200" dirty="0" smtClean="0">
                <a:latin typeface="+mn-lt"/>
              </a:rPr>
              <a:t>he electro-mechanical </a:t>
            </a:r>
            <a:r>
              <a:rPr lang="en-US" sz="1200" dirty="0">
                <a:latin typeface="+mn-lt"/>
              </a:rPr>
              <a:t>s</a:t>
            </a:r>
            <a:r>
              <a:rPr lang="en-US" sz="1200" dirty="0" smtClean="0">
                <a:latin typeface="+mn-lt"/>
              </a:rPr>
              <a:t>tability </a:t>
            </a:r>
            <a:r>
              <a:rPr lang="en-US" sz="1200" dirty="0">
                <a:latin typeface="+mn-lt"/>
              </a:rPr>
              <a:t>c</a:t>
            </a:r>
            <a:r>
              <a:rPr lang="en-US" sz="1200" dirty="0" smtClean="0">
                <a:latin typeface="+mn-lt"/>
              </a:rPr>
              <a:t>riterion required for the </a:t>
            </a:r>
            <a:r>
              <a:rPr lang="en-US" sz="1200" dirty="0" smtClean="0">
                <a:latin typeface="+mn-lt"/>
              </a:rPr>
              <a:t>Large Hadron Collider upgrade defines a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strikingly narrow </a:t>
            </a:r>
            <a:r>
              <a:rPr lang="en-US" sz="1200" dirty="0" smtClean="0">
                <a:latin typeface="+mn-lt"/>
              </a:rPr>
              <a:t>heat treatment </a:t>
            </a:r>
            <a:r>
              <a:rPr lang="en-US" sz="1200" dirty="0" smtClean="0">
                <a:latin typeface="+mn-lt"/>
              </a:rPr>
              <a:t>window </a:t>
            </a:r>
            <a:r>
              <a:rPr lang="en-US" sz="1200" dirty="0" smtClean="0">
                <a:latin typeface="+mn-lt"/>
              </a:rPr>
              <a:t>that is impractical, especially </a:t>
            </a:r>
            <a:r>
              <a:rPr lang="en-US" sz="1200" dirty="0">
                <a:latin typeface="+mn-lt"/>
              </a:rPr>
              <a:t>for </a:t>
            </a:r>
            <a:r>
              <a:rPr lang="en-US" sz="1200" dirty="0" smtClean="0">
                <a:latin typeface="+mn-lt"/>
              </a:rPr>
              <a:t>massive magnets.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However, reduced-tin (reduced-Sn) </a:t>
            </a:r>
            <a:r>
              <a:rPr lang="en-US" sz="1200" dirty="0">
                <a:solidFill>
                  <a:srgbClr val="000000"/>
                </a:solidFill>
              </a:rPr>
              <a:t>Nb</a:t>
            </a:r>
            <a:r>
              <a:rPr lang="en-US" sz="1200" baseline="-25000" dirty="0">
                <a:solidFill>
                  <a:srgbClr val="000000"/>
                </a:solidFill>
              </a:rPr>
              <a:t>3</a:t>
            </a:r>
            <a:r>
              <a:rPr lang="en-US" sz="1200" dirty="0">
                <a:solidFill>
                  <a:srgbClr val="000000"/>
                </a:solidFill>
              </a:rPr>
              <a:t>Sn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wires 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offer a significantly wider 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heat treatment window that preserves needed strain, resistivity, and superconducting critical current properties (shown in the Figure).</a:t>
            </a:r>
            <a:endParaRPr lang="en-US" sz="1200" dirty="0">
              <a:latin typeface="+mn-lt"/>
            </a:endParaRPr>
          </a:p>
          <a:p>
            <a:pPr algn="just"/>
            <a:r>
              <a:rPr lang="en-US" sz="600" dirty="0" smtClean="0">
                <a:solidFill>
                  <a:srgbClr val="000000"/>
                </a:solidFill>
              </a:rPr>
              <a:t> </a:t>
            </a:r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smtClean="0">
                <a:latin typeface="Arial" charset="0"/>
              </a:rPr>
              <a:t>high-luminosity Large </a:t>
            </a:r>
            <a:r>
              <a:rPr lang="en-US" sz="1200" dirty="0" smtClean="0">
                <a:latin typeface="Arial" charset="0"/>
              </a:rPr>
              <a:t>Hadron Collider upgrade </a:t>
            </a:r>
            <a:r>
              <a:rPr lang="en-US" sz="1200" dirty="0" smtClean="0">
                <a:latin typeface="Arial" charset="0"/>
              </a:rPr>
              <a:t>will </a:t>
            </a:r>
            <a:r>
              <a:rPr lang="en-US" sz="1200" dirty="0" smtClean="0">
                <a:latin typeface="Arial" charset="0"/>
              </a:rPr>
              <a:t>use reduced-Sn </a:t>
            </a:r>
            <a:r>
              <a:rPr lang="en-US" sz="1200" dirty="0" smtClean="0">
                <a:latin typeface="Arial" charset="0"/>
              </a:rPr>
              <a:t>Nb</a:t>
            </a:r>
            <a:r>
              <a:rPr lang="en-US" sz="1200" baseline="-25000" dirty="0" smtClean="0">
                <a:latin typeface="Arial" charset="0"/>
              </a:rPr>
              <a:t>3</a:t>
            </a:r>
            <a:r>
              <a:rPr lang="en-US" sz="1200" dirty="0" smtClean="0">
                <a:latin typeface="Arial" charset="0"/>
              </a:rPr>
              <a:t>Sn wires </a:t>
            </a:r>
            <a:r>
              <a:rPr lang="en-US" sz="1200" dirty="0" smtClean="0">
                <a:latin typeface="Arial" charset="0"/>
              </a:rPr>
              <a:t>of the same design as the wire </a:t>
            </a:r>
            <a:r>
              <a:rPr lang="en-US" sz="1200" dirty="0" smtClean="0">
                <a:latin typeface="Arial" charset="0"/>
              </a:rPr>
              <a:t>used in this study. </a:t>
            </a:r>
            <a:r>
              <a:rPr lang="en-US" sz="1200" dirty="0" smtClean="0">
                <a:latin typeface="Arial" charset="0"/>
              </a:rPr>
              <a:t>However, the current plan is to conduct </a:t>
            </a:r>
            <a:r>
              <a:rPr lang="en-US" sz="1200" dirty="0" smtClean="0">
                <a:latin typeface="Arial" charset="0"/>
              </a:rPr>
              <a:t>heat treatments of magnets </a:t>
            </a:r>
            <a:r>
              <a:rPr lang="en-US" sz="1200" dirty="0" smtClean="0">
                <a:latin typeface="Arial" charset="0"/>
              </a:rPr>
              <a:t>at </a:t>
            </a:r>
            <a:r>
              <a:rPr lang="en-US" sz="1200" dirty="0" smtClean="0">
                <a:latin typeface="Arial" charset="0"/>
              </a:rPr>
              <a:t>a temperature of 665 </a:t>
            </a:r>
            <a:r>
              <a:rPr lang="en-US" sz="1200" dirty="0" smtClean="0"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1200" dirty="0" smtClean="0">
                <a:latin typeface="Arial" charset="0"/>
              </a:rPr>
              <a:t>C (blue line in Figure). </a:t>
            </a:r>
            <a:r>
              <a:rPr lang="en-US" sz="1200" dirty="0" smtClean="0">
                <a:latin typeface="Arial" charset="0"/>
              </a:rPr>
              <a:t>Based on our results, </a:t>
            </a:r>
            <a:r>
              <a:rPr lang="en-US" sz="1200" dirty="0" smtClean="0">
                <a:latin typeface="Arial" charset="0"/>
              </a:rPr>
              <a:t>this collaboration is instead proposing that the heat treatment temperature be </a:t>
            </a:r>
            <a:r>
              <a:rPr lang="en-US" sz="1200" dirty="0" smtClean="0">
                <a:latin typeface="Arial" charset="0"/>
              </a:rPr>
              <a:t>in the range of 680 to 695 </a:t>
            </a:r>
            <a:r>
              <a:rPr lang="en-US" sz="1200" dirty="0"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1200" dirty="0">
                <a:latin typeface="Arial" charset="0"/>
              </a:rPr>
              <a:t>C </a:t>
            </a:r>
            <a:r>
              <a:rPr lang="en-US" sz="1200" dirty="0" smtClean="0">
                <a:latin typeface="Arial" charset="0"/>
              </a:rPr>
              <a:t>to </a:t>
            </a:r>
            <a:r>
              <a:rPr lang="en-US" sz="1200" dirty="0" smtClean="0">
                <a:latin typeface="Arial" charset="0"/>
              </a:rPr>
              <a:t>ensure that strain-induced </a:t>
            </a:r>
            <a:r>
              <a:rPr lang="en-US" sz="1200" dirty="0" smtClean="0">
                <a:latin typeface="Arial" charset="0"/>
              </a:rPr>
              <a:t>degradation </a:t>
            </a:r>
            <a:r>
              <a:rPr lang="en-US" sz="1200" dirty="0" smtClean="0">
                <a:latin typeface="Arial" charset="0"/>
              </a:rPr>
              <a:t>of </a:t>
            </a:r>
            <a:r>
              <a:rPr lang="en-US" sz="1200" dirty="0" smtClean="0">
                <a:latin typeface="Arial" charset="0"/>
              </a:rPr>
              <a:t>the superconducting critical current remains limited during </a:t>
            </a:r>
            <a:r>
              <a:rPr lang="en-US" sz="1200" dirty="0" smtClean="0">
                <a:latin typeface="Arial" charset="0"/>
              </a:rPr>
              <a:t>magnet </a:t>
            </a:r>
            <a:r>
              <a:rPr lang="en-US" sz="1200" dirty="0" smtClean="0">
                <a:latin typeface="Arial" charset="0"/>
              </a:rPr>
              <a:t>operation.</a:t>
            </a:r>
            <a:endParaRPr lang="en-US" sz="1200" dirty="0">
              <a:latin typeface="Arial" charset="0"/>
            </a:endParaRPr>
          </a:p>
          <a:p>
            <a:pPr algn="just"/>
            <a:r>
              <a:rPr lang="en-US" sz="600" dirty="0" smtClean="0">
                <a:latin typeface="Arial" charset="0"/>
              </a:rPr>
              <a:t> </a:t>
            </a:r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 smtClean="0">
                <a:latin typeface="+mn-lt"/>
              </a:rPr>
              <a:t>The </a:t>
            </a:r>
            <a:r>
              <a:rPr lang="en-US" sz="1200" dirty="0">
                <a:latin typeface="+mn-lt"/>
              </a:rPr>
              <a:t>electro-mechanical lab </a:t>
            </a:r>
            <a:r>
              <a:rPr lang="en-US" sz="1200" dirty="0" smtClean="0">
                <a:latin typeface="+mn-lt"/>
              </a:rPr>
              <a:t>of </a:t>
            </a:r>
            <a:r>
              <a:rPr lang="en-US" sz="1200" dirty="0" smtClean="0">
                <a:latin typeface="+mn-lt"/>
              </a:rPr>
              <a:t>the ASC-NHMFL </a:t>
            </a:r>
            <a:r>
              <a:rPr lang="en-US" sz="1200" dirty="0" smtClean="0">
                <a:latin typeface="+mn-lt"/>
              </a:rPr>
              <a:t>(relocated from NIST) has unique measurement capabilities to study strain properties of practical superconductors. </a:t>
            </a:r>
            <a:r>
              <a:rPr lang="en-US" sz="1200" dirty="0" smtClean="0">
                <a:latin typeface="+mn-lt"/>
              </a:rPr>
              <a:t>The MagLab is the leading U.S. </a:t>
            </a:r>
            <a:r>
              <a:rPr lang="en-US" sz="1200" dirty="0" smtClean="0">
                <a:latin typeface="+mn-lt"/>
              </a:rPr>
              <a:t>laboratory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for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these measurement</a:t>
            </a:r>
            <a:r>
              <a:rPr lang="en-US" sz="1200" dirty="0">
                <a:latin typeface="+mn-lt"/>
                <a:ea typeface="Calibri" panose="020F0502020204030204" pitchFamily="34" charset="0"/>
              </a:rPr>
              <a:t>s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 </a:t>
            </a:r>
            <a:r>
              <a:rPr lang="en-US" sz="1200" dirty="0">
                <a:latin typeface="+mn-lt"/>
                <a:ea typeface="Calibri" panose="020F0502020204030204" pitchFamily="34" charset="0"/>
              </a:rPr>
              <a:t>and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is one </a:t>
            </a:r>
            <a:r>
              <a:rPr lang="en-US" sz="1200" dirty="0">
                <a:latin typeface="+mn-lt"/>
                <a:ea typeface="Calibri" panose="020F0502020204030204" pitchFamily="34" charset="0"/>
              </a:rPr>
              <a:t>of very few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laboratories worldwide capable of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performing this </a:t>
            </a:r>
            <a:r>
              <a:rPr lang="en-US" sz="1200" dirty="0" smtClean="0">
                <a:latin typeface="+mn-lt"/>
                <a:ea typeface="Calibri" panose="020F0502020204030204" pitchFamily="34" charset="0"/>
              </a:rPr>
              <a:t>specialized electro-mechanical research on superconductors.</a:t>
            </a:r>
            <a:r>
              <a:rPr lang="en-US" sz="1200" dirty="0" smtClean="0">
                <a:latin typeface="Arial" charset="0"/>
              </a:rPr>
              <a:t> 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12311"/>
            <a:ext cx="4572000" cy="493335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0" y="4311095"/>
            <a:ext cx="45719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200" dirty="0" smtClean="0">
                <a:latin typeface="+mn-lt"/>
              </a:rPr>
              <a:t>Figure: </a:t>
            </a:r>
            <a:r>
              <a:rPr lang="en-US" sz="1200" dirty="0" smtClean="0">
                <a:latin typeface="+mn-lt"/>
              </a:rPr>
              <a:t>Comparisons </a:t>
            </a:r>
            <a:r>
              <a:rPr lang="en-US" sz="1200" dirty="0" smtClean="0">
                <a:latin typeface="+mn-lt"/>
              </a:rPr>
              <a:t>of superconducting critical current </a:t>
            </a:r>
            <a:r>
              <a:rPr lang="en-US" sz="1200" i="1" dirty="0" err="1" smtClean="0">
                <a:latin typeface="+mn-lt"/>
              </a:rPr>
              <a:t>I</a:t>
            </a:r>
            <a:r>
              <a:rPr lang="en-US" sz="1200" baseline="-25000" dirty="0" err="1" smtClean="0">
                <a:latin typeface="+mn-lt"/>
              </a:rPr>
              <a:t>c</a:t>
            </a:r>
            <a:r>
              <a:rPr lang="en-US" sz="1200" baseline="-2500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(</a:t>
            </a:r>
            <a:r>
              <a:rPr lang="en-US" sz="1200" i="1" dirty="0">
                <a:latin typeface="+mn-lt"/>
                <a:sym typeface="Symbol" panose="05050102010706020507" pitchFamily="18" charset="2"/>
              </a:rPr>
              <a:t></a:t>
            </a:r>
            <a:r>
              <a:rPr lang="en-US" sz="1200" baseline="-25000" dirty="0">
                <a:latin typeface="+mn-lt"/>
              </a:rPr>
              <a:t>0</a:t>
            </a:r>
            <a:r>
              <a:rPr lang="en-US" sz="1200" dirty="0">
                <a:latin typeface="+mn-lt"/>
              </a:rPr>
              <a:t>) </a:t>
            </a:r>
            <a:r>
              <a:rPr lang="en-US" sz="1200" dirty="0" smtClean="0">
                <a:latin typeface="+mn-lt"/>
              </a:rPr>
              <a:t>curves </a:t>
            </a:r>
            <a:r>
              <a:rPr lang="en-US" sz="1200" dirty="0">
                <a:latin typeface="+mn-lt"/>
              </a:rPr>
              <a:t>for </a:t>
            </a:r>
            <a:r>
              <a:rPr lang="en-US" sz="1200" dirty="0" smtClean="0">
                <a:latin typeface="+mn-lt"/>
              </a:rPr>
              <a:t>a particular type of Nb</a:t>
            </a:r>
            <a:r>
              <a:rPr lang="en-US" sz="1200" baseline="-25000" dirty="0" smtClean="0">
                <a:latin typeface="+mn-lt"/>
              </a:rPr>
              <a:t>3</a:t>
            </a:r>
            <a:r>
              <a:rPr lang="en-US" sz="1200" dirty="0" smtClean="0">
                <a:latin typeface="+mn-lt"/>
              </a:rPr>
              <a:t>Sn wire </a:t>
            </a:r>
            <a:r>
              <a:rPr lang="en-US" sz="1200" dirty="0" smtClean="0">
                <a:latin typeface="+mn-lt"/>
              </a:rPr>
              <a:t>heat-treated </a:t>
            </a:r>
            <a:r>
              <a:rPr lang="en-US" sz="1200" dirty="0">
                <a:latin typeface="+mn-lt"/>
              </a:rPr>
              <a:t>for 48 hours at 656, 666, 681, and 695 °</a:t>
            </a:r>
            <a:r>
              <a:rPr lang="en-US" sz="1200" dirty="0" smtClean="0">
                <a:latin typeface="+mn-lt"/>
              </a:rPr>
              <a:t>C. </a:t>
            </a:r>
            <a:r>
              <a:rPr lang="en-US" sz="1200" dirty="0">
                <a:latin typeface="+mn-lt"/>
              </a:rPr>
              <a:t>Samples reacted at 666–695 °C have practically the same </a:t>
            </a:r>
            <a:r>
              <a:rPr lang="en-US" sz="1200" i="1" dirty="0" err="1">
                <a:latin typeface="+mn-lt"/>
              </a:rPr>
              <a:t>I</a:t>
            </a:r>
            <a:r>
              <a:rPr lang="en-US" sz="1200" baseline="-25000" dirty="0" err="1">
                <a:latin typeface="+mn-lt"/>
              </a:rPr>
              <a:t>c</a:t>
            </a:r>
            <a:r>
              <a:rPr lang="en-US" sz="1200" dirty="0">
                <a:latin typeface="+mn-lt"/>
              </a:rPr>
              <a:t> values for any given intrinsic strain </a:t>
            </a:r>
            <a:r>
              <a:rPr lang="en-US" sz="1200" i="1" dirty="0">
                <a:latin typeface="+mn-lt"/>
                <a:sym typeface="Symbol" panose="05050102010706020507" pitchFamily="18" charset="2"/>
              </a:rPr>
              <a:t></a:t>
            </a:r>
            <a:r>
              <a:rPr lang="en-US" sz="1200" baseline="-25000" dirty="0">
                <a:latin typeface="+mn-lt"/>
              </a:rPr>
              <a:t>0</a:t>
            </a:r>
            <a:r>
              <a:rPr lang="en-US" sz="1200" dirty="0">
                <a:latin typeface="+mn-lt"/>
              </a:rPr>
              <a:t>, even beyond </a:t>
            </a:r>
            <a:r>
              <a:rPr lang="en-US" sz="1200" i="1" dirty="0">
                <a:latin typeface="+mn-lt"/>
                <a:sym typeface="Symbol" panose="05050102010706020507" pitchFamily="18" charset="2"/>
              </a:rPr>
              <a:t></a:t>
            </a:r>
            <a:r>
              <a:rPr lang="en-US" sz="1200" baseline="-25000" dirty="0">
                <a:latin typeface="+mn-lt"/>
              </a:rPr>
              <a:t>irr,0</a:t>
            </a:r>
            <a:r>
              <a:rPr lang="en-US" sz="1200" dirty="0">
                <a:latin typeface="+mn-lt"/>
              </a:rPr>
              <a:t>, until the sample reacted at 666 °C starts showing a severe drop of </a:t>
            </a:r>
            <a:r>
              <a:rPr lang="en-US" sz="1200" i="1" dirty="0" err="1">
                <a:latin typeface="+mn-lt"/>
              </a:rPr>
              <a:t>I</a:t>
            </a:r>
            <a:r>
              <a:rPr lang="en-US" sz="1200" baseline="-25000" dirty="0" err="1">
                <a:latin typeface="+mn-lt"/>
              </a:rPr>
              <a:t>c</a:t>
            </a:r>
            <a:r>
              <a:rPr lang="en-US" sz="1200" dirty="0">
                <a:latin typeface="+mn-lt"/>
              </a:rPr>
              <a:t>. This drop is more pronounced for the sample reacted at 656 °C, indicating its gradual evolution with lowering temperature </a:t>
            </a:r>
            <a:r>
              <a:rPr lang="en-US" sz="1200" i="1" dirty="0">
                <a:latin typeface="+mn-lt"/>
              </a:rPr>
              <a:t>θ</a:t>
            </a:r>
            <a:r>
              <a:rPr lang="en-US" sz="1200" dirty="0" smtClean="0">
                <a:latin typeface="+mn-lt"/>
              </a:rPr>
              <a:t>. 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The area shaded in gray on the right corresponds to the irreversible strain regime (</a:t>
            </a:r>
            <a:r>
              <a:rPr lang="en-US" sz="12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1200" baseline="-25000" dirty="0">
                <a:latin typeface="+mn-lt"/>
                <a:ea typeface="Times New Roman" panose="02020603050405020304" pitchFamily="18" charset="0"/>
              </a:rPr>
              <a:t>0</a:t>
            </a:r>
            <a:r>
              <a:rPr lang="en-US" sz="1200" dirty="0">
                <a:latin typeface="+mn-lt"/>
                <a:ea typeface="Times New Roman" panose="02020603050405020304" pitchFamily="18" charset="0"/>
              </a:rPr>
              <a:t> &gt; </a:t>
            </a:r>
            <a:r>
              <a:rPr lang="en-US" sz="12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sz="1200" baseline="-25000" dirty="0">
                <a:latin typeface="+mn-lt"/>
                <a:ea typeface="Times New Roman" panose="02020603050405020304" pitchFamily="18" charset="0"/>
              </a:rPr>
              <a:t>irr,0</a:t>
            </a:r>
            <a:r>
              <a:rPr lang="en-US" sz="1200" dirty="0" smtClean="0">
                <a:latin typeface="+mn-lt"/>
                <a:ea typeface="Times New Roman" panose="02020603050405020304" pitchFamily="18" charset="0"/>
              </a:rPr>
              <a:t>) that must be avoided in successful superconducting magnets.</a:t>
            </a:r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7834" y="1293490"/>
            <a:ext cx="3639673" cy="3108469"/>
          </a:xfrm>
          <a:prstGeom prst="rect">
            <a:avLst/>
          </a:prstGeom>
        </p:spPr>
      </p:pic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50802" y="45430"/>
            <a:ext cx="901699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Changes </a:t>
            </a:r>
            <a:r>
              <a:rPr lang="en-US" sz="1600" b="1" dirty="0" smtClean="0"/>
              <a:t>proposed </a:t>
            </a:r>
            <a:r>
              <a:rPr lang="en-US" sz="1600" b="1" kern="1200" dirty="0" smtClean="0"/>
              <a:t>to </a:t>
            </a:r>
            <a:r>
              <a:rPr lang="en-US" sz="1600" b="1" dirty="0" smtClean="0"/>
              <a:t>heat-treatment of </a:t>
            </a:r>
            <a:r>
              <a:rPr lang="en-US" sz="1600" b="1" kern="1200" dirty="0" smtClean="0"/>
              <a:t>Large Hadron Collider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Nb</a:t>
            </a:r>
            <a:r>
              <a:rPr lang="en-US" sz="1600" b="1" kern="1200" baseline="-25000" dirty="0" smtClean="0"/>
              <a:t>3</a:t>
            </a:r>
            <a:r>
              <a:rPr lang="en-US" sz="1600" b="1" kern="1200" dirty="0" smtClean="0"/>
              <a:t>Sn </a:t>
            </a:r>
            <a:r>
              <a:rPr lang="en-US" sz="1600" b="1" dirty="0" smtClean="0"/>
              <a:t>magnets </a:t>
            </a:r>
            <a:r>
              <a:rPr lang="en-US" sz="1600" b="1" kern="1200" dirty="0" smtClean="0"/>
              <a:t>for </a:t>
            </a:r>
            <a:r>
              <a:rPr lang="en-US" sz="1600" b="1" kern="1200" dirty="0" smtClean="0"/>
              <a:t>optimal results</a:t>
            </a: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Najib Cheggour</a:t>
            </a:r>
            <a:r>
              <a:rPr lang="en-US" sz="1100" kern="1200" baseline="30000" dirty="0" smtClean="0"/>
              <a:t>1,2,3</a:t>
            </a:r>
            <a:r>
              <a:rPr lang="en-US" sz="1100" kern="1200" dirty="0" smtClean="0"/>
              <a:t>, Theodore C. Stauffer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 </a:t>
            </a:r>
            <a:r>
              <a:rPr lang="en-US" sz="1100" dirty="0" smtClean="0"/>
              <a:t>William Starch</a:t>
            </a:r>
            <a:r>
              <a:rPr lang="en-US" sz="1100" kern="1200" baseline="30000" dirty="0" smtClean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Loren Goodrich</a:t>
            </a:r>
            <a:r>
              <a:rPr lang="en-US" sz="1100" kern="1200" baseline="30000" dirty="0" smtClean="0"/>
              <a:t>2,3</a:t>
            </a:r>
            <a:r>
              <a:rPr lang="en-US" sz="1100" kern="1200" dirty="0" smtClean="0"/>
              <a:t>, Jolene D. Splett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</a:t>
            </a:r>
            <a:endParaRPr lang="en-US" sz="1100" kern="1200" dirty="0"/>
          </a:p>
          <a:p>
            <a:pPr marL="228600" indent="-112713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 ASC-NHMFL, Florida State University; 2. </a:t>
            </a:r>
            <a:r>
              <a:rPr lang="en-US" sz="1050" b="1" dirty="0">
                <a:solidFill>
                  <a:srgbClr val="0033CC"/>
                </a:solidFill>
              </a:rPr>
              <a:t>University of Colorado Boulder; </a:t>
            </a:r>
            <a:r>
              <a:rPr lang="en-US" sz="1050" b="1" kern="1200" dirty="0" smtClean="0">
                <a:solidFill>
                  <a:srgbClr val="0033CC"/>
                </a:solidFill>
              </a:rPr>
              <a:t>3. </a:t>
            </a:r>
            <a:r>
              <a:rPr lang="en-US" sz="1050" b="1" dirty="0" smtClean="0">
                <a:solidFill>
                  <a:srgbClr val="0033CC"/>
                </a:solidFill>
              </a:rPr>
              <a:t>NIST, Boulder Colorado</a:t>
            </a: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DOE/HEP (DE-SC0010690, DE-SC0017657); N. Cheggour. G.S</a:t>
            </a:r>
            <a:r>
              <a:rPr lang="en-US" sz="1050" kern="1200" dirty="0"/>
              <a:t>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); W. Starch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0" y="6068103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I</a:t>
            </a:r>
            <a:r>
              <a:rPr lang="en-US" sz="1100" b="1" dirty="0" smtClean="0">
                <a:solidFill>
                  <a:srgbClr val="333399"/>
                </a:solidFill>
              </a:rPr>
              <a:t>nstrumentation </a:t>
            </a:r>
            <a:r>
              <a:rPr lang="en-US" sz="1100" b="1" dirty="0" smtClean="0">
                <a:solidFill>
                  <a:srgbClr val="333399"/>
                </a:solidFill>
              </a:rPr>
              <a:t>used:</a:t>
            </a:r>
            <a:r>
              <a:rPr lang="en-US" sz="1100" dirty="0" smtClean="0">
                <a:solidFill>
                  <a:srgbClr val="333399"/>
                </a:solidFill>
              </a:rPr>
              <a:t>  Strain and </a:t>
            </a:r>
            <a:r>
              <a:rPr lang="en-US" sz="1100" i="1" dirty="0">
                <a:solidFill>
                  <a:srgbClr val="333399"/>
                </a:solidFill>
              </a:rPr>
              <a:t>RRR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apparatuses from NIST,</a:t>
            </a:r>
          </a:p>
          <a:p>
            <a:r>
              <a:rPr lang="en-US" sz="1100" dirty="0" smtClean="0">
                <a:solidFill>
                  <a:srgbClr val="333399"/>
                </a:solidFill>
              </a:rPr>
              <a:t>now </a:t>
            </a:r>
            <a:r>
              <a:rPr lang="en-US" sz="1100" dirty="0" smtClean="0">
                <a:solidFill>
                  <a:srgbClr val="333399"/>
                </a:solidFill>
              </a:rPr>
              <a:t>relocated </a:t>
            </a:r>
            <a:r>
              <a:rPr lang="en-US" sz="1100" dirty="0" smtClean="0">
                <a:solidFill>
                  <a:srgbClr val="333399"/>
                </a:solidFill>
              </a:rPr>
              <a:t>to Applied Superconductivity Center at the MagLab (ASC-NHMFL). Furnaces </a:t>
            </a:r>
            <a:r>
              <a:rPr lang="en-US" sz="1100" dirty="0" smtClean="0">
                <a:solidFill>
                  <a:srgbClr val="333399"/>
                </a:solidFill>
              </a:rPr>
              <a:t>at </a:t>
            </a:r>
            <a:r>
              <a:rPr lang="en-US" sz="1100" dirty="0" smtClean="0">
                <a:solidFill>
                  <a:srgbClr val="333399"/>
                </a:solidFill>
              </a:rPr>
              <a:t>ASC-NHMFL.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i="1" dirty="0" smtClean="0">
                <a:solidFill>
                  <a:srgbClr val="333399"/>
                </a:solidFill>
              </a:rPr>
              <a:t>Implications of the strain irreversibility cliff </a:t>
            </a:r>
            <a:r>
              <a:rPr lang="en-US" sz="1100" i="1" dirty="0" smtClean="0">
                <a:solidFill>
                  <a:srgbClr val="333399"/>
                </a:solidFill>
              </a:rPr>
              <a:t>on fabrication </a:t>
            </a:r>
            <a:r>
              <a:rPr lang="en-US" sz="1100" i="1" dirty="0" smtClean="0">
                <a:solidFill>
                  <a:srgbClr val="333399"/>
                </a:solidFill>
              </a:rPr>
              <a:t>of particle-accelerator magnets made of restacked-rod-process Nb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3</a:t>
            </a:r>
            <a:r>
              <a:rPr lang="en-US" sz="1100" i="1" dirty="0" smtClean="0">
                <a:solidFill>
                  <a:srgbClr val="333399"/>
                </a:solidFill>
              </a:rPr>
              <a:t>Sn </a:t>
            </a:r>
            <a:r>
              <a:rPr lang="en-US" sz="1100" i="1" dirty="0" smtClean="0">
                <a:solidFill>
                  <a:srgbClr val="333399"/>
                </a:solidFill>
              </a:rPr>
              <a:t>wires</a:t>
            </a:r>
            <a:r>
              <a:rPr lang="en-US" sz="1100" dirty="0" smtClean="0">
                <a:solidFill>
                  <a:srgbClr val="333399"/>
                </a:solidFill>
              </a:rPr>
              <a:t>  N</a:t>
            </a:r>
            <a:r>
              <a:rPr lang="en-US" sz="1100" dirty="0" smtClean="0">
                <a:solidFill>
                  <a:srgbClr val="333399"/>
                </a:solidFill>
              </a:rPr>
              <a:t>. Cheggour, T. C. Stauffer, W. Starch, L. F. Goodrich, and J. D. </a:t>
            </a:r>
            <a:r>
              <a:rPr lang="en-US" sz="1100" dirty="0" err="1" smtClean="0">
                <a:solidFill>
                  <a:srgbClr val="333399"/>
                </a:solidFill>
              </a:rPr>
              <a:t>Splett</a:t>
            </a:r>
            <a:r>
              <a:rPr lang="en-US" sz="1100" dirty="0" smtClean="0">
                <a:solidFill>
                  <a:srgbClr val="333399"/>
                </a:solidFill>
              </a:rPr>
              <a:t>, </a:t>
            </a:r>
            <a:r>
              <a:rPr lang="en-US" sz="1100" i="1" dirty="0" smtClean="0">
                <a:solidFill>
                  <a:srgbClr val="333399"/>
                </a:solidFill>
              </a:rPr>
              <a:t>Scientific Reports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9</a:t>
            </a:r>
            <a:r>
              <a:rPr lang="en-US" sz="1100" dirty="0">
                <a:solidFill>
                  <a:srgbClr val="333399"/>
                </a:solidFill>
              </a:rPr>
              <a:t> (2019) </a:t>
            </a:r>
            <a:r>
              <a:rPr lang="en-US" sz="1100" dirty="0" smtClean="0">
                <a:solidFill>
                  <a:srgbClr val="333399"/>
                </a:solidFill>
              </a:rPr>
              <a:t>5466. </a:t>
            </a:r>
            <a:r>
              <a:rPr lang="en-US" sz="1100" dirty="0" smtClean="0">
                <a:solidFill>
                  <a:srgbClr val="333399"/>
                </a:solidFill>
              </a:rPr>
              <a:t>    DOI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10.1038/s41598-019-41817-7</a:t>
            </a:r>
            <a:endParaRPr lang="en-US" sz="12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DCE6F5-55F0-4909-B310-BDA9B302509B}"/>
</file>

<file path=customXml/itemProps2.xml><?xml version="1.0" encoding="utf-8"?>
<ds:datastoreItem xmlns:ds="http://schemas.openxmlformats.org/officeDocument/2006/customXml" ds:itemID="{1C8A6997-54D5-4978-9AB4-BB9D1E129FA3}"/>
</file>

<file path=customXml/itemProps3.xml><?xml version="1.0" encoding="utf-8"?>
<ds:datastoreItem xmlns:ds="http://schemas.openxmlformats.org/officeDocument/2006/customXml" ds:itemID="{777E996F-642F-40C7-A727-F8A0E0148A3F}"/>
</file>

<file path=docProps/app.xml><?xml version="1.0" encoding="utf-8"?>
<Properties xmlns="http://schemas.openxmlformats.org/officeDocument/2006/extended-properties" xmlns:vt="http://schemas.openxmlformats.org/officeDocument/2006/docPropsVTypes">
  <TotalTime>12545</TotalTime>
  <Words>896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Adobe Devanagari</vt:lpstr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153</cp:revision>
  <cp:lastPrinted>2007-07-13T05:35:51Z</cp:lastPrinted>
  <dcterms:created xsi:type="dcterms:W3CDTF">2004-08-07T03:10:56Z</dcterms:created>
  <dcterms:modified xsi:type="dcterms:W3CDTF">2019-04-04T03:15:04Z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