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7279" autoAdjust="0"/>
  </p:normalViewPr>
  <p:slideViewPr>
    <p:cSldViewPr snapToGrid="0">
      <p:cViewPr varScale="1">
        <p:scale>
          <a:sx n="88" d="100"/>
          <a:sy n="88" d="100"/>
        </p:scale>
        <p:origin x="6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01005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i.org/10.1109/TASC.2016.2515982"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doi.org/10.1109/TASC.2016.2515982"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76199" y="1295338"/>
            <a:ext cx="4617721" cy="4985980"/>
          </a:xfrm>
          <a:prstGeom prst="rect">
            <a:avLst/>
          </a:prstGeom>
          <a:noFill/>
          <a:ln w="9525">
            <a:noFill/>
            <a:miter lim="800000"/>
            <a:headEnd/>
            <a:tailEnd/>
          </a:ln>
        </p:spPr>
        <p:txBody>
          <a:bodyPr wrap="square">
            <a:spAutoFit/>
          </a:bodyPr>
          <a:lstStyle/>
          <a:p>
            <a:pPr algn="just"/>
            <a:r>
              <a:rPr lang="en-US" sz="1200" dirty="0" smtClean="0"/>
              <a:t>Pulsed magnets provide an excellent example of applied metal fatigue: magnets simply wear out after a certain design lifetime and must be replaced. MagLab engineers and technicians at our Tallahassee and Los Alamos campuses have recently collaborated to fabricate a large coil for the outer coil set of the 100T pulsed magnet, which is the flagship magnet of our Pulsed Field Facility. </a:t>
            </a:r>
            <a:r>
              <a:rPr lang="en-US" sz="1200" i="1" u="sng" dirty="0" smtClean="0"/>
              <a:t>This is the first pulsed coil of such a large size to be fabricated in-house. </a:t>
            </a:r>
          </a:p>
          <a:p>
            <a:pPr algn="just"/>
            <a:endParaRPr lang="en-US" sz="600" dirty="0"/>
          </a:p>
          <a:p>
            <a:pPr algn="just"/>
            <a:r>
              <a:rPr lang="en-US" sz="1200" dirty="0" smtClean="0"/>
              <a:t>Previously, pulsed coils of this size were made commercially. However, a few years ago, the MagLab developed the capability to fabricate much larger superconducting coils using cable-in-conduit (CIC) superconductors for hybrid magnets now in Tallahassee, Berlin, and Nijmegen. </a:t>
            </a:r>
            <a:r>
              <a:rPr lang="en-US" sz="1200" i="1" u="sng" dirty="0" smtClean="0"/>
              <a:t>The </a:t>
            </a:r>
            <a:r>
              <a:rPr lang="en-US" sz="1200" i="1" u="sng" dirty="0"/>
              <a:t>capabilities previously developed for CIC </a:t>
            </a:r>
            <a:r>
              <a:rPr lang="en-US" sz="1200" i="1" u="sng" dirty="0" smtClean="0"/>
              <a:t>magnets</a:t>
            </a:r>
            <a:r>
              <a:rPr lang="en-US" sz="1200" i="1" u="sng" dirty="0"/>
              <a:t> </a:t>
            </a:r>
            <a:r>
              <a:rPr lang="en-US" sz="1200" i="1" u="sng" dirty="0" smtClean="0"/>
              <a:t>are now enabling our own large pulsed coils to be fabricated in-house at the MagLab. </a:t>
            </a:r>
          </a:p>
          <a:p>
            <a:pPr algn="just"/>
            <a:r>
              <a:rPr lang="en-US" sz="600" dirty="0"/>
              <a:t> </a:t>
            </a:r>
          </a:p>
          <a:p>
            <a:pPr algn="just"/>
            <a:r>
              <a:rPr lang="en-US" sz="1200" dirty="0"/>
              <a:t>All conductor undergoes extensive nondestructive examination via eddy currents and the wound coil is inspected for quality through a number of electrical checks. Fabrication of the first coil in Tallahassee has been completed and </a:t>
            </a:r>
            <a:r>
              <a:rPr lang="en-US" sz="1200" dirty="0" smtClean="0"/>
              <a:t>the coil was delivered </a:t>
            </a:r>
            <a:r>
              <a:rPr lang="en-US" sz="1200" dirty="0"/>
              <a:t>to the </a:t>
            </a:r>
            <a:r>
              <a:rPr lang="en-US" sz="1200" dirty="0" smtClean="0"/>
              <a:t>Los Alamos campus </a:t>
            </a:r>
            <a:r>
              <a:rPr lang="en-US" sz="1200" dirty="0"/>
              <a:t>for </a:t>
            </a:r>
            <a:r>
              <a:rPr lang="en-US" sz="1200" dirty="0" smtClean="0"/>
              <a:t>final reinforcement. </a:t>
            </a:r>
          </a:p>
          <a:p>
            <a:pPr algn="just"/>
            <a:endParaRPr lang="en-US" sz="600" dirty="0"/>
          </a:p>
          <a:p>
            <a:pPr algn="just"/>
            <a:r>
              <a:rPr lang="en-US" sz="1200" i="1" u="sng" dirty="0" smtClean="0"/>
              <a:t>In-house fabrication enables a much higher level of quality control of these exotic coils</a:t>
            </a:r>
            <a:r>
              <a:rPr lang="en-US" sz="1200" dirty="0" smtClean="0"/>
              <a:t> that must incorporate high-strength </a:t>
            </a:r>
            <a:r>
              <a:rPr lang="en-US" sz="1200" dirty="0" err="1" smtClean="0"/>
              <a:t>nano</a:t>
            </a:r>
            <a:r>
              <a:rPr lang="en-US" sz="1200" dirty="0" smtClean="0"/>
              <a:t>-composite conductors, highly-deformable Nitronic-40 shells, </a:t>
            </a:r>
            <a:r>
              <a:rPr lang="en-US" sz="1200" dirty="0"/>
              <a:t>high modulus metal </a:t>
            </a:r>
            <a:r>
              <a:rPr lang="en-US" sz="1200" dirty="0" smtClean="0"/>
              <a:t>sheets, </a:t>
            </a:r>
            <a:r>
              <a:rPr lang="en-US" sz="1200" dirty="0"/>
              <a:t>and </a:t>
            </a:r>
            <a:r>
              <a:rPr lang="en-US" sz="1200" dirty="0" smtClean="0"/>
              <a:t>a commercial fiber-epoxy overwrap in order to deliver world record pulses to the </a:t>
            </a:r>
            <a:r>
              <a:rPr lang="en-US" sz="1200" dirty="0" err="1" smtClean="0"/>
              <a:t>MagLab’s</a:t>
            </a:r>
            <a:r>
              <a:rPr lang="en-US" sz="1200" dirty="0" smtClean="0"/>
              <a:t> users.</a:t>
            </a:r>
            <a:endParaRPr lang="en-US" sz="1200" dirty="0"/>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693921" y="1312756"/>
            <a:ext cx="4373880" cy="4960056"/>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76199" y="6256293"/>
            <a:ext cx="9144000" cy="600164"/>
          </a:xfrm>
          <a:prstGeom prst="rect">
            <a:avLst/>
          </a:prstGeom>
          <a:noFill/>
          <a:ln w="9525">
            <a:noFill/>
            <a:miter lim="800000"/>
            <a:headEnd/>
            <a:tailEnd/>
          </a:ln>
        </p:spPr>
        <p:txBody>
          <a:bodyPr wrap="square">
            <a:spAutoFit/>
          </a:bodyPr>
          <a:lstStyle/>
          <a:p>
            <a:r>
              <a:rPr lang="en-US" sz="1100" b="1" dirty="0" smtClean="0">
                <a:solidFill>
                  <a:srgbClr val="333399"/>
                </a:solidFill>
              </a:rPr>
              <a:t>Facilities used:</a:t>
            </a:r>
            <a:r>
              <a:rPr lang="en-US" sz="1100" dirty="0" smtClean="0">
                <a:solidFill>
                  <a:srgbClr val="333399"/>
                </a:solidFill>
              </a:rPr>
              <a:t> Magnet Science &amp; Technology Division, Large Coil Fabrication Facility; Pulsed Field Facility, Magnet Engineering Team.</a:t>
            </a:r>
            <a:endParaRPr lang="en-US" sz="1100" dirty="0">
              <a:solidFill>
                <a:srgbClr val="333399"/>
              </a:solidFill>
            </a:endParaRPr>
          </a:p>
          <a:p>
            <a:r>
              <a:rPr lang="en-US" sz="1100" b="1" dirty="0" smtClean="0">
                <a:solidFill>
                  <a:srgbClr val="333399"/>
                </a:solidFill>
              </a:rPr>
              <a:t>Citation:  </a:t>
            </a:r>
            <a:r>
              <a:rPr lang="en-US" sz="1100" dirty="0" smtClean="0">
                <a:solidFill>
                  <a:srgbClr val="333399"/>
                </a:solidFill>
              </a:rPr>
              <a:t>D. N. Nguyen, J. Michel, C. H. </a:t>
            </a:r>
            <a:r>
              <a:rPr lang="en-US" sz="1100" dirty="0" err="1" smtClean="0">
                <a:solidFill>
                  <a:srgbClr val="333399"/>
                </a:solidFill>
              </a:rPr>
              <a:t>Mielke</a:t>
            </a:r>
            <a:r>
              <a:rPr lang="en-US" sz="1100" dirty="0" smtClean="0">
                <a:solidFill>
                  <a:srgbClr val="333399"/>
                </a:solidFill>
              </a:rPr>
              <a:t>, </a:t>
            </a:r>
            <a:r>
              <a:rPr lang="en-US" sz="1100" i="1" dirty="0" smtClean="0">
                <a:solidFill>
                  <a:srgbClr val="333399"/>
                </a:solidFill>
              </a:rPr>
              <a:t>“Status and Development of Pulsed Magnets at the NHMFL Pulsed Field Facility”,</a:t>
            </a:r>
            <a:r>
              <a:rPr lang="en-US" sz="1100" dirty="0" smtClean="0">
                <a:solidFill>
                  <a:srgbClr val="333399"/>
                </a:solidFill>
              </a:rPr>
              <a:t> </a:t>
            </a:r>
            <a:r>
              <a:rPr lang="en-US" sz="1100" b="1" dirty="0" smtClean="0">
                <a:solidFill>
                  <a:srgbClr val="333399"/>
                </a:solidFill>
              </a:rPr>
              <a:t>IEEE Transactions  on Applied Superconductivity, v 26</a:t>
            </a:r>
            <a:r>
              <a:rPr lang="en-US" sz="1100" dirty="0" smtClean="0">
                <a:solidFill>
                  <a:srgbClr val="333399"/>
                </a:solidFill>
              </a:rPr>
              <a:t>, n 4, June 2016,   DOI </a:t>
            </a:r>
            <a:r>
              <a:rPr lang="en-US" sz="1100" dirty="0" smtClean="0">
                <a:solidFill>
                  <a:srgbClr val="333399"/>
                </a:solidFill>
                <a:hlinkClick r:id="rId3"/>
              </a:rPr>
              <a:t>10.1109/TASC.2016.2515982</a:t>
            </a:r>
            <a:endParaRPr lang="en-US" sz="1200" dirty="0">
              <a:solidFill>
                <a:srgbClr val="333399"/>
              </a:solidFill>
            </a:endParaRPr>
          </a:p>
        </p:txBody>
      </p:sp>
      <p:pic>
        <p:nvPicPr>
          <p:cNvPr id="12" name="Picture 11" descr="NSF logo.jpg"/>
          <p:cNvPicPr>
            <a:picLocks noChangeAspect="1"/>
          </p:cNvPicPr>
          <p:nvPr/>
        </p:nvPicPr>
        <p:blipFill>
          <a:blip r:embed="rId4" cstate="print"/>
          <a:stretch>
            <a:fillRect/>
          </a:stretch>
        </p:blipFill>
        <p:spPr>
          <a:xfrm>
            <a:off x="8126812" y="0"/>
            <a:ext cx="1017188" cy="1023315"/>
          </a:xfrm>
          <a:prstGeom prst="rect">
            <a:avLst/>
          </a:prstGeom>
        </p:spPr>
      </p:pic>
      <p:sp>
        <p:nvSpPr>
          <p:cNvPr id="13" name="Text Box 62"/>
          <p:cNvSpPr txBox="1">
            <a:spLocks noChangeArrowheads="1"/>
          </p:cNvSpPr>
          <p:nvPr/>
        </p:nvSpPr>
        <p:spPr bwMode="auto">
          <a:xfrm>
            <a:off x="537449" y="23290"/>
            <a:ext cx="8031001" cy="1177245"/>
          </a:xfrm>
          <a:prstGeom prst="rect">
            <a:avLst/>
          </a:prstGeom>
          <a:noFill/>
          <a:ln w="9525">
            <a:noFill/>
            <a:miter lim="800000"/>
            <a:headEnd/>
            <a:tailEnd/>
          </a:ln>
        </p:spPr>
        <p:txBody>
          <a:bodyPr wrap="square">
            <a:spAutoFit/>
          </a:bodyPr>
          <a:lstStyle/>
          <a:p>
            <a:pPr algn="ctr">
              <a:spcBef>
                <a:spcPts val="0"/>
              </a:spcBef>
            </a:pPr>
            <a:r>
              <a:rPr lang="en-US" sz="1600" b="1" kern="1200" dirty="0" smtClean="0"/>
              <a:t>In-House Fabrication of </a:t>
            </a:r>
            <a:r>
              <a:rPr lang="en-US" sz="1600" b="1" kern="1200" dirty="0" err="1" smtClean="0"/>
              <a:t>Outsert</a:t>
            </a:r>
            <a:r>
              <a:rPr lang="en-US" sz="1600" b="1" kern="1200" dirty="0" smtClean="0"/>
              <a:t> Coil 1 for the 100T Pulsed </a:t>
            </a:r>
            <a:r>
              <a:rPr lang="en-US" sz="1600" b="1" dirty="0" smtClean="0"/>
              <a:t>Magnet</a:t>
            </a:r>
            <a:endParaRPr lang="en-US" sz="1600" b="1" kern="1200" dirty="0" smtClean="0"/>
          </a:p>
          <a:p>
            <a:pPr algn="ctr">
              <a:spcBef>
                <a:spcPts val="0"/>
              </a:spcBef>
            </a:pPr>
            <a:endParaRPr lang="en-US" sz="600" dirty="0" smtClean="0"/>
          </a:p>
          <a:p>
            <a:pPr algn="ctr">
              <a:spcBef>
                <a:spcPts val="0"/>
              </a:spcBef>
            </a:pPr>
            <a:r>
              <a:rPr lang="en-US" sz="1100" dirty="0" smtClean="0"/>
              <a:t>Iain Dixon</a:t>
            </a:r>
            <a:r>
              <a:rPr lang="en-US" sz="1100" kern="1200" baseline="30000" dirty="0" smtClean="0"/>
              <a:t>1</a:t>
            </a:r>
            <a:r>
              <a:rPr lang="en-US" sz="1100" kern="1200" dirty="0"/>
              <a:t>, </a:t>
            </a:r>
            <a:r>
              <a:rPr lang="en-US" sz="1100" dirty="0" smtClean="0"/>
              <a:t>Todd Adkins</a:t>
            </a:r>
            <a:r>
              <a:rPr lang="en-US" sz="1100" kern="1200" baseline="30000" dirty="0" smtClean="0"/>
              <a:t>1</a:t>
            </a:r>
            <a:r>
              <a:rPr lang="en-US" sz="1100" kern="1200" dirty="0" smtClean="0"/>
              <a:t>, </a:t>
            </a:r>
            <a:r>
              <a:rPr lang="en-US" sz="1100" dirty="0" err="1" smtClean="0"/>
              <a:t>Ke</a:t>
            </a:r>
            <a:r>
              <a:rPr lang="en-US" sz="1100" dirty="0" smtClean="0"/>
              <a:t> Han</a:t>
            </a:r>
            <a:r>
              <a:rPr lang="en-US" sz="1100" kern="1200" baseline="30000" dirty="0" smtClean="0"/>
              <a:t>1</a:t>
            </a:r>
            <a:r>
              <a:rPr lang="en-US" sz="1100" dirty="0" smtClean="0"/>
              <a:t>, </a:t>
            </a:r>
            <a:r>
              <a:rPr lang="en-US" sz="1100" dirty="0"/>
              <a:t>Doan Nguyen</a:t>
            </a:r>
            <a:r>
              <a:rPr lang="en-US" sz="1100" baseline="30000" dirty="0"/>
              <a:t>2</a:t>
            </a:r>
            <a:endParaRPr lang="en-US" sz="1100" kern="1200" dirty="0"/>
          </a:p>
          <a:p>
            <a:pPr marL="228600" indent="-228600" algn="ctr">
              <a:spcBef>
                <a:spcPts val="0"/>
              </a:spcBef>
              <a:buAutoNum type="arabicPeriod"/>
            </a:pPr>
            <a:r>
              <a:rPr lang="en-US" sz="1050" b="1" kern="1200" dirty="0" smtClean="0">
                <a:solidFill>
                  <a:srgbClr val="0033CC"/>
                </a:solidFill>
              </a:rPr>
              <a:t>National High Magnetic Field Laboratory, Florida State </a:t>
            </a:r>
            <a:r>
              <a:rPr lang="en-US" sz="1050" b="1" kern="1200" dirty="0" err="1" smtClean="0">
                <a:solidFill>
                  <a:srgbClr val="0033CC"/>
                </a:solidFill>
              </a:rPr>
              <a:t>University,Tallahassee</a:t>
            </a:r>
            <a:r>
              <a:rPr lang="en-US" sz="1050" b="1" kern="1200" dirty="0" smtClean="0">
                <a:solidFill>
                  <a:srgbClr val="0033CC"/>
                </a:solidFill>
              </a:rPr>
              <a:t> FL </a:t>
            </a:r>
          </a:p>
          <a:p>
            <a:pPr marL="228600" indent="-228600" algn="ctr">
              <a:spcBef>
                <a:spcPts val="0"/>
              </a:spcBef>
              <a:buAutoNum type="arabicPeriod"/>
            </a:pPr>
            <a:r>
              <a:rPr lang="en-US" sz="1050" b="1" kern="1200" dirty="0" smtClean="0">
                <a:solidFill>
                  <a:srgbClr val="0033CC"/>
                </a:solidFill>
              </a:rPr>
              <a:t>NHMFL Pulsed Field Facility, Los Alamos National Laboratory, Los Alamos NM</a:t>
            </a:r>
          </a:p>
          <a:p>
            <a:pPr algn="ctr">
              <a:spcBef>
                <a:spcPts val="0"/>
              </a:spcBef>
            </a:pPr>
            <a:r>
              <a:rPr lang="en-US" sz="600" b="1" kern="1200" dirty="0" smtClean="0">
                <a:solidFill>
                  <a:srgbClr val="0033CC"/>
                </a:solidFill>
              </a:rPr>
              <a:t> </a:t>
            </a:r>
          </a:p>
          <a:p>
            <a:pPr algn="ctr">
              <a:spcBef>
                <a:spcPts val="0"/>
              </a:spcBef>
            </a:pPr>
            <a:r>
              <a:rPr lang="en-US" sz="1050" b="1" kern="1200" dirty="0" smtClean="0"/>
              <a:t>Funding Grants:</a:t>
            </a:r>
            <a:r>
              <a:rPr lang="en-US" sz="1050" kern="1200" dirty="0" smtClean="0"/>
              <a:t>  </a:t>
            </a:r>
            <a:r>
              <a:rPr lang="en-US" sz="1050" kern="1200" dirty="0"/>
              <a:t>G.S. Boebinger (NSF </a:t>
            </a:r>
            <a:r>
              <a:rPr lang="en-US" sz="1050" kern="1200" dirty="0" smtClean="0"/>
              <a:t>DMR-1157490, NSF </a:t>
            </a:r>
            <a:r>
              <a:rPr lang="en-US" sz="1050" dirty="0" smtClean="0"/>
              <a:t>DMR-1644779</a:t>
            </a:r>
            <a:r>
              <a:rPr lang="en-US" sz="1050" kern="1200" dirty="0" smtClean="0"/>
              <a:t>)</a:t>
            </a:r>
            <a:endParaRPr lang="en-US" sz="1050" b="1" kern="1200"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pic>
        <p:nvPicPr>
          <p:cNvPr id="3" name="Picture 2"/>
          <p:cNvPicPr>
            <a:picLocks noChangeAspect="1"/>
          </p:cNvPicPr>
          <p:nvPr/>
        </p:nvPicPr>
        <p:blipFill rotWithShape="1">
          <a:blip r:embed="rId6"/>
          <a:srcRect l="7118" t="11071" r="568" b="2430"/>
          <a:stretch/>
        </p:blipFill>
        <p:spPr>
          <a:xfrm>
            <a:off x="4726251" y="1348051"/>
            <a:ext cx="4291802" cy="243147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2730" t="13188" r="20224" b="11803"/>
          <a:stretch/>
        </p:blipFill>
        <p:spPr>
          <a:xfrm>
            <a:off x="6618514" y="3830880"/>
            <a:ext cx="2411187" cy="2377852"/>
          </a:xfrm>
          <a:prstGeom prst="rect">
            <a:avLst/>
          </a:prstGeom>
          <a:ln>
            <a:solidFill>
              <a:schemeClr val="tx1"/>
            </a:solidFill>
          </a:ln>
        </p:spPr>
      </p:pic>
      <p:sp>
        <p:nvSpPr>
          <p:cNvPr id="4" name="TextBox 3"/>
          <p:cNvSpPr txBox="1"/>
          <p:nvPr/>
        </p:nvSpPr>
        <p:spPr>
          <a:xfrm>
            <a:off x="4752378" y="3796939"/>
            <a:ext cx="1739865" cy="2492990"/>
          </a:xfrm>
          <a:prstGeom prst="rect">
            <a:avLst/>
          </a:prstGeom>
          <a:noFill/>
        </p:spPr>
        <p:txBody>
          <a:bodyPr wrap="square" rtlCol="0">
            <a:spAutoFit/>
          </a:bodyPr>
          <a:lstStyle/>
          <a:p>
            <a:r>
              <a:rPr lang="en-US" sz="1200" b="1" dirty="0" smtClean="0"/>
              <a:t>Above: </a:t>
            </a:r>
            <a:r>
              <a:rPr lang="en-US" sz="1200" dirty="0" smtClean="0"/>
              <a:t>Winding of the </a:t>
            </a:r>
            <a:r>
              <a:rPr lang="en-US" sz="1200" dirty="0" smtClean="0"/>
              <a:t>65</a:t>
            </a:r>
            <a:r>
              <a:rPr lang="en-US" sz="1200" dirty="0" smtClean="0"/>
              <a:t>cm </a:t>
            </a:r>
            <a:r>
              <a:rPr lang="en-US" sz="1200" dirty="0" smtClean="0"/>
              <a:t>long pulsed </a:t>
            </a:r>
            <a:r>
              <a:rPr lang="en-US" sz="1200" dirty="0" smtClean="0"/>
              <a:t>coil. The leads to and from the coil can be seen extending another 24cm to the right.</a:t>
            </a:r>
          </a:p>
          <a:p>
            <a:endParaRPr lang="en-US" sz="900" dirty="0" smtClean="0"/>
          </a:p>
          <a:p>
            <a:r>
              <a:rPr lang="en-US" sz="1200" b="1" dirty="0" smtClean="0"/>
              <a:t>Right</a:t>
            </a:r>
            <a:r>
              <a:rPr lang="en-US" sz="1200" b="1" dirty="0" smtClean="0"/>
              <a:t>:</a:t>
            </a:r>
            <a:r>
              <a:rPr lang="en-US" sz="1200" dirty="0" smtClean="0"/>
              <a:t> </a:t>
            </a:r>
            <a:r>
              <a:rPr lang="en-US" sz="1200" dirty="0" smtClean="0"/>
              <a:t>View </a:t>
            </a:r>
            <a:r>
              <a:rPr lang="en-US" sz="1200" dirty="0" smtClean="0"/>
              <a:t>down the </a:t>
            </a:r>
            <a:r>
              <a:rPr lang="en-US" sz="1200" dirty="0" smtClean="0"/>
              <a:t>22.5</a:t>
            </a:r>
            <a:r>
              <a:rPr lang="en-US" sz="1200" dirty="0" smtClean="0"/>
              <a:t>cm </a:t>
            </a:r>
            <a:r>
              <a:rPr lang="en-US" sz="1200" dirty="0" smtClean="0"/>
              <a:t>diameter bore of the near completed </a:t>
            </a:r>
            <a:r>
              <a:rPr lang="en-US" sz="1200" dirty="0" smtClean="0"/>
              <a:t>coil, into which the insert coil for the 100T pulsed magnet will fit. </a:t>
            </a:r>
            <a:endParaRPr lang="en-US" sz="1200" dirty="0"/>
          </a:p>
        </p:txBody>
      </p:sp>
    </p:spTree>
    <p:extLst>
      <p:ext uri="{BB962C8B-B14F-4D97-AF65-F5344CB8AC3E}">
        <p14:creationId xmlns:p14="http://schemas.microsoft.com/office/powerpoint/2010/main" val="334584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8100" y="1295758"/>
            <a:ext cx="4643119" cy="4985980"/>
          </a:xfrm>
          <a:prstGeom prst="rect">
            <a:avLst/>
          </a:prstGeom>
          <a:noFill/>
          <a:ln w="9525">
            <a:noFill/>
            <a:miter lim="800000"/>
            <a:headEnd/>
            <a:tailEnd/>
          </a:ln>
        </p:spPr>
        <p:txBody>
          <a:bodyPr wrap="square">
            <a:spAutoFit/>
          </a:bodyPr>
          <a:lstStyle/>
          <a:p>
            <a:pPr algn="just"/>
            <a:r>
              <a:rPr lang="en-US" sz="1200" dirty="0"/>
              <a:t>Pulsed magnets </a:t>
            </a:r>
            <a:r>
              <a:rPr lang="en-US" sz="1200" dirty="0" smtClean="0"/>
              <a:t>are under such intense pressures when they are energized to high magnetic fields that they simply </a:t>
            </a:r>
            <a:r>
              <a:rPr lang="en-US" sz="1200" dirty="0"/>
              <a:t>wear out after a certain </a:t>
            </a:r>
            <a:r>
              <a:rPr lang="en-US" sz="1200" dirty="0" smtClean="0"/>
              <a:t>number of pulses and </a:t>
            </a:r>
            <a:r>
              <a:rPr lang="en-US" sz="1200" dirty="0"/>
              <a:t>must be replaced. The </a:t>
            </a:r>
            <a:r>
              <a:rPr lang="en-US" sz="1200" dirty="0" smtClean="0"/>
              <a:t>100T Pulsed Magnet is the </a:t>
            </a:r>
            <a:r>
              <a:rPr lang="en-US" sz="1200" dirty="0"/>
              <a:t>flagship </a:t>
            </a:r>
            <a:r>
              <a:rPr lang="en-US" sz="1200" dirty="0" smtClean="0"/>
              <a:t>magnet at the </a:t>
            </a:r>
            <a:r>
              <a:rPr lang="en-US" sz="1200" dirty="0" err="1" smtClean="0"/>
              <a:t>MagLab’s</a:t>
            </a:r>
            <a:r>
              <a:rPr lang="en-US" sz="1200" dirty="0" smtClean="0"/>
              <a:t> Pulsed Field Facility, holding the world record for non-destructive generation of a magnetic field by a pulsed magnet. The magnet has reached 100.75T, but is routinely operated at 92T to 95T to reduce the risk of the magnet wearing out.</a:t>
            </a:r>
            <a:endParaRPr lang="en-US" sz="1200" dirty="0"/>
          </a:p>
          <a:p>
            <a:pPr algn="just"/>
            <a:endParaRPr lang="en-US" sz="1050" dirty="0"/>
          </a:p>
          <a:p>
            <a:pPr algn="just"/>
            <a:r>
              <a:rPr lang="en-US" sz="1200" b="1" dirty="0">
                <a:solidFill>
                  <a:srgbClr val="000000"/>
                </a:solidFill>
              </a:rPr>
              <a:t>What is the finding?  </a:t>
            </a:r>
            <a:r>
              <a:rPr lang="en-US" sz="1200" b="1" dirty="0" smtClean="0">
                <a:solidFill>
                  <a:srgbClr val="000000"/>
                </a:solidFill>
              </a:rPr>
              <a:t> </a:t>
            </a:r>
            <a:r>
              <a:rPr lang="en-US" sz="1200" dirty="0" smtClean="0">
                <a:solidFill>
                  <a:srgbClr val="000000"/>
                </a:solidFill>
              </a:rPr>
              <a:t>Recent advances in big-coil fabrication at the MagLab and an increased understanding of high strength materials has enabled in-house fabrication of </a:t>
            </a:r>
            <a:r>
              <a:rPr lang="en-US" sz="1200" dirty="0" err="1" smtClean="0">
                <a:solidFill>
                  <a:srgbClr val="000000"/>
                </a:solidFill>
              </a:rPr>
              <a:t>outsert</a:t>
            </a:r>
            <a:r>
              <a:rPr lang="en-US" sz="1200" dirty="0" smtClean="0">
                <a:solidFill>
                  <a:srgbClr val="000000"/>
                </a:solidFill>
              </a:rPr>
              <a:t> coils for the </a:t>
            </a:r>
            <a:r>
              <a:rPr lang="en-US" sz="1200" dirty="0" err="1" smtClean="0">
                <a:solidFill>
                  <a:srgbClr val="000000"/>
                </a:solidFill>
              </a:rPr>
              <a:t>MagLab’s</a:t>
            </a:r>
            <a:r>
              <a:rPr lang="en-US" sz="1200" dirty="0" smtClean="0">
                <a:solidFill>
                  <a:srgbClr val="000000"/>
                </a:solidFill>
              </a:rPr>
              <a:t> largest pulsed magnets. We expect that this in-house fabrication </a:t>
            </a:r>
            <a:r>
              <a:rPr lang="en-US" sz="1200" dirty="0" smtClean="0"/>
              <a:t>will enable</a:t>
            </a:r>
            <a:r>
              <a:rPr lang="en-US" sz="1200" dirty="0"/>
              <a:t> </a:t>
            </a:r>
            <a:r>
              <a:rPr lang="en-US" sz="1200" dirty="0" smtClean="0">
                <a:solidFill>
                  <a:srgbClr val="000000"/>
                </a:solidFill>
              </a:rPr>
              <a:t>more </a:t>
            </a:r>
            <a:r>
              <a:rPr lang="en-US" sz="1200" dirty="0">
                <a:solidFill>
                  <a:srgbClr val="000000"/>
                </a:solidFill>
              </a:rPr>
              <a:t>rigorous </a:t>
            </a:r>
            <a:r>
              <a:rPr lang="en-US" sz="1200" dirty="0" smtClean="0">
                <a:solidFill>
                  <a:srgbClr val="000000"/>
                </a:solidFill>
              </a:rPr>
              <a:t>quality </a:t>
            </a:r>
            <a:r>
              <a:rPr lang="en-US" sz="1200" dirty="0">
                <a:solidFill>
                  <a:srgbClr val="000000"/>
                </a:solidFill>
              </a:rPr>
              <a:t>control during </a:t>
            </a:r>
            <a:r>
              <a:rPr lang="en-US" sz="1200" dirty="0" smtClean="0">
                <a:solidFill>
                  <a:srgbClr val="000000"/>
                </a:solidFill>
              </a:rPr>
              <a:t>fabrication to improve </a:t>
            </a:r>
            <a:r>
              <a:rPr lang="en-US" sz="1200" dirty="0" smtClean="0"/>
              <a:t>the </a:t>
            </a:r>
            <a:r>
              <a:rPr lang="en-US" sz="1200" dirty="0"/>
              <a:t>reliability </a:t>
            </a:r>
            <a:r>
              <a:rPr lang="en-US" sz="1200" dirty="0" smtClean="0"/>
              <a:t>and lifetime of </a:t>
            </a:r>
            <a:r>
              <a:rPr lang="en-US" sz="1200" dirty="0"/>
              <a:t>the </a:t>
            </a:r>
            <a:r>
              <a:rPr lang="en-US" sz="1200" dirty="0" smtClean="0"/>
              <a:t>100T </a:t>
            </a:r>
            <a:r>
              <a:rPr lang="en-US" sz="1200" dirty="0"/>
              <a:t>P</a:t>
            </a:r>
            <a:r>
              <a:rPr lang="en-US" sz="1200" dirty="0" smtClean="0"/>
              <a:t>ulsed </a:t>
            </a:r>
            <a:r>
              <a:rPr lang="en-US" sz="1200" dirty="0"/>
              <a:t>M</a:t>
            </a:r>
            <a:r>
              <a:rPr lang="en-US" sz="1200" dirty="0" smtClean="0"/>
              <a:t>agnet, </a:t>
            </a:r>
            <a:r>
              <a:rPr lang="en-US" sz="1200" dirty="0"/>
              <a:t>such </a:t>
            </a:r>
            <a:r>
              <a:rPr lang="en-US" sz="1200" dirty="0" smtClean="0"/>
              <a:t>that coils can be replaced less frequently. </a:t>
            </a:r>
            <a:endParaRPr lang="en-US" sz="1200" dirty="0">
              <a:solidFill>
                <a:srgbClr val="000000"/>
              </a:solidFill>
            </a:endParaRPr>
          </a:p>
          <a:p>
            <a:pPr algn="just"/>
            <a:endParaRPr lang="en-US" sz="1050" dirty="0" smtClean="0"/>
          </a:p>
          <a:p>
            <a:pPr algn="just"/>
            <a:r>
              <a:rPr lang="en-US" sz="1200" b="1" dirty="0">
                <a:solidFill>
                  <a:srgbClr val="000000"/>
                </a:solidFill>
              </a:rPr>
              <a:t>Why is this </a:t>
            </a:r>
            <a:r>
              <a:rPr lang="en-US" sz="1200" b="1" dirty="0" smtClean="0">
                <a:solidFill>
                  <a:srgbClr val="000000"/>
                </a:solidFill>
              </a:rPr>
              <a:t>important?</a:t>
            </a:r>
            <a:r>
              <a:rPr lang="en-US" sz="1200" dirty="0"/>
              <a:t> </a:t>
            </a:r>
            <a:r>
              <a:rPr lang="en-US" sz="1200" dirty="0" smtClean="0"/>
              <a:t> The </a:t>
            </a:r>
            <a:r>
              <a:rPr lang="en-US" sz="1200" dirty="0" err="1" smtClean="0"/>
              <a:t>MagLab’s</a:t>
            </a:r>
            <a:r>
              <a:rPr lang="en-US" sz="1200" dirty="0" smtClean="0"/>
              <a:t> users benefit from higher magnetic fields because they yield scientific discoveries.  More reliable and stronger coils result in improved and extended magnet performance and, thus, greater access to higher fields.</a:t>
            </a:r>
            <a:endParaRPr lang="en-US" sz="1200" dirty="0"/>
          </a:p>
          <a:p>
            <a:pPr algn="just"/>
            <a:endParaRPr lang="en-US" sz="1050" dirty="0" smtClean="0"/>
          </a:p>
          <a:p>
            <a:pPr algn="just"/>
            <a:r>
              <a:rPr lang="en-US" sz="1200" b="1" dirty="0">
                <a:solidFill>
                  <a:srgbClr val="000000"/>
                </a:solidFill>
              </a:rPr>
              <a:t>Why did this research need the MagLab?</a:t>
            </a:r>
            <a:r>
              <a:rPr lang="en-US" sz="1200" b="1" dirty="0">
                <a:latin typeface="Arial" charset="0"/>
              </a:rPr>
              <a:t> </a:t>
            </a:r>
            <a:r>
              <a:rPr lang="en-US" sz="1200" dirty="0"/>
              <a:t> </a:t>
            </a:r>
            <a:r>
              <a:rPr lang="en-US" sz="1200" dirty="0" smtClean="0"/>
              <a:t>The MagLab leads the world in high-field magnet technology development and magnet engineering. Expertise developed from winding large superconducting coils has been coupled with pulsed magnet expertise to advance the state of the art for pulsed coil fabrication.</a:t>
            </a:r>
            <a:endParaRPr lang="en-US" sz="1200" dirty="0"/>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8126812" y="0"/>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7" name="Text Box 28"/>
          <p:cNvSpPr txBox="1">
            <a:spLocks noChangeArrowheads="1"/>
          </p:cNvSpPr>
          <p:nvPr/>
        </p:nvSpPr>
        <p:spPr bwMode="auto">
          <a:xfrm>
            <a:off x="76199" y="6256293"/>
            <a:ext cx="9144000" cy="600164"/>
          </a:xfrm>
          <a:prstGeom prst="rect">
            <a:avLst/>
          </a:prstGeom>
          <a:noFill/>
          <a:ln w="9525">
            <a:noFill/>
            <a:miter lim="800000"/>
            <a:headEnd/>
            <a:tailEnd/>
          </a:ln>
        </p:spPr>
        <p:txBody>
          <a:bodyPr wrap="square">
            <a:spAutoFit/>
          </a:bodyPr>
          <a:lstStyle/>
          <a:p>
            <a:r>
              <a:rPr lang="en-US" sz="1100" b="1" dirty="0" smtClean="0">
                <a:solidFill>
                  <a:srgbClr val="333399"/>
                </a:solidFill>
              </a:rPr>
              <a:t>Facilities used:</a:t>
            </a:r>
            <a:r>
              <a:rPr lang="en-US" sz="1100" dirty="0" smtClean="0">
                <a:solidFill>
                  <a:srgbClr val="333399"/>
                </a:solidFill>
              </a:rPr>
              <a:t> Magnet Science &amp; Technology Division, Large Coil Fabrication Facility; Pulsed Field Facility, Magnet Engineering Team.</a:t>
            </a:r>
            <a:endParaRPr lang="en-US" sz="1100" dirty="0">
              <a:solidFill>
                <a:srgbClr val="333399"/>
              </a:solidFill>
            </a:endParaRPr>
          </a:p>
          <a:p>
            <a:r>
              <a:rPr lang="en-US" sz="1100" b="1" dirty="0" smtClean="0">
                <a:solidFill>
                  <a:srgbClr val="333399"/>
                </a:solidFill>
              </a:rPr>
              <a:t>Citation:  </a:t>
            </a:r>
            <a:r>
              <a:rPr lang="en-US" sz="1100" dirty="0" smtClean="0">
                <a:solidFill>
                  <a:srgbClr val="333399"/>
                </a:solidFill>
              </a:rPr>
              <a:t>D. N. Nguyen, J. Michel, C. H. </a:t>
            </a:r>
            <a:r>
              <a:rPr lang="en-US" sz="1100" dirty="0" err="1" smtClean="0">
                <a:solidFill>
                  <a:srgbClr val="333399"/>
                </a:solidFill>
              </a:rPr>
              <a:t>Mielke</a:t>
            </a:r>
            <a:r>
              <a:rPr lang="en-US" sz="1100" dirty="0" smtClean="0">
                <a:solidFill>
                  <a:srgbClr val="333399"/>
                </a:solidFill>
              </a:rPr>
              <a:t>, </a:t>
            </a:r>
            <a:r>
              <a:rPr lang="en-US" sz="1100" i="1" dirty="0" smtClean="0">
                <a:solidFill>
                  <a:srgbClr val="333399"/>
                </a:solidFill>
              </a:rPr>
              <a:t>“Status and Development of Pulsed Magnets at the NHMFL Pulsed Field Facility”,</a:t>
            </a:r>
            <a:r>
              <a:rPr lang="en-US" sz="1100" dirty="0" smtClean="0">
                <a:solidFill>
                  <a:srgbClr val="333399"/>
                </a:solidFill>
              </a:rPr>
              <a:t> </a:t>
            </a:r>
            <a:r>
              <a:rPr lang="en-US" sz="1100" b="1" dirty="0" smtClean="0">
                <a:solidFill>
                  <a:srgbClr val="333399"/>
                </a:solidFill>
              </a:rPr>
              <a:t>IEEE Transactions  on Applied Superconductivity, v 26</a:t>
            </a:r>
            <a:r>
              <a:rPr lang="en-US" sz="1100" dirty="0" smtClean="0">
                <a:solidFill>
                  <a:srgbClr val="333399"/>
                </a:solidFill>
              </a:rPr>
              <a:t>, n 4, June 2016,   DOI </a:t>
            </a:r>
            <a:r>
              <a:rPr lang="en-US" sz="1100" dirty="0" smtClean="0">
                <a:solidFill>
                  <a:srgbClr val="333399"/>
                </a:solidFill>
                <a:hlinkClick r:id="rId5"/>
              </a:rPr>
              <a:t>10.1109/TASC.2016.2515982</a:t>
            </a:r>
            <a:endParaRPr lang="en-US" sz="1200" dirty="0">
              <a:solidFill>
                <a:srgbClr val="333399"/>
              </a:solidFill>
            </a:endParaRPr>
          </a:p>
        </p:txBody>
      </p:sp>
      <p:sp>
        <p:nvSpPr>
          <p:cNvPr id="18" name="Text Box 62"/>
          <p:cNvSpPr txBox="1">
            <a:spLocks noChangeArrowheads="1"/>
          </p:cNvSpPr>
          <p:nvPr/>
        </p:nvSpPr>
        <p:spPr bwMode="auto">
          <a:xfrm>
            <a:off x="537449" y="23290"/>
            <a:ext cx="8031001" cy="1177245"/>
          </a:xfrm>
          <a:prstGeom prst="rect">
            <a:avLst/>
          </a:prstGeom>
          <a:noFill/>
          <a:ln w="9525">
            <a:noFill/>
            <a:miter lim="800000"/>
            <a:headEnd/>
            <a:tailEnd/>
          </a:ln>
        </p:spPr>
        <p:txBody>
          <a:bodyPr wrap="square">
            <a:spAutoFit/>
          </a:bodyPr>
          <a:lstStyle/>
          <a:p>
            <a:pPr algn="ctr">
              <a:spcBef>
                <a:spcPts val="0"/>
              </a:spcBef>
            </a:pPr>
            <a:r>
              <a:rPr lang="en-US" sz="1600" b="1" kern="1200" dirty="0" smtClean="0"/>
              <a:t>In-House Fabrication of </a:t>
            </a:r>
            <a:r>
              <a:rPr lang="en-US" sz="1600" b="1" kern="1200" dirty="0" err="1" smtClean="0"/>
              <a:t>Outsert</a:t>
            </a:r>
            <a:r>
              <a:rPr lang="en-US" sz="1600" b="1" kern="1200" dirty="0" smtClean="0"/>
              <a:t> Coil 1 for the 100T Pulsed </a:t>
            </a:r>
            <a:r>
              <a:rPr lang="en-US" sz="1600" b="1" dirty="0" smtClean="0"/>
              <a:t>Magnet</a:t>
            </a:r>
            <a:endParaRPr lang="en-US" sz="1600" b="1" kern="1200" dirty="0" smtClean="0"/>
          </a:p>
          <a:p>
            <a:pPr algn="ctr">
              <a:spcBef>
                <a:spcPts val="0"/>
              </a:spcBef>
            </a:pPr>
            <a:endParaRPr lang="en-US" sz="600" dirty="0" smtClean="0"/>
          </a:p>
          <a:p>
            <a:pPr algn="ctr">
              <a:spcBef>
                <a:spcPts val="0"/>
              </a:spcBef>
            </a:pPr>
            <a:r>
              <a:rPr lang="en-US" sz="1100" dirty="0" smtClean="0"/>
              <a:t>Iain Dixon</a:t>
            </a:r>
            <a:r>
              <a:rPr lang="en-US" sz="1100" kern="1200" baseline="30000" dirty="0" smtClean="0"/>
              <a:t>1</a:t>
            </a:r>
            <a:r>
              <a:rPr lang="en-US" sz="1100" kern="1200" dirty="0"/>
              <a:t>, </a:t>
            </a:r>
            <a:r>
              <a:rPr lang="en-US" sz="1100" dirty="0" smtClean="0"/>
              <a:t>Todd Adkins</a:t>
            </a:r>
            <a:r>
              <a:rPr lang="en-US" sz="1100" kern="1200" baseline="30000" dirty="0" smtClean="0"/>
              <a:t>1</a:t>
            </a:r>
            <a:r>
              <a:rPr lang="en-US" sz="1100" kern="1200" dirty="0" smtClean="0"/>
              <a:t>, </a:t>
            </a:r>
            <a:r>
              <a:rPr lang="en-US" sz="1100" dirty="0" err="1" smtClean="0"/>
              <a:t>Ke</a:t>
            </a:r>
            <a:r>
              <a:rPr lang="en-US" sz="1100" dirty="0" smtClean="0"/>
              <a:t> Han</a:t>
            </a:r>
            <a:r>
              <a:rPr lang="en-US" sz="1100" kern="1200" baseline="30000" dirty="0" smtClean="0"/>
              <a:t>1</a:t>
            </a:r>
            <a:r>
              <a:rPr lang="en-US" sz="1100" dirty="0" smtClean="0"/>
              <a:t>, </a:t>
            </a:r>
            <a:r>
              <a:rPr lang="en-US" sz="1100" dirty="0"/>
              <a:t>Doan Nguyen</a:t>
            </a:r>
            <a:r>
              <a:rPr lang="en-US" sz="1100" baseline="30000" dirty="0"/>
              <a:t>2</a:t>
            </a:r>
            <a:endParaRPr lang="en-US" sz="1100" kern="1200" dirty="0"/>
          </a:p>
          <a:p>
            <a:pPr marL="228600" indent="-228600" algn="ctr">
              <a:spcBef>
                <a:spcPts val="0"/>
              </a:spcBef>
              <a:buAutoNum type="arabicPeriod"/>
            </a:pPr>
            <a:r>
              <a:rPr lang="en-US" sz="1050" b="1" kern="1200" dirty="0" smtClean="0">
                <a:solidFill>
                  <a:srgbClr val="0033CC"/>
                </a:solidFill>
              </a:rPr>
              <a:t>National High Magnetic Field Laboratory, Florida State </a:t>
            </a:r>
            <a:r>
              <a:rPr lang="en-US" sz="1050" b="1" kern="1200" dirty="0" err="1" smtClean="0">
                <a:solidFill>
                  <a:srgbClr val="0033CC"/>
                </a:solidFill>
              </a:rPr>
              <a:t>University,Tallahassee</a:t>
            </a:r>
            <a:r>
              <a:rPr lang="en-US" sz="1050" b="1" kern="1200" dirty="0" smtClean="0">
                <a:solidFill>
                  <a:srgbClr val="0033CC"/>
                </a:solidFill>
              </a:rPr>
              <a:t> FL </a:t>
            </a:r>
          </a:p>
          <a:p>
            <a:pPr marL="228600" indent="-228600" algn="ctr">
              <a:spcBef>
                <a:spcPts val="0"/>
              </a:spcBef>
              <a:buAutoNum type="arabicPeriod"/>
            </a:pPr>
            <a:r>
              <a:rPr lang="en-US" sz="1050" b="1" kern="1200" dirty="0" smtClean="0">
                <a:solidFill>
                  <a:srgbClr val="0033CC"/>
                </a:solidFill>
              </a:rPr>
              <a:t>NHMFL Pulsed Field Facility, Los Alamos National Laboratory, Los Alamos NM</a:t>
            </a:r>
          </a:p>
          <a:p>
            <a:pPr algn="ctr">
              <a:spcBef>
                <a:spcPts val="0"/>
              </a:spcBef>
            </a:pPr>
            <a:r>
              <a:rPr lang="en-US" sz="600" b="1" kern="1200" dirty="0" smtClean="0">
                <a:solidFill>
                  <a:srgbClr val="0033CC"/>
                </a:solidFill>
              </a:rPr>
              <a:t> </a:t>
            </a:r>
          </a:p>
          <a:p>
            <a:pPr algn="ctr">
              <a:spcBef>
                <a:spcPts val="0"/>
              </a:spcBef>
            </a:pPr>
            <a:r>
              <a:rPr lang="en-US" sz="1050" b="1" kern="1200" dirty="0" smtClean="0"/>
              <a:t>Funding Grants:</a:t>
            </a:r>
            <a:r>
              <a:rPr lang="en-US" sz="1050" kern="1200" dirty="0" smtClean="0"/>
              <a:t>  </a:t>
            </a:r>
            <a:r>
              <a:rPr lang="en-US" sz="1050" kern="1200" dirty="0"/>
              <a:t>G.S. Boebinger (NSF </a:t>
            </a:r>
            <a:r>
              <a:rPr lang="en-US" sz="1050" kern="1200" dirty="0" smtClean="0"/>
              <a:t>DMR-1157490, NSF </a:t>
            </a:r>
            <a:r>
              <a:rPr lang="en-US" sz="1050" dirty="0" smtClean="0"/>
              <a:t>DMR-1644779</a:t>
            </a:r>
            <a:r>
              <a:rPr lang="en-US" sz="1050" kern="1200" dirty="0" smtClean="0"/>
              <a:t>)</a:t>
            </a:r>
            <a:endParaRPr lang="en-US" sz="1050" b="1" kern="1200" dirty="0">
              <a:solidFill>
                <a:srgbClr val="0033CC"/>
              </a:solidFill>
            </a:endParaRPr>
          </a:p>
        </p:txBody>
      </p:sp>
      <p:sp>
        <p:nvSpPr>
          <p:cNvPr id="10" name="Rectangle 49"/>
          <p:cNvSpPr>
            <a:spLocks noChangeArrowheads="1"/>
          </p:cNvSpPr>
          <p:nvPr/>
        </p:nvSpPr>
        <p:spPr bwMode="auto">
          <a:xfrm>
            <a:off x="4693921" y="1312756"/>
            <a:ext cx="4373880" cy="4960056"/>
          </a:xfrm>
          <a:prstGeom prst="rect">
            <a:avLst/>
          </a:prstGeom>
          <a:noFill/>
          <a:ln w="19050">
            <a:solidFill>
              <a:srgbClr val="0033CC"/>
            </a:solidFill>
            <a:miter lim="800000"/>
            <a:headEnd/>
            <a:tailEnd/>
          </a:ln>
        </p:spPr>
        <p:txBody>
          <a:bodyPr wrap="none" anchor="ctr"/>
          <a:lstStyle/>
          <a:p>
            <a:endParaRPr lang="en-US"/>
          </a:p>
        </p:txBody>
      </p:sp>
      <p:pic>
        <p:nvPicPr>
          <p:cNvPr id="11" name="Picture 10"/>
          <p:cNvPicPr>
            <a:picLocks noChangeAspect="1"/>
          </p:cNvPicPr>
          <p:nvPr/>
        </p:nvPicPr>
        <p:blipFill rotWithShape="1">
          <a:blip r:embed="rId6"/>
          <a:srcRect l="7118" t="11071" r="568" b="2430"/>
          <a:stretch/>
        </p:blipFill>
        <p:spPr>
          <a:xfrm>
            <a:off x="4726251" y="1348051"/>
            <a:ext cx="4291802" cy="243147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2730" t="13188" r="20224" b="11803"/>
          <a:stretch/>
        </p:blipFill>
        <p:spPr>
          <a:xfrm>
            <a:off x="6618514" y="3830880"/>
            <a:ext cx="2411187" cy="2377852"/>
          </a:xfrm>
          <a:prstGeom prst="rect">
            <a:avLst/>
          </a:prstGeom>
          <a:ln>
            <a:solidFill>
              <a:schemeClr val="tx1"/>
            </a:solidFill>
          </a:ln>
        </p:spPr>
      </p:pic>
      <p:sp>
        <p:nvSpPr>
          <p:cNvPr id="15" name="TextBox 14"/>
          <p:cNvSpPr txBox="1"/>
          <p:nvPr/>
        </p:nvSpPr>
        <p:spPr>
          <a:xfrm>
            <a:off x="4752378" y="3796939"/>
            <a:ext cx="1739865" cy="2492990"/>
          </a:xfrm>
          <a:prstGeom prst="rect">
            <a:avLst/>
          </a:prstGeom>
          <a:noFill/>
        </p:spPr>
        <p:txBody>
          <a:bodyPr wrap="square" rtlCol="0">
            <a:spAutoFit/>
          </a:bodyPr>
          <a:lstStyle/>
          <a:p>
            <a:r>
              <a:rPr lang="en-US" sz="1200" b="1" dirty="0" smtClean="0"/>
              <a:t>Above: </a:t>
            </a:r>
            <a:r>
              <a:rPr lang="en-US" sz="1200" dirty="0" smtClean="0"/>
              <a:t>Winding of the </a:t>
            </a:r>
            <a:r>
              <a:rPr lang="en-US" sz="1200" dirty="0" smtClean="0"/>
              <a:t>65</a:t>
            </a:r>
            <a:r>
              <a:rPr lang="en-US" sz="1200" dirty="0" smtClean="0"/>
              <a:t>cm </a:t>
            </a:r>
            <a:r>
              <a:rPr lang="en-US" sz="1200" dirty="0" smtClean="0"/>
              <a:t>long pulsed </a:t>
            </a:r>
            <a:r>
              <a:rPr lang="en-US" sz="1200" dirty="0" smtClean="0"/>
              <a:t>coil. The leads to and from the coil can be seen extending another 24cm to the right.</a:t>
            </a:r>
          </a:p>
          <a:p>
            <a:endParaRPr lang="en-US" sz="900" dirty="0" smtClean="0"/>
          </a:p>
          <a:p>
            <a:r>
              <a:rPr lang="en-US" sz="1200" b="1" dirty="0" smtClean="0"/>
              <a:t>Right</a:t>
            </a:r>
            <a:r>
              <a:rPr lang="en-US" sz="1200" b="1" dirty="0" smtClean="0"/>
              <a:t>:</a:t>
            </a:r>
            <a:r>
              <a:rPr lang="en-US" sz="1200" dirty="0" smtClean="0"/>
              <a:t> </a:t>
            </a:r>
            <a:r>
              <a:rPr lang="en-US" sz="1200" dirty="0" smtClean="0"/>
              <a:t>View </a:t>
            </a:r>
            <a:r>
              <a:rPr lang="en-US" sz="1200" dirty="0" smtClean="0"/>
              <a:t>down the </a:t>
            </a:r>
            <a:r>
              <a:rPr lang="en-US" sz="1200" dirty="0" smtClean="0"/>
              <a:t>22.5</a:t>
            </a:r>
            <a:r>
              <a:rPr lang="en-US" sz="1200" dirty="0" smtClean="0"/>
              <a:t>cm </a:t>
            </a:r>
            <a:r>
              <a:rPr lang="en-US" sz="1200" dirty="0" smtClean="0"/>
              <a:t>diameter bore of the near completed </a:t>
            </a:r>
            <a:r>
              <a:rPr lang="en-US" sz="1200" dirty="0" smtClean="0"/>
              <a:t>coil, into which the insert coil for the 100T pulsed magnet will fit. </a:t>
            </a:r>
            <a:endParaRPr lang="en-US" sz="1200" dirty="0"/>
          </a:p>
        </p:txBody>
      </p:sp>
    </p:spTree>
    <p:extLst>
      <p:ext uri="{BB962C8B-B14F-4D97-AF65-F5344CB8AC3E}">
        <p14:creationId xmlns:p14="http://schemas.microsoft.com/office/powerpoint/2010/main" val="143338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2C98FCE1A0E448A1E158EBFFE2F8B" ma:contentTypeVersion="1" ma:contentTypeDescription="Create a new document." ma:contentTypeScope="" ma:versionID="76ebd7277803707863ce8a13b8345eea">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137B13-EF6D-4465-8691-ACEC2225FC9F}"/>
</file>

<file path=customXml/itemProps2.xml><?xml version="1.0" encoding="utf-8"?>
<ds:datastoreItem xmlns:ds="http://schemas.openxmlformats.org/officeDocument/2006/customXml" ds:itemID="{D05A4D21-05C6-4078-BA79-6670CDB3A5BD}"/>
</file>

<file path=customXml/itemProps3.xml><?xml version="1.0" encoding="utf-8"?>
<ds:datastoreItem xmlns:ds="http://schemas.openxmlformats.org/officeDocument/2006/customXml" ds:itemID="{16382242-9928-441B-9023-641A11AA661D}"/>
</file>

<file path=docProps/app.xml><?xml version="1.0" encoding="utf-8"?>
<Properties xmlns="http://schemas.openxmlformats.org/officeDocument/2006/extended-properties" xmlns:vt="http://schemas.openxmlformats.org/officeDocument/2006/docPropsVTypes">
  <TotalTime>6201</TotalTime>
  <Words>823</Words>
  <Application>Microsoft Office PowerPoint</Application>
  <PresentationFormat>On-screen Show (4:3)</PresentationFormat>
  <Paragraphs>40</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134</cp:revision>
  <cp:lastPrinted>2019-03-27T15:53:23Z</cp:lastPrinted>
  <dcterms:created xsi:type="dcterms:W3CDTF">2004-08-07T03:10:56Z</dcterms:created>
  <dcterms:modified xsi:type="dcterms:W3CDTF">2019-04-03T14:56:16Z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0x010100D982C98FCE1A0E448A1E158EBFFE2F8B</vt:lpwstr>
  </property>
</Properties>
</file>