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61" r:id="rId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20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99"/>
    <a:srgbClr val="0033CC"/>
    <a:srgbClr val="008080"/>
    <a:srgbClr val="006600"/>
    <a:srgbClr val="000066"/>
    <a:srgbClr val="FFFF00"/>
    <a:srgbClr val="0066FF"/>
    <a:srgbClr val="00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12" autoAdjust="0"/>
    <p:restoredTop sz="97279" autoAdjust="0"/>
  </p:normalViewPr>
  <p:slideViewPr>
    <p:cSldViewPr snapToGrid="0">
      <p:cViewPr varScale="1">
        <p:scale>
          <a:sx n="88" d="100"/>
          <a:sy n="88" d="100"/>
        </p:scale>
        <p:origin x="63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73" d="100"/>
          <a:sy n="73" d="100"/>
        </p:scale>
        <p:origin x="-1986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11" Type="http://schemas.openxmlformats.org/officeDocument/2006/relationships/customXml" Target="../customXml/item3.xml"/><Relationship Id="rId5" Type="http://schemas.openxmlformats.org/officeDocument/2006/relationships/presProps" Target="presProps.xml"/><Relationship Id="rId10" Type="http://schemas.openxmlformats.org/officeDocument/2006/relationships/customXml" Target="../customXml/item2.xml"/><Relationship Id="rId4" Type="http://schemas.openxmlformats.org/officeDocument/2006/relationships/handoutMaster" Target="handoutMasters/handoutMaster1.xml"/><Relationship Id="rId9" Type="http://schemas.openxmlformats.org/officeDocument/2006/relationships/customXml" Target="../customXml/item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22FB8F7-A4EF-491B-8766-3F9B2991C91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16314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1925" y="0"/>
            <a:ext cx="3038475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5038" y="4416425"/>
            <a:ext cx="5140325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1925" y="8831263"/>
            <a:ext cx="3038475" cy="465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defTabSz="931863">
              <a:defRPr sz="12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5B9D219D-06B3-467B-AA93-169E235498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66801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AC04BA-D5B1-4AEE-92A8-018E0611CCA8}" type="slidenum">
              <a:rPr lang="en-US" smtClean="0"/>
              <a:pPr>
                <a:defRPr/>
              </a:pPr>
              <a:t>1</a:t>
            </a:fld>
            <a:endParaRPr lang="en-US" smtClean="0"/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z="1200" kern="1200" dirty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3AA275-2248-4703-A6BD-2B2C7E4662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CB457-3824-4C81-AF28-F5618F2A63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992C00-8830-40B8-83C7-509852F492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F46750-D5FA-4671-B5BA-E95E7F6774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2780E7-AE4B-4A74-913C-69559A8F9A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93F4C-B641-44D5-88A7-D685C8539F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7C37-A518-4341-96B5-795628DF95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4430-B1CB-4CC6-9592-621DF5AC2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ADFAB3-0539-4C14-B23B-7AC1C4980DD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0B7CBC-4F8F-4D89-AE90-5DB130C8D8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E606A-5DAB-4153-87A7-04FF916154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7728583B-E7C8-46C8-B594-1E9554A88C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openxmlformats.org/officeDocument/2006/relationships/image" Target="../media/image7.jpg"/><Relationship Id="rId5" Type="http://schemas.openxmlformats.org/officeDocument/2006/relationships/image" Target="../media/image3.jpeg"/><Relationship Id="rId10" Type="http://schemas.microsoft.com/office/2007/relationships/hdphoto" Target="../media/hdphoto2.wdp"/><Relationship Id="rId4" Type="http://schemas.openxmlformats.org/officeDocument/2006/relationships/image" Target="../media/image2.jpe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5"/>
          <p:cNvSpPr>
            <a:spLocks noChangeArrowheads="1"/>
          </p:cNvSpPr>
          <p:nvPr/>
        </p:nvSpPr>
        <p:spPr bwMode="auto">
          <a:xfrm>
            <a:off x="784225" y="6281738"/>
            <a:ext cx="184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 sz="1200"/>
          </a:p>
        </p:txBody>
      </p:sp>
      <p:sp>
        <p:nvSpPr>
          <p:cNvPr id="1029" name="Line 42"/>
          <p:cNvSpPr>
            <a:spLocks noChangeShapeType="1"/>
          </p:cNvSpPr>
          <p:nvPr/>
        </p:nvSpPr>
        <p:spPr bwMode="auto">
          <a:xfrm>
            <a:off x="0" y="1021347"/>
            <a:ext cx="9029700" cy="0"/>
          </a:xfrm>
          <a:prstGeom prst="line">
            <a:avLst/>
          </a:prstGeom>
          <a:noFill/>
          <a:ln w="82550" cmpd="thickThin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2" name="Picture 11" descr="NSF log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26812" y="0"/>
            <a:ext cx="1017188" cy="1023315"/>
          </a:xfrm>
          <a:prstGeom prst="rect">
            <a:avLst/>
          </a:prstGeom>
        </p:spPr>
      </p:pic>
      <p:sp>
        <p:nvSpPr>
          <p:cNvPr id="13" name="Text Box 62"/>
          <p:cNvSpPr txBox="1">
            <a:spLocks noChangeArrowheads="1"/>
          </p:cNvSpPr>
          <p:nvPr/>
        </p:nvSpPr>
        <p:spPr bwMode="auto">
          <a:xfrm>
            <a:off x="696792" y="81734"/>
            <a:ext cx="8031001" cy="8463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000" b="1" kern="1200" dirty="0" smtClean="0"/>
              <a:t>Largest Crowd Ever at </a:t>
            </a:r>
            <a:r>
              <a:rPr lang="en-US" sz="2000" b="1" kern="1200" dirty="0" smtClean="0"/>
              <a:t>the 2019 MagLab </a:t>
            </a:r>
            <a:r>
              <a:rPr lang="en-US" sz="2000" b="1" kern="1200" dirty="0" smtClean="0"/>
              <a:t>Open </a:t>
            </a:r>
            <a:r>
              <a:rPr lang="en-US" sz="2000" b="1" kern="1200" dirty="0" smtClean="0"/>
              <a:t>House</a:t>
            </a:r>
            <a:endParaRPr lang="en-US" sz="2000" b="1" kern="1200" dirty="0" smtClean="0"/>
          </a:p>
          <a:p>
            <a:pPr algn="ctr">
              <a:spcBef>
                <a:spcPts val="0"/>
              </a:spcBef>
            </a:pPr>
            <a:endParaRPr lang="en-US" sz="700" b="1" kern="1200" dirty="0" smtClean="0">
              <a:solidFill>
                <a:srgbClr val="0033CC"/>
              </a:solidFill>
            </a:endParaRPr>
          </a:p>
          <a:p>
            <a:pPr algn="ctr">
              <a:spcBef>
                <a:spcPts val="0"/>
              </a:spcBef>
            </a:pPr>
            <a:r>
              <a:rPr lang="en-US" sz="1100" b="1" kern="1200" dirty="0" smtClean="0"/>
              <a:t>Funding Grants:</a:t>
            </a:r>
            <a:r>
              <a:rPr lang="en-US" sz="1100" kern="1200" dirty="0" smtClean="0"/>
              <a:t>  </a:t>
            </a:r>
            <a:r>
              <a:rPr lang="en-US" sz="1100" kern="1200" dirty="0"/>
              <a:t>G.S. </a:t>
            </a:r>
            <a:r>
              <a:rPr lang="en-US" sz="1100" kern="1200" dirty="0" smtClean="0"/>
              <a:t>Boebinger, National High Magnetic Field Laboratory, Florida State University</a:t>
            </a:r>
          </a:p>
          <a:p>
            <a:pPr algn="ctr">
              <a:spcBef>
                <a:spcPts val="0"/>
              </a:spcBef>
            </a:pPr>
            <a:r>
              <a:rPr lang="en-US" sz="1100" kern="1200" dirty="0" smtClean="0"/>
              <a:t>(</a:t>
            </a:r>
            <a:r>
              <a:rPr lang="en-US" sz="1100" kern="1200" dirty="0" smtClean="0"/>
              <a:t>NSF </a:t>
            </a:r>
            <a:r>
              <a:rPr lang="en-US" sz="1100" dirty="0" smtClean="0"/>
              <a:t>DMR-1644779</a:t>
            </a:r>
            <a:r>
              <a:rPr lang="en-US" sz="1100" kern="1200" dirty="0" smtClean="0"/>
              <a:t>)</a:t>
            </a:r>
            <a:endParaRPr lang="en-US" sz="1100" b="1" kern="1200" dirty="0">
              <a:solidFill>
                <a:srgbClr val="0033CC"/>
              </a:solidFill>
            </a:endParaRPr>
          </a:p>
        </p:txBody>
      </p:sp>
      <p:pic>
        <p:nvPicPr>
          <p:cNvPr id="14" name="Picture 13" descr="JustM_purple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2" y="42335"/>
            <a:ext cx="792698" cy="94475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0802" y="1068212"/>
            <a:ext cx="4519748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More </a:t>
            </a:r>
            <a:r>
              <a:rPr lang="en-US" sz="1300" u="sng" dirty="0">
                <a:latin typeface="+mn-lt"/>
                <a:cs typeface="Calibri" panose="020F0502020204030204" pitchFamily="34" charset="0"/>
              </a:rPr>
              <a:t>than </a:t>
            </a:r>
            <a:r>
              <a:rPr lang="en-US" sz="1300" b="1" u="sng" dirty="0">
                <a:latin typeface="+mn-lt"/>
                <a:cs typeface="Calibri" panose="020F0502020204030204" pitchFamily="34" charset="0"/>
              </a:rPr>
              <a:t>10,800 visitors </a:t>
            </a:r>
            <a:r>
              <a:rPr lang="en-US" sz="1300" u="sng" dirty="0">
                <a:latin typeface="+mn-lt"/>
                <a:cs typeface="Calibri" panose="020F0502020204030204" pitchFamily="34" charset="0"/>
              </a:rPr>
              <a:t>came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to the MagLab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 from </a:t>
            </a:r>
            <a:r>
              <a:rPr lang="en-US" sz="1300" dirty="0">
                <a:latin typeface="+mn-lt"/>
                <a:cs typeface="Calibri" panose="020F0502020204030204" pitchFamily="34" charset="0"/>
              </a:rPr>
              <a:t>across the southeast to sample the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one hundred hands-on </a:t>
            </a:r>
            <a:r>
              <a:rPr lang="en-US" sz="1300" dirty="0">
                <a:latin typeface="+mn-lt"/>
                <a:cs typeface="Calibri" panose="020F0502020204030204" pitchFamily="34" charset="0"/>
              </a:rPr>
              <a:t>demonstrations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to be found at “Science and Food”, the 2019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MagLab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Open House science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smorgasbord…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shattering our previous record of 8400 visitors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.</a:t>
            </a:r>
            <a:endParaRPr lang="en-US" sz="1300" dirty="0">
              <a:latin typeface="+mn-lt"/>
              <a:cs typeface="Calibri" panose="020F0502020204030204" pitchFamily="34" charset="0"/>
            </a:endParaRPr>
          </a:p>
          <a:p>
            <a:pPr algn="just"/>
            <a:endParaRPr lang="en-US" sz="600" dirty="0" smtClean="0">
              <a:latin typeface="+mn-lt"/>
              <a:cs typeface="Calibri" panose="020F0502020204030204" pitchFamily="34" charset="0"/>
            </a:endParaRPr>
          </a:p>
          <a:p>
            <a:pPr algn="just"/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The MagLab wrote the recipe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for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science,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featuring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more than thirty community partners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,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including the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Florida State University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Nutrition Department,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Florida A&amp;M University’s </a:t>
            </a:r>
            <a:r>
              <a:rPr lang="en-US" sz="1300" dirty="0" err="1" smtClean="0">
                <a:latin typeface="+mn-lt"/>
                <a:cs typeface="Calibri" panose="020F0502020204030204" pitchFamily="34" charset="0"/>
              </a:rPr>
              <a:t>Vitaculture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, Keiser University’s Culinary Arts, and the Florida Department of Agriculture’s Food Safety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Division…each of whom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helped visitors learned about the science of food.</a:t>
            </a:r>
            <a:endParaRPr lang="en-US" sz="1300" dirty="0">
              <a:latin typeface="+mn-lt"/>
              <a:cs typeface="Calibri" panose="020F0502020204030204" pitchFamily="34" charset="0"/>
            </a:endParaRPr>
          </a:p>
          <a:p>
            <a:pPr algn="just"/>
            <a:endParaRPr lang="en-US" sz="600" dirty="0" smtClean="0">
              <a:latin typeface="+mn-lt"/>
              <a:cs typeface="Calibri" panose="020F0502020204030204" pitchFamily="34" charset="0"/>
            </a:endParaRPr>
          </a:p>
          <a:p>
            <a:pPr algn="just"/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Visitors enjoyed a taste test of </a:t>
            </a:r>
            <a:r>
              <a:rPr lang="en-US" sz="1300" u="sng" dirty="0" smtClean="0">
                <a:latin typeface="+mn-lt"/>
                <a:cs typeface="Calibri" panose="020F0502020204030204" pitchFamily="34" charset="0"/>
              </a:rPr>
              <a:t>science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: Molecular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Cuisine, Glowing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Pickles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, Easy Bike Ovens, Einstein’s Ice Cream,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Pitch</a:t>
            </a:r>
            <a:r>
              <a:rPr lang="en-US" sz="1300" dirty="0">
                <a:latin typeface="+mn-lt"/>
                <a:cs typeface="Calibri" panose="020F0502020204030204" pitchFamily="34" charset="0"/>
              </a:rPr>
              <a:t>-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Perfect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Marshmallows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and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special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Moir</a:t>
            </a:r>
            <a:r>
              <a:rPr lang="en-US" sz="1300" dirty="0" smtClean="0">
                <a:latin typeface="+mn-lt"/>
                <a:ea typeface="Cambria" panose="02040503050406030204" pitchFamily="18" charset="0"/>
                <a:cs typeface="Calibri" panose="020F0502020204030204" pitchFamily="34" charset="0"/>
              </a:rPr>
              <a:t>é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music at the world’s strongest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DC magnet </a:t>
            </a:r>
            <a:r>
              <a:rPr lang="mr-IN" sz="1300" dirty="0" smtClean="0">
                <a:latin typeface="+mn-lt"/>
                <a:cs typeface="ITC Avant Garde Pro Md"/>
              </a:rPr>
              <a:t>–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 the </a:t>
            </a:r>
            <a:r>
              <a:rPr lang="en-US" sz="1300" dirty="0" smtClean="0">
                <a:latin typeface="+mn-lt"/>
                <a:cs typeface="Calibri" panose="020F0502020204030204" pitchFamily="34" charset="0"/>
              </a:rPr>
              <a:t>45T Hybrid Magnet. </a:t>
            </a:r>
            <a:endParaRPr lang="en-US" sz="1300" dirty="0" smtClean="0">
              <a:latin typeface="+mn-lt"/>
              <a:cs typeface="Calibri" panose="020F0502020204030204" pitchFamily="34" charset="0"/>
            </a:endParaRPr>
          </a:p>
        </p:txBody>
      </p:sp>
      <p:pic>
        <p:nvPicPr>
          <p:cNvPr id="2" name="Picture 1" descr="OH19_Poster.jpg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4583" b="4584"/>
          <a:stretch/>
        </p:blipFill>
        <p:spPr>
          <a:xfrm>
            <a:off x="4570550" y="3630950"/>
            <a:ext cx="4550359" cy="761841"/>
          </a:xfrm>
          <a:prstGeom prst="rect">
            <a:avLst/>
          </a:prstGeom>
        </p:spPr>
      </p:pic>
      <p:pic>
        <p:nvPicPr>
          <p:cNvPr id="15" name="Picture 14" descr="JunkyardGroup-fix.jpg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86" t="1" r="9694" b="23174"/>
          <a:stretch/>
        </p:blipFill>
        <p:spPr>
          <a:xfrm>
            <a:off x="5494019" y="4439655"/>
            <a:ext cx="3535681" cy="2379243"/>
          </a:xfrm>
          <a:prstGeom prst="rect">
            <a:avLst/>
          </a:prstGeom>
        </p:spPr>
      </p:pic>
      <p:pic>
        <p:nvPicPr>
          <p:cNvPr id="16" name="Picture 15" descr="FlowersFamily Grouo.jpg"/>
          <p:cNvPicPr>
            <a:picLocks noChangeAspect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988" r="30515"/>
          <a:stretch/>
        </p:blipFill>
        <p:spPr>
          <a:xfrm>
            <a:off x="111559" y="4506460"/>
            <a:ext cx="2056878" cy="2309087"/>
          </a:xfrm>
          <a:prstGeom prst="rect">
            <a:avLst/>
          </a:prstGeom>
        </p:spPr>
      </p:pic>
      <p:pic>
        <p:nvPicPr>
          <p:cNvPr id="17" name="Picture 16" descr="KeiserUniversity.JPG"/>
          <p:cNvPicPr>
            <a:picLocks noChangeAspect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32" t="6847" r="15539" b="19698"/>
          <a:stretch/>
        </p:blipFill>
        <p:spPr>
          <a:xfrm>
            <a:off x="2301299" y="4506460"/>
            <a:ext cx="3052820" cy="2312438"/>
          </a:xfrm>
          <a:prstGeom prst="rect">
            <a:avLst/>
          </a:prstGeom>
        </p:spPr>
      </p:pic>
      <p:pic>
        <p:nvPicPr>
          <p:cNvPr id="3" name="Picture 2" descr="47362169_2304520516281404_683759416293457920_n.jpg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50" y="1177125"/>
            <a:ext cx="4550359" cy="255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844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82C98FCE1A0E448A1E158EBFFE2F8B" ma:contentTypeVersion="1" ma:contentTypeDescription="Create a new document." ma:contentTypeScope="" ma:versionID="76ebd7277803707863ce8a13b8345eea">
  <xsd:schema xmlns:xsd="http://www.w3.org/2001/XMLSchema" xmlns:xs="http://www.w3.org/2001/XMLSchema" xmlns:p="http://schemas.microsoft.com/office/2006/metadata/properties" xmlns:ns2="2ba5d019-e4dc-4c77-b441-444c3562fe17" targetNamespace="http://schemas.microsoft.com/office/2006/metadata/properties" ma:root="true" ma:fieldsID="400a779ef7cc78711cad3a81b79875b7" ns2:_="">
    <xsd:import namespace="2ba5d019-e4dc-4c77-b441-444c3562fe17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ba5d019-e4dc-4c77-b441-444c3562fe17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7E81284-FEDD-4AEE-934A-4F89769AB3D2}"/>
</file>

<file path=customXml/itemProps2.xml><?xml version="1.0" encoding="utf-8"?>
<ds:datastoreItem xmlns:ds="http://schemas.openxmlformats.org/officeDocument/2006/customXml" ds:itemID="{151267ED-95F2-4865-BC8B-985F1F5895DE}"/>
</file>

<file path=customXml/itemProps3.xml><?xml version="1.0" encoding="utf-8"?>
<ds:datastoreItem xmlns:ds="http://schemas.openxmlformats.org/officeDocument/2006/customXml" ds:itemID="{0C07F4B9-A7CD-4D69-B775-197195114DBF}"/>
</file>

<file path=docProps/app.xml><?xml version="1.0" encoding="utf-8"?>
<Properties xmlns="http://schemas.openxmlformats.org/officeDocument/2006/extended-properties" xmlns:vt="http://schemas.openxmlformats.org/officeDocument/2006/docPropsVTypes">
  <TotalTime>4726</TotalTime>
  <Words>167</Words>
  <Application>Microsoft Office PowerPoint</Application>
  <PresentationFormat>On-screen Show (4:3)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Cambria</vt:lpstr>
      <vt:lpstr>ITC Avant Garde Pro Md</vt:lpstr>
      <vt:lpstr>Default Design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Chris Li</dc:creator>
  <cp:lastModifiedBy>Gregory Boebinger</cp:lastModifiedBy>
  <cp:revision>111</cp:revision>
  <cp:lastPrinted>2007-07-13T05:35:51Z</cp:lastPrinted>
  <dcterms:created xsi:type="dcterms:W3CDTF">2004-08-07T03:10:56Z</dcterms:created>
  <dcterms:modified xsi:type="dcterms:W3CDTF">2019-04-02T23:16:28Z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0x010100D982C98FCE1A0E448A1E158EBFFE2F8B</vt:lpwstr>
  </property>
</Properties>
</file>