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56" autoAdjust="0"/>
    <p:restoredTop sz="92029" autoAdjust="0"/>
  </p:normalViewPr>
  <p:slideViewPr>
    <p:cSldViewPr snapToGrid="0">
      <p:cViewPr>
        <p:scale>
          <a:sx n="75" d="100"/>
          <a:sy n="75" d="100"/>
        </p:scale>
        <p:origin x="792" y="19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8964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325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doi.org/10.1038/s41598-019-42434-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hyperlink" Target="https://doi.org/10.1038/s41598-019-42434-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0" t="58730" r="3719" b="509"/>
          <a:stretch/>
        </p:blipFill>
        <p:spPr>
          <a:xfrm>
            <a:off x="4259223" y="2740058"/>
            <a:ext cx="4858387" cy="2292512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4411902" y="5203816"/>
            <a:ext cx="467887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i="1" dirty="0" smtClean="0"/>
              <a:t>[</a:t>
            </a:r>
            <a:r>
              <a:rPr lang="en-US" sz="1100" b="1" i="1" dirty="0"/>
              <a:t>A</a:t>
            </a:r>
            <a:r>
              <a:rPr lang="en-US" sz="1100" b="1" i="1" dirty="0" smtClean="0"/>
              <a:t>] </a:t>
            </a:r>
            <a:r>
              <a:rPr lang="en-US" sz="1100" i="1" dirty="0" smtClean="0"/>
              <a:t>Three genotypes of </a:t>
            </a:r>
            <a:r>
              <a:rPr lang="en-US" sz="1100" dirty="0" err="1" smtClean="0"/>
              <a:t>Acropora</a:t>
            </a:r>
            <a:r>
              <a:rPr lang="en-US" sz="1100" dirty="0" smtClean="0"/>
              <a:t> </a:t>
            </a:r>
            <a:r>
              <a:rPr lang="en-US" sz="1100" dirty="0" err="1" smtClean="0"/>
              <a:t>cervicornis</a:t>
            </a:r>
            <a:r>
              <a:rPr lang="en-US" sz="1100" i="1" dirty="0" smtClean="0"/>
              <a:t> from an established </a:t>
            </a:r>
            <a:r>
              <a:rPr lang="en-US" sz="1100" i="1" dirty="0" smtClean="0"/>
              <a:t>coral</a:t>
            </a:r>
          </a:p>
          <a:p>
            <a:r>
              <a:rPr lang="en-US" sz="1100" i="1" dirty="0"/>
              <a:t> </a:t>
            </a:r>
            <a:r>
              <a:rPr lang="en-US" sz="1100" i="1" dirty="0" smtClean="0"/>
              <a:t>         </a:t>
            </a:r>
            <a:r>
              <a:rPr lang="en-US" sz="1100" i="1" dirty="0" smtClean="0"/>
              <a:t>nursery </a:t>
            </a:r>
            <a:r>
              <a:rPr lang="en-US" sz="1100" i="1" dirty="0" smtClean="0"/>
              <a:t>near Tavernier, </a:t>
            </a:r>
            <a:r>
              <a:rPr lang="en-US" sz="1100" i="1" dirty="0" smtClean="0"/>
              <a:t>FL used in this study;</a:t>
            </a:r>
            <a:r>
              <a:rPr lang="en-US" sz="1100" b="1" i="1" dirty="0" smtClean="0"/>
              <a:t> </a:t>
            </a:r>
          </a:p>
          <a:p>
            <a:r>
              <a:rPr lang="en-US" sz="1100" b="1" i="1" dirty="0" smtClean="0"/>
              <a:t>[B] </a:t>
            </a:r>
            <a:r>
              <a:rPr lang="en-US" sz="1100" i="1" dirty="0" smtClean="0"/>
              <a:t>PCA score </a:t>
            </a:r>
            <a:r>
              <a:rPr lang="en-US" sz="1100" i="1" dirty="0"/>
              <a:t>plot with explained variances enclosed in </a:t>
            </a:r>
            <a:r>
              <a:rPr lang="en-US" sz="1100" i="1" dirty="0" smtClean="0"/>
              <a:t>brackets, </a:t>
            </a:r>
            <a:endParaRPr lang="en-US" sz="1100" i="1" dirty="0" smtClean="0"/>
          </a:p>
          <a:p>
            <a:r>
              <a:rPr lang="en-US" sz="1100" b="1" i="1" dirty="0" smtClean="0"/>
              <a:t>[C]</a:t>
            </a:r>
            <a:r>
              <a:rPr lang="en-US" sz="1100" i="1" dirty="0" smtClean="0"/>
              <a:t> PLS-DA </a:t>
            </a:r>
            <a:r>
              <a:rPr lang="en-US" sz="1100" i="1" dirty="0"/>
              <a:t>score plot with explained variances enclosed in brackets. </a:t>
            </a:r>
          </a:p>
        </p:txBody>
      </p:sp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11869" y="1283396"/>
            <a:ext cx="4224697" cy="517064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/>
              <a:t>NMR-based </a:t>
            </a:r>
            <a:r>
              <a:rPr lang="en-US" sz="1200" dirty="0"/>
              <a:t>metabolite profiling of bio fluids is exquisitely sensitive to changes in metabolism, including coral </a:t>
            </a:r>
            <a:r>
              <a:rPr lang="en-US" sz="1200" dirty="0" smtClean="0"/>
              <a:t>samples used in this study </a:t>
            </a:r>
            <a:r>
              <a:rPr lang="en-US" sz="1200" b="1" dirty="0" smtClean="0"/>
              <a:t>[</a:t>
            </a:r>
            <a:r>
              <a:rPr lang="en-US" sz="1200" b="1" dirty="0"/>
              <a:t>A</a:t>
            </a:r>
            <a:r>
              <a:rPr lang="en-US" sz="1200" b="1" dirty="0" smtClean="0"/>
              <a:t>]</a:t>
            </a:r>
            <a:r>
              <a:rPr lang="en-US" sz="1200" dirty="0" smtClean="0"/>
              <a:t>. </a:t>
            </a:r>
            <a:r>
              <a:rPr lang="en-US" sz="1200" dirty="0" smtClean="0"/>
              <a:t>High-resolution </a:t>
            </a:r>
            <a:r>
              <a:rPr lang="en-US" sz="1200" baseline="30000" dirty="0"/>
              <a:t>1</a:t>
            </a:r>
            <a:r>
              <a:rPr lang="en-US" sz="1200" dirty="0"/>
              <a:t>H </a:t>
            </a:r>
            <a:r>
              <a:rPr lang="en-US" sz="1200" dirty="0" smtClean="0"/>
              <a:t>spectra can </a:t>
            </a:r>
            <a:r>
              <a:rPr lang="en-US" sz="1200" dirty="0"/>
              <a:t>generate </a:t>
            </a:r>
            <a:r>
              <a:rPr lang="en-US" sz="1200" dirty="0" smtClean="0"/>
              <a:t>a significant </a:t>
            </a:r>
            <a:r>
              <a:rPr lang="en-US" sz="1200" dirty="0"/>
              <a:t>amount of metabolic data </a:t>
            </a:r>
            <a:r>
              <a:rPr lang="en-US" sz="1200" dirty="0" smtClean="0"/>
              <a:t>and, </a:t>
            </a:r>
            <a:r>
              <a:rPr lang="en-US" sz="1200" dirty="0"/>
              <a:t>in conjunction with multivariate </a:t>
            </a:r>
            <a:r>
              <a:rPr lang="en-US" sz="1200" dirty="0" smtClean="0"/>
              <a:t>analysis, </a:t>
            </a:r>
            <a:r>
              <a:rPr lang="en-US" sz="1200" dirty="0"/>
              <a:t>can be effective for determining</a:t>
            </a:r>
            <a:r>
              <a:rPr lang="en-US" sz="1200" dirty="0">
                <a:solidFill>
                  <a:srgbClr val="FF0000"/>
                </a:solidFill>
              </a:rPr>
              <a:t> </a:t>
            </a:r>
            <a:r>
              <a:rPr lang="en-US" sz="1200" dirty="0"/>
              <a:t>variability of </a:t>
            </a:r>
            <a:r>
              <a:rPr lang="en-US" sz="1200" dirty="0" err="1"/>
              <a:t>metabolomic</a:t>
            </a:r>
            <a:r>
              <a:rPr lang="en-US" sz="1200" dirty="0"/>
              <a:t> profiles among unique coral genotypes. </a:t>
            </a:r>
            <a:r>
              <a:rPr lang="en-US" sz="1200" i="1" u="sng" baseline="30000" dirty="0" smtClean="0">
                <a:solidFill>
                  <a:srgbClr val="000000"/>
                </a:solidFill>
              </a:rPr>
              <a:t>1</a:t>
            </a:r>
            <a:r>
              <a:rPr lang="en-US" sz="1200" i="1" u="sng" dirty="0" smtClean="0">
                <a:solidFill>
                  <a:srgbClr val="000000"/>
                </a:solidFill>
              </a:rPr>
              <a:t>H </a:t>
            </a:r>
            <a:r>
              <a:rPr lang="en-US" sz="1200" i="1" u="sng" dirty="0">
                <a:solidFill>
                  <a:srgbClr val="000000"/>
                </a:solidFill>
              </a:rPr>
              <a:t>NMR spectra </a:t>
            </a:r>
            <a:r>
              <a:rPr lang="en-US" sz="1200" i="1" u="sng" dirty="0">
                <a:solidFill>
                  <a:srgbClr val="000000"/>
                </a:solidFill>
              </a:rPr>
              <a:t>revealed </a:t>
            </a:r>
            <a:r>
              <a:rPr lang="en-US" sz="1200" i="1" u="sng" dirty="0" smtClean="0">
                <a:solidFill>
                  <a:srgbClr val="000000"/>
                </a:solidFill>
              </a:rPr>
              <a:t>unique </a:t>
            </a:r>
            <a:r>
              <a:rPr lang="en-US" sz="1200" i="1" u="sng" dirty="0" err="1">
                <a:solidFill>
                  <a:srgbClr val="000000"/>
                </a:solidFill>
              </a:rPr>
              <a:t>metabolomic</a:t>
            </a:r>
            <a:r>
              <a:rPr lang="en-US" sz="1200" i="1" u="sng" dirty="0">
                <a:solidFill>
                  <a:srgbClr val="000000"/>
                </a:solidFill>
              </a:rPr>
              <a:t> profiles for </a:t>
            </a:r>
            <a:r>
              <a:rPr lang="en-US" sz="1200" i="1" u="sng" dirty="0">
                <a:solidFill>
                  <a:srgbClr val="000000"/>
                </a:solidFill>
              </a:rPr>
              <a:t>multiple samples from three genetically distinct </a:t>
            </a:r>
            <a:r>
              <a:rPr lang="en-US" sz="1200" i="1" u="sng" dirty="0" smtClean="0">
                <a:solidFill>
                  <a:srgbClr val="000000"/>
                </a:solidFill>
              </a:rPr>
              <a:t>variants (</a:t>
            </a:r>
            <a:r>
              <a:rPr lang="en-US" sz="1200" i="1" u="sng" dirty="0">
                <a:solidFill>
                  <a:srgbClr val="000000"/>
                </a:solidFill>
              </a:rPr>
              <a:t>U25, U41, and U44) </a:t>
            </a:r>
            <a:r>
              <a:rPr lang="en-US" sz="1200" i="1" u="sng" dirty="0" smtClean="0">
                <a:solidFill>
                  <a:srgbClr val="000000"/>
                </a:solidFill>
              </a:rPr>
              <a:t>of the coral </a:t>
            </a:r>
            <a:r>
              <a:rPr lang="en-US" sz="1200" i="1" u="sng" dirty="0" err="1" smtClean="0">
                <a:solidFill>
                  <a:srgbClr val="000000"/>
                </a:solidFill>
              </a:rPr>
              <a:t>Acropora</a:t>
            </a:r>
            <a:r>
              <a:rPr lang="en-US" sz="1200" i="1" u="sng" dirty="0" smtClean="0">
                <a:solidFill>
                  <a:srgbClr val="000000"/>
                </a:solidFill>
              </a:rPr>
              <a:t> </a:t>
            </a:r>
            <a:r>
              <a:rPr lang="en-US" sz="1200" i="1" u="sng" dirty="0" err="1" smtClean="0">
                <a:solidFill>
                  <a:srgbClr val="000000"/>
                </a:solidFill>
              </a:rPr>
              <a:t>c</a:t>
            </a:r>
            <a:r>
              <a:rPr lang="en-US" sz="1200" i="1" u="sng" dirty="0" err="1" smtClean="0">
                <a:latin typeface="Arial" charset="0"/>
              </a:rPr>
              <a:t>ervicornis</a:t>
            </a:r>
            <a:r>
              <a:rPr lang="en-US" sz="1200" i="1" u="sng" dirty="0" smtClean="0">
                <a:solidFill>
                  <a:srgbClr val="000000"/>
                </a:solidFill>
              </a:rPr>
              <a:t> </a:t>
            </a:r>
            <a:r>
              <a:rPr lang="en-US" sz="1200" i="1" u="sng" dirty="0" smtClean="0">
                <a:solidFill>
                  <a:srgbClr val="000000"/>
                </a:solidFill>
              </a:rPr>
              <a:t>living in </a:t>
            </a:r>
            <a:r>
              <a:rPr lang="en-US" sz="1200" i="1" u="sng" dirty="0">
                <a:solidFill>
                  <a:srgbClr val="000000"/>
                </a:solidFill>
              </a:rPr>
              <a:t>a </a:t>
            </a:r>
            <a:r>
              <a:rPr lang="en-US" sz="1200" i="1" u="sng" dirty="0" smtClean="0">
                <a:solidFill>
                  <a:srgbClr val="000000"/>
                </a:solidFill>
              </a:rPr>
              <a:t>common coral nursery.</a:t>
            </a:r>
            <a:endParaRPr lang="en-US" sz="1200" i="1" u="sng" dirty="0" smtClean="0"/>
          </a:p>
          <a:p>
            <a:pPr algn="just"/>
            <a:endParaRPr lang="en-US" sz="800" i="1" dirty="0"/>
          </a:p>
          <a:p>
            <a:pPr algn="just"/>
            <a:r>
              <a:rPr lang="en-US" sz="1200" baseline="30000" dirty="0" smtClean="0"/>
              <a:t>1</a:t>
            </a:r>
            <a:r>
              <a:rPr lang="en-US" sz="1200" dirty="0" smtClean="0"/>
              <a:t>H NMR spectra from methanol extracted </a:t>
            </a:r>
            <a:r>
              <a:rPr lang="en-US" sz="1200" i="1" dirty="0"/>
              <a:t>A. </a:t>
            </a:r>
            <a:r>
              <a:rPr lang="en-US" sz="1200" i="1" dirty="0" err="1"/>
              <a:t>cervicornis</a:t>
            </a:r>
            <a:r>
              <a:rPr lang="en-US" sz="1200" dirty="0" smtClean="0"/>
              <a:t> metabolite samples were collected at 14.1T.  Fifty-nine chemical shifts that significantly differed between genotypes of </a:t>
            </a:r>
            <a:r>
              <a:rPr lang="en-US" sz="1200" i="1" dirty="0" smtClean="0"/>
              <a:t>A. </a:t>
            </a:r>
            <a:r>
              <a:rPr lang="en-US" sz="1200" i="1" dirty="0" err="1" smtClean="0"/>
              <a:t>cervicornis</a:t>
            </a:r>
            <a:r>
              <a:rPr lang="en-US" sz="1200" i="1" dirty="0" smtClean="0"/>
              <a:t> </a:t>
            </a:r>
            <a:r>
              <a:rPr lang="en-US" sz="1200" dirty="0" smtClean="0"/>
              <a:t>were identified with analysis of variance (ANOVA). </a:t>
            </a:r>
            <a:r>
              <a:rPr lang="en-US" sz="1200" dirty="0" smtClean="0"/>
              <a:t> Principal Component </a:t>
            </a:r>
            <a:r>
              <a:rPr lang="en-US" sz="1200" dirty="0"/>
              <a:t>A</a:t>
            </a:r>
            <a:r>
              <a:rPr lang="en-US" sz="1200" dirty="0" smtClean="0"/>
              <a:t>nalysis </a:t>
            </a:r>
            <a:r>
              <a:rPr lang="en-US" sz="1200" dirty="0" smtClean="0"/>
              <a:t>(PCA) </a:t>
            </a:r>
            <a:r>
              <a:rPr lang="en-US" sz="1200" b="1" dirty="0" smtClean="0"/>
              <a:t>[B]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 smtClean="0"/>
              <a:t>and </a:t>
            </a:r>
            <a:r>
              <a:rPr lang="en-US" sz="1200" dirty="0" smtClean="0"/>
              <a:t>Partial </a:t>
            </a:r>
            <a:r>
              <a:rPr lang="en-US" sz="1200" dirty="0"/>
              <a:t>L</a:t>
            </a:r>
            <a:r>
              <a:rPr lang="en-US" sz="1200" dirty="0" smtClean="0"/>
              <a:t>east </a:t>
            </a:r>
            <a:r>
              <a:rPr lang="en-US" sz="1200" dirty="0"/>
              <a:t>S</a:t>
            </a:r>
            <a:r>
              <a:rPr lang="en-US" sz="1200" dirty="0" smtClean="0"/>
              <a:t>quares </a:t>
            </a:r>
            <a:r>
              <a:rPr lang="en-US" sz="1200" dirty="0"/>
              <a:t>D</a:t>
            </a:r>
            <a:r>
              <a:rPr lang="en-US" sz="1200" dirty="0" smtClean="0"/>
              <a:t>iscriminant Analysis </a:t>
            </a:r>
            <a:r>
              <a:rPr lang="en-US" sz="1200" dirty="0" smtClean="0"/>
              <a:t>(PLS-DA) </a:t>
            </a:r>
            <a:r>
              <a:rPr lang="en-US" sz="1200" b="1" dirty="0" smtClean="0"/>
              <a:t>[C] </a:t>
            </a:r>
            <a:r>
              <a:rPr lang="en-US" sz="1200" dirty="0" smtClean="0"/>
              <a:t>found 72.8% and 70.8%, respectively, of total variance among </a:t>
            </a:r>
            <a:r>
              <a:rPr lang="en-US" sz="1200" dirty="0"/>
              <a:t>genotypes in components 1 and </a:t>
            </a:r>
            <a:r>
              <a:rPr lang="en-US" sz="1200" dirty="0" smtClean="0"/>
              <a:t>2. Clusters </a:t>
            </a:r>
            <a:r>
              <a:rPr lang="en-US" sz="1200" dirty="0"/>
              <a:t>for genotypes </a:t>
            </a:r>
            <a:r>
              <a:rPr lang="en-US" sz="1200" dirty="0" smtClean="0"/>
              <a:t>U25 (red) </a:t>
            </a:r>
            <a:r>
              <a:rPr lang="en-US" sz="1200" dirty="0"/>
              <a:t>and </a:t>
            </a:r>
            <a:r>
              <a:rPr lang="en-US" sz="1200" dirty="0" smtClean="0"/>
              <a:t>U44 (blue) are </a:t>
            </a:r>
            <a:r>
              <a:rPr lang="en-US" sz="1200" dirty="0"/>
              <a:t>relatively separated </a:t>
            </a:r>
            <a:r>
              <a:rPr lang="en-US" sz="1200" dirty="0" smtClean="0"/>
              <a:t>while U41 (green) is not. </a:t>
            </a:r>
            <a:r>
              <a:rPr lang="en-US" sz="1200" i="1" u="sng" dirty="0" err="1" smtClean="0"/>
              <a:t>Trimethyl</a:t>
            </a:r>
            <a:r>
              <a:rPr lang="en-US" sz="1200" i="1" u="sng" dirty="0" smtClean="0"/>
              <a:t>-amine-N-oxide</a:t>
            </a:r>
            <a:r>
              <a:rPr lang="en-US" sz="1200" i="1" u="sng" dirty="0"/>
              <a:t>, a molecule that protects against nitrogen overload, </a:t>
            </a:r>
            <a:r>
              <a:rPr lang="en-US" sz="1200" i="1" u="sng" dirty="0" smtClean="0"/>
              <a:t>is </a:t>
            </a:r>
            <a:r>
              <a:rPr lang="en-US" sz="1200" i="1" u="sng" dirty="0"/>
              <a:t>a primary driver of species </a:t>
            </a:r>
            <a:r>
              <a:rPr lang="en-US" sz="1200" i="1" u="sng" dirty="0" smtClean="0"/>
              <a:t>differences</a:t>
            </a:r>
            <a:r>
              <a:rPr lang="en-US" sz="1200" dirty="0" smtClean="0"/>
              <a:t>. </a:t>
            </a:r>
            <a:endParaRPr lang="en-US" sz="1200" dirty="0" smtClean="0"/>
          </a:p>
          <a:p>
            <a:pPr algn="just"/>
            <a:endParaRPr lang="en-US" sz="800" i="1" u="sng" dirty="0">
              <a:solidFill>
                <a:srgbClr val="000000"/>
              </a:solidFill>
            </a:endParaRPr>
          </a:p>
          <a:p>
            <a:pPr algn="just"/>
            <a:r>
              <a:rPr lang="en-US" sz="1200" i="1" u="sng" dirty="0" smtClean="0">
                <a:solidFill>
                  <a:srgbClr val="000000"/>
                </a:solidFill>
              </a:rPr>
              <a:t>These </a:t>
            </a:r>
            <a:r>
              <a:rPr lang="en-US" sz="1200" i="1" u="sng" dirty="0">
                <a:solidFill>
                  <a:srgbClr val="000000"/>
                </a:solidFill>
              </a:rPr>
              <a:t>data </a:t>
            </a:r>
            <a:r>
              <a:rPr lang="en-US" sz="1200" i="1" u="sng" dirty="0" smtClean="0">
                <a:solidFill>
                  <a:srgbClr val="000000"/>
                </a:solidFill>
              </a:rPr>
              <a:t>provide insights </a:t>
            </a:r>
            <a:r>
              <a:rPr lang="en-US" sz="1200" i="1" u="sng" dirty="0" smtClean="0">
                <a:solidFill>
                  <a:srgbClr val="000000"/>
                </a:solidFill>
              </a:rPr>
              <a:t>into </a:t>
            </a:r>
            <a:r>
              <a:rPr lang="en-US" sz="1200" i="1" u="sng" dirty="0" smtClean="0">
                <a:solidFill>
                  <a:srgbClr val="000000"/>
                </a:solidFill>
              </a:rPr>
              <a:t>the previously </a:t>
            </a:r>
            <a:r>
              <a:rPr lang="en-US" sz="1200" i="1" u="sng" dirty="0" smtClean="0">
                <a:solidFill>
                  <a:srgbClr val="000000"/>
                </a:solidFill>
              </a:rPr>
              <a:t>unknown </a:t>
            </a:r>
            <a:r>
              <a:rPr lang="en-US" sz="1200" i="1" u="sng" dirty="0">
                <a:solidFill>
                  <a:srgbClr val="000000"/>
                </a:solidFill>
              </a:rPr>
              <a:t>metabolism of corals that have a superior survivability in the face of increased coral bleaching. </a:t>
            </a:r>
            <a:endParaRPr lang="en-US" sz="1200" i="1" u="sng" dirty="0" smtClean="0"/>
          </a:p>
          <a:p>
            <a:pPr algn="just"/>
            <a:endParaRPr lang="en-US" sz="600" dirty="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15633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21" name="Text Box 62"/>
          <p:cNvSpPr txBox="1">
            <a:spLocks noChangeArrowheads="1"/>
          </p:cNvSpPr>
          <p:nvPr/>
        </p:nvSpPr>
        <p:spPr bwMode="auto">
          <a:xfrm>
            <a:off x="611746" y="-19993"/>
            <a:ext cx="8031001" cy="118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 smtClean="0"/>
              <a:t>NMR-based </a:t>
            </a:r>
            <a:r>
              <a:rPr lang="en-US" sz="1600" b="1" dirty="0"/>
              <a:t>Metabolomics of </a:t>
            </a:r>
            <a:r>
              <a:rPr lang="en-US" sz="1600" b="1" dirty="0" smtClean="0"/>
              <a:t>Coral with Resistance to Bleaching</a:t>
            </a:r>
            <a:endParaRPr lang="en-US" sz="1600" dirty="0" smtClean="0"/>
          </a:p>
          <a:p>
            <a:pPr algn="ctr">
              <a:spcBef>
                <a:spcPts val="0"/>
              </a:spcBef>
            </a:pPr>
            <a:r>
              <a:rPr lang="en-US" sz="1100" dirty="0"/>
              <a:t>Kathryn E. Lohr</a:t>
            </a:r>
            <a:r>
              <a:rPr lang="en-US" sz="1100" baseline="30000" dirty="0"/>
              <a:t>1*</a:t>
            </a:r>
            <a:r>
              <a:rPr lang="en-US" sz="1100" dirty="0"/>
              <a:t>, Ram B. Khattri</a:t>
            </a:r>
            <a:r>
              <a:rPr lang="en-US" sz="1100" baseline="30000" dirty="0"/>
              <a:t>2</a:t>
            </a:r>
            <a:r>
              <a:rPr lang="en-US" sz="1100" dirty="0"/>
              <a:t>, Joy Guingab-Cagmat</a:t>
            </a:r>
            <a:r>
              <a:rPr lang="en-US" sz="1100" baseline="30000" dirty="0"/>
              <a:t>3</a:t>
            </a:r>
            <a:r>
              <a:rPr lang="en-US" sz="1100" dirty="0"/>
              <a:t>, Emma F. Camp</a:t>
            </a:r>
            <a:r>
              <a:rPr lang="en-US" sz="1100" baseline="30000" dirty="0"/>
              <a:t>4</a:t>
            </a:r>
            <a:r>
              <a:rPr lang="en-US" sz="1100" dirty="0"/>
              <a:t>, Matthew E. Merritt</a:t>
            </a:r>
            <a:r>
              <a:rPr lang="en-US" sz="1100" baseline="30000" dirty="0"/>
              <a:t>2</a:t>
            </a:r>
            <a:r>
              <a:rPr lang="en-US" sz="1100" dirty="0"/>
              <a:t>, </a:t>
            </a:r>
            <a:endParaRPr lang="en-US" sz="1100" dirty="0" smtClean="0"/>
          </a:p>
          <a:p>
            <a:pPr algn="ctr">
              <a:spcBef>
                <a:spcPts val="0"/>
              </a:spcBef>
            </a:pPr>
            <a:r>
              <a:rPr lang="en-US" sz="1100" dirty="0" smtClean="0"/>
              <a:t>Timothy </a:t>
            </a:r>
            <a:r>
              <a:rPr lang="en-US" sz="1100" dirty="0"/>
              <a:t>J. Garrett</a:t>
            </a:r>
            <a:r>
              <a:rPr lang="en-US" sz="1100" baseline="30000" dirty="0"/>
              <a:t>3</a:t>
            </a:r>
            <a:r>
              <a:rPr lang="en-US" sz="1100" dirty="0"/>
              <a:t>, Joshua T. </a:t>
            </a:r>
            <a:r>
              <a:rPr lang="en-US" sz="1100" dirty="0" smtClean="0"/>
              <a:t>Patterson</a:t>
            </a:r>
            <a:r>
              <a:rPr lang="en-US" sz="1100" baseline="30000" dirty="0" smtClean="0"/>
              <a:t>1,5</a:t>
            </a:r>
          </a:p>
          <a:p>
            <a:pPr marL="228600" indent="-228600" algn="ctr">
              <a:spcBef>
                <a:spcPts val="0"/>
              </a:spcBef>
              <a:buAutoNum type="arabicPeriod"/>
            </a:pPr>
            <a:r>
              <a:rPr lang="en-US" sz="1100" b="1" dirty="0" smtClean="0">
                <a:solidFill>
                  <a:srgbClr val="0033CC"/>
                </a:solidFill>
              </a:rPr>
              <a:t>University of Florida (UF) Fisheries and Aquatic Sciences; 2. UF </a:t>
            </a:r>
            <a:r>
              <a:rPr lang="en-US" sz="1100" b="1" kern="1200" dirty="0" smtClean="0">
                <a:solidFill>
                  <a:srgbClr val="0033CC"/>
                </a:solidFill>
              </a:rPr>
              <a:t>Biochemistry &amp; Molecular Biology; </a:t>
            </a:r>
          </a:p>
          <a:p>
            <a:pPr algn="ctr">
              <a:spcBef>
                <a:spcPts val="0"/>
              </a:spcBef>
            </a:pPr>
            <a:r>
              <a:rPr lang="en-US" sz="1100" b="1" kern="1200" dirty="0" smtClean="0">
                <a:solidFill>
                  <a:srgbClr val="0033CC"/>
                </a:solidFill>
              </a:rPr>
              <a:t>3. UF Pathology; 4. University of Technology Sydney; 5. The Florida Aquarium</a:t>
            </a:r>
          </a:p>
          <a:p>
            <a:pPr algn="ctr">
              <a:spcBef>
                <a:spcPts val="0"/>
              </a:spcBef>
            </a:pPr>
            <a:r>
              <a:rPr lang="en-US" sz="1100" b="1" kern="1200" dirty="0" smtClean="0">
                <a:solidFill>
                  <a:srgbClr val="0033CC"/>
                </a:solidFill>
              </a:rPr>
              <a:t> </a:t>
            </a:r>
            <a:r>
              <a:rPr lang="en-US" sz="1100" b="1" dirty="0" smtClean="0"/>
              <a:t>Funding </a:t>
            </a:r>
            <a:r>
              <a:rPr lang="en-US" sz="1100" b="1" dirty="0"/>
              <a:t>Grants:</a:t>
            </a:r>
            <a:r>
              <a:rPr lang="en-US" sz="1100" dirty="0"/>
              <a:t> </a:t>
            </a:r>
            <a:r>
              <a:rPr lang="en-US" sz="1100" dirty="0" smtClean="0"/>
              <a:t>G.B</a:t>
            </a:r>
            <a:r>
              <a:rPr lang="en-US" sz="1100" dirty="0"/>
              <a:t>. Boebinger (NSF DMR-1157490, NSF DMR-1644779</a:t>
            </a:r>
            <a:r>
              <a:rPr lang="en-US" sz="1100" dirty="0" smtClean="0"/>
              <a:t>); SECIM </a:t>
            </a:r>
            <a:r>
              <a:rPr lang="en-US" sz="1100" dirty="0"/>
              <a:t>(NIH </a:t>
            </a:r>
            <a:r>
              <a:rPr lang="en-US" sz="1100" dirty="0" smtClean="0"/>
              <a:t>U24 DK097209); </a:t>
            </a:r>
            <a:endParaRPr lang="en-US" sz="11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5996" y="1439849"/>
            <a:ext cx="4704208" cy="1174692"/>
          </a:xfrm>
          <a:prstGeom prst="rect">
            <a:avLst/>
          </a:prstGeom>
        </p:spPr>
      </p:pic>
      <p:sp>
        <p:nvSpPr>
          <p:cNvPr id="13" name="Text Box 28"/>
          <p:cNvSpPr txBox="1">
            <a:spLocks noChangeArrowheads="1"/>
          </p:cNvSpPr>
          <p:nvPr/>
        </p:nvSpPr>
        <p:spPr bwMode="auto">
          <a:xfrm>
            <a:off x="76199" y="6243355"/>
            <a:ext cx="8991601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 smtClean="0">
                <a:solidFill>
                  <a:srgbClr val="333399"/>
                </a:solidFill>
              </a:rPr>
              <a:t> Bruker 600 MHz NMR system with 5 mm </a:t>
            </a:r>
            <a:r>
              <a:rPr lang="en-US" sz="1100" dirty="0" err="1" smtClean="0">
                <a:solidFill>
                  <a:srgbClr val="333399"/>
                </a:solidFill>
              </a:rPr>
              <a:t>cryoprobe</a:t>
            </a:r>
            <a:r>
              <a:rPr lang="en-US" sz="1100" dirty="0" smtClean="0">
                <a:solidFill>
                  <a:srgbClr val="333399"/>
                </a:solidFill>
              </a:rPr>
              <a:t> at the </a:t>
            </a:r>
            <a:r>
              <a:rPr lang="en-US" sz="1100" dirty="0" err="1" smtClean="0">
                <a:solidFill>
                  <a:srgbClr val="333399"/>
                </a:solidFill>
              </a:rPr>
              <a:t>MagLab’s</a:t>
            </a:r>
            <a:r>
              <a:rPr lang="en-US" sz="1100" dirty="0" smtClean="0">
                <a:solidFill>
                  <a:srgbClr val="333399"/>
                </a:solidFill>
              </a:rPr>
              <a:t> AMRIS Facility. </a:t>
            </a:r>
          </a:p>
          <a:p>
            <a:r>
              <a:rPr lang="en-US" sz="1100" b="1" dirty="0" smtClean="0">
                <a:solidFill>
                  <a:srgbClr val="333399"/>
                </a:solidFill>
              </a:rPr>
              <a:t>Citation: </a:t>
            </a:r>
            <a:r>
              <a:rPr lang="en-US" sz="1100" dirty="0">
                <a:solidFill>
                  <a:srgbClr val="333399"/>
                </a:solidFill>
              </a:rPr>
              <a:t> </a:t>
            </a:r>
            <a:r>
              <a:rPr lang="en-US" sz="1100" dirty="0" err="1">
                <a:solidFill>
                  <a:srgbClr val="333399"/>
                </a:solidFill>
              </a:rPr>
              <a:t>Lohr</a:t>
            </a:r>
            <a:r>
              <a:rPr lang="en-US" sz="1100" dirty="0">
                <a:solidFill>
                  <a:srgbClr val="333399"/>
                </a:solidFill>
              </a:rPr>
              <a:t>, K.E.; </a:t>
            </a:r>
            <a:r>
              <a:rPr lang="en-US" sz="1100" dirty="0" err="1">
                <a:solidFill>
                  <a:srgbClr val="333399"/>
                </a:solidFill>
              </a:rPr>
              <a:t>Khattri</a:t>
            </a:r>
            <a:r>
              <a:rPr lang="en-US" sz="1100" dirty="0">
                <a:solidFill>
                  <a:srgbClr val="333399"/>
                </a:solidFill>
              </a:rPr>
              <a:t>, R.B.; </a:t>
            </a:r>
            <a:r>
              <a:rPr lang="en-US" sz="1100" dirty="0" err="1">
                <a:solidFill>
                  <a:srgbClr val="333399"/>
                </a:solidFill>
              </a:rPr>
              <a:t>Guingab-Cagmat</a:t>
            </a:r>
            <a:r>
              <a:rPr lang="en-US" sz="1100" dirty="0">
                <a:solidFill>
                  <a:srgbClr val="333399"/>
                </a:solidFill>
              </a:rPr>
              <a:t>, J.; Camp, E.F.; Merritt, M.E.; Garrett, T.J.; Patterson, J.T., </a:t>
            </a:r>
            <a:r>
              <a:rPr lang="en-US" sz="1100" i="1" dirty="0" err="1">
                <a:solidFill>
                  <a:srgbClr val="333399"/>
                </a:solidFill>
              </a:rPr>
              <a:t>Metabolomic</a:t>
            </a:r>
            <a:r>
              <a:rPr lang="en-US" sz="1100" i="1" dirty="0">
                <a:solidFill>
                  <a:srgbClr val="333399"/>
                </a:solidFill>
              </a:rPr>
              <a:t> profiles differ among unique genotypes of a threatened Caribbean coral,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b="1" dirty="0">
                <a:solidFill>
                  <a:srgbClr val="333399"/>
                </a:solidFill>
              </a:rPr>
              <a:t>Nature Scientific Reports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b="1" dirty="0">
                <a:solidFill>
                  <a:srgbClr val="333399"/>
                </a:solidFill>
              </a:rPr>
              <a:t>9</a:t>
            </a:r>
            <a:r>
              <a:rPr lang="en-US" sz="1100" dirty="0">
                <a:solidFill>
                  <a:srgbClr val="333399"/>
                </a:solidFill>
              </a:rPr>
              <a:t>, 6067 (2019</a:t>
            </a:r>
            <a:r>
              <a:rPr lang="en-US" sz="1100" dirty="0" smtClean="0">
                <a:solidFill>
                  <a:srgbClr val="333399"/>
                </a:solidFill>
              </a:rPr>
              <a:t>). </a:t>
            </a:r>
            <a:r>
              <a:rPr lang="en-US" sz="1100" dirty="0">
                <a:solidFill>
                  <a:srgbClr val="333399"/>
                </a:solidFill>
              </a:rPr>
              <a:t>DOI:</a:t>
            </a:r>
            <a:r>
              <a:rPr lang="en-US" sz="1100" dirty="0"/>
              <a:t> </a:t>
            </a:r>
            <a:r>
              <a:rPr lang="en-US" sz="1100" dirty="0">
                <a:hlinkClick r:id="rId7"/>
              </a:rPr>
              <a:t>10.1038/s41598-019-42434-0</a:t>
            </a:r>
            <a:endParaRPr lang="en-US" sz="1200" dirty="0">
              <a:solidFill>
                <a:srgbClr val="333399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01750" y="4454963"/>
            <a:ext cx="2080429" cy="380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050" b="1" dirty="0" smtClean="0"/>
              <a:t>Principal Component </a:t>
            </a:r>
            <a:r>
              <a:rPr lang="en-US" sz="1000" b="1" dirty="0"/>
              <a:t>A</a:t>
            </a:r>
            <a:r>
              <a:rPr lang="en-US" sz="1000" b="1" dirty="0" smtClean="0"/>
              <a:t>nalysis</a:t>
            </a:r>
            <a:r>
              <a:rPr lang="en-US" sz="1050" b="1" dirty="0" smtClean="0"/>
              <a:t> score plot</a:t>
            </a:r>
            <a:endParaRPr lang="en-US" sz="1050" b="1" dirty="0"/>
          </a:p>
        </p:txBody>
      </p:sp>
      <p:sp>
        <p:nvSpPr>
          <p:cNvPr id="16" name="Rectangle 15"/>
          <p:cNvSpPr/>
          <p:nvPr/>
        </p:nvSpPr>
        <p:spPr>
          <a:xfrm>
            <a:off x="6883931" y="4418733"/>
            <a:ext cx="2264664" cy="367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sz="1050" b="1" dirty="0" smtClean="0"/>
              <a:t>Partial Least Squares Discriminant Analysis score plot</a:t>
            </a:r>
            <a:endParaRPr lang="en-US" sz="1050" b="1" dirty="0"/>
          </a:p>
        </p:txBody>
      </p:sp>
      <p:sp>
        <p:nvSpPr>
          <p:cNvPr id="17" name="Rectangle 16"/>
          <p:cNvSpPr/>
          <p:nvPr/>
        </p:nvSpPr>
        <p:spPr>
          <a:xfrm>
            <a:off x="4379922" y="1460652"/>
            <a:ext cx="285157" cy="3539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000" dirty="0" smtClean="0"/>
              <a:t>A</a:t>
            </a:r>
            <a:endParaRPr lang="en-US" sz="20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65" t="58730" r="3719" b="36656"/>
          <a:stretch/>
        </p:blipFill>
        <p:spPr>
          <a:xfrm>
            <a:off x="8644294" y="2703397"/>
            <a:ext cx="507643" cy="51552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65" t="58730" r="3719" b="36656"/>
          <a:stretch/>
        </p:blipFill>
        <p:spPr>
          <a:xfrm>
            <a:off x="6154078" y="2703397"/>
            <a:ext cx="507643" cy="515528"/>
          </a:xfrm>
          <a:prstGeom prst="rect">
            <a:avLst/>
          </a:prstGeom>
        </p:spPr>
      </p:pic>
      <p:sp>
        <p:nvSpPr>
          <p:cNvPr id="20" name="Rectangle 49"/>
          <p:cNvSpPr>
            <a:spLocks noChangeArrowheads="1"/>
          </p:cNvSpPr>
          <p:nvPr/>
        </p:nvSpPr>
        <p:spPr bwMode="auto">
          <a:xfrm>
            <a:off x="4243276" y="1356337"/>
            <a:ext cx="4847500" cy="4691267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9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01" b="9005"/>
          <a:stretch/>
        </p:blipFill>
        <p:spPr>
          <a:xfrm>
            <a:off x="4277922" y="2578243"/>
            <a:ext cx="4656850" cy="3151692"/>
          </a:xfrm>
          <a:prstGeom prst="rect">
            <a:avLst/>
          </a:prstGeom>
        </p:spPr>
      </p:pic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96519" y="1227275"/>
            <a:ext cx="3957423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What </a:t>
            </a:r>
            <a:r>
              <a:rPr lang="en-US" sz="1200" b="1" dirty="0">
                <a:solidFill>
                  <a:srgbClr val="000000"/>
                </a:solidFill>
              </a:rPr>
              <a:t>is the </a:t>
            </a:r>
            <a:r>
              <a:rPr lang="en-US" sz="1200" b="1" dirty="0" smtClean="0">
                <a:solidFill>
                  <a:srgbClr val="000000"/>
                </a:solidFill>
              </a:rPr>
              <a:t>finding?  </a:t>
            </a:r>
            <a:r>
              <a:rPr lang="en-US" sz="1200" dirty="0" smtClean="0">
                <a:latin typeface="Arial" charset="0"/>
              </a:rPr>
              <a:t>Different </a:t>
            </a:r>
            <a:r>
              <a:rPr lang="en-US" sz="1200" dirty="0" smtClean="0">
                <a:latin typeface="Arial" charset="0"/>
              </a:rPr>
              <a:t>genotypes </a:t>
            </a:r>
            <a:r>
              <a:rPr lang="en-US" sz="1200" dirty="0">
                <a:latin typeface="Arial" charset="0"/>
              </a:rPr>
              <a:t>are found to have unique metabolic signatures </a:t>
            </a:r>
            <a:r>
              <a:rPr lang="en-US" sz="1200" dirty="0" smtClean="0">
                <a:latin typeface="Arial" charset="0"/>
              </a:rPr>
              <a:t>for </a:t>
            </a:r>
            <a:r>
              <a:rPr lang="en-US" sz="1200" dirty="0" smtClean="0">
                <a:latin typeface="Arial" charset="0"/>
              </a:rPr>
              <a:t>a particular </a:t>
            </a:r>
            <a:r>
              <a:rPr lang="en-US" sz="1200" dirty="0" smtClean="0">
                <a:latin typeface="Arial" charset="0"/>
              </a:rPr>
              <a:t>coral species </a:t>
            </a:r>
            <a:r>
              <a:rPr lang="en-US" sz="1200" dirty="0">
                <a:latin typeface="Arial" charset="0"/>
              </a:rPr>
              <a:t>(</a:t>
            </a:r>
            <a:r>
              <a:rPr lang="en-US" sz="1200" i="1" dirty="0">
                <a:latin typeface="Arial" charset="0"/>
              </a:rPr>
              <a:t>A. </a:t>
            </a:r>
            <a:r>
              <a:rPr lang="en-US" sz="1200" i="1" dirty="0" err="1">
                <a:latin typeface="Arial" charset="0"/>
              </a:rPr>
              <a:t>cervicornis</a:t>
            </a:r>
            <a:r>
              <a:rPr lang="en-US" sz="1200" i="1" dirty="0">
                <a:latin typeface="Arial" charset="0"/>
              </a:rPr>
              <a:t> </a:t>
            </a:r>
            <a:r>
              <a:rPr lang="en-US" sz="1200" dirty="0">
                <a:latin typeface="Arial" charset="0"/>
              </a:rPr>
              <a:t>growing in a common </a:t>
            </a:r>
            <a:r>
              <a:rPr lang="en-US" sz="1200" dirty="0" smtClean="0">
                <a:latin typeface="Arial" charset="0"/>
              </a:rPr>
              <a:t>garden, </a:t>
            </a:r>
            <a:r>
              <a:rPr lang="en-US" sz="1200" b="1" dirty="0">
                <a:latin typeface="Arial" charset="0"/>
              </a:rPr>
              <a:t>[A</a:t>
            </a:r>
            <a:r>
              <a:rPr lang="en-US" sz="1200" b="1" dirty="0" smtClean="0">
                <a:latin typeface="Arial" charset="0"/>
              </a:rPr>
              <a:t>]</a:t>
            </a:r>
            <a:r>
              <a:rPr lang="en-US" sz="1200" dirty="0" smtClean="0">
                <a:latin typeface="Arial" charset="0"/>
              </a:rPr>
              <a:t>) that exhibits a superior survivability in the face of increased coral </a:t>
            </a:r>
            <a:r>
              <a:rPr lang="en-US" sz="1200" dirty="0" smtClean="0">
                <a:latin typeface="Arial" charset="0"/>
              </a:rPr>
              <a:t>bleaching. </a:t>
            </a:r>
            <a:r>
              <a:rPr lang="en-US" sz="1200" i="1" u="sng" dirty="0" smtClean="0">
                <a:latin typeface="Arial" charset="0"/>
              </a:rPr>
              <a:t>Levels of the </a:t>
            </a:r>
            <a:r>
              <a:rPr lang="en-US" sz="1200" i="1" u="sng" dirty="0" smtClean="0">
                <a:latin typeface="Arial" charset="0"/>
              </a:rPr>
              <a:t>metabolite </a:t>
            </a:r>
            <a:r>
              <a:rPr lang="en-US" sz="1200" i="1" u="sng" dirty="0" err="1" smtClean="0"/>
              <a:t>Trimethyl</a:t>
            </a:r>
            <a:r>
              <a:rPr lang="en-US" sz="1200" i="1" u="sng" dirty="0" smtClean="0"/>
              <a:t>-amine-N-oxide</a:t>
            </a:r>
            <a:r>
              <a:rPr lang="en-US" sz="1200" i="1" u="sng" dirty="0"/>
              <a:t>, a molecule that protects against nitrogen </a:t>
            </a:r>
            <a:r>
              <a:rPr lang="en-US" sz="1200" i="1" u="sng" dirty="0" smtClean="0"/>
              <a:t>overload </a:t>
            </a:r>
            <a:r>
              <a:rPr lang="en-US" sz="1200" i="1" u="sng" dirty="0" smtClean="0">
                <a:latin typeface="Arial" charset="0"/>
              </a:rPr>
              <a:t>can </a:t>
            </a:r>
            <a:r>
              <a:rPr lang="en-US" sz="1200" i="1" u="sng" dirty="0" smtClean="0">
                <a:latin typeface="Arial" charset="0"/>
              </a:rPr>
              <a:t>distinguish the three genotypes studied.</a:t>
            </a:r>
            <a:r>
              <a:rPr lang="en-US" sz="1200" i="1" dirty="0" smtClean="0">
                <a:latin typeface="Arial" charset="0"/>
              </a:rPr>
              <a:t> </a:t>
            </a:r>
            <a:r>
              <a:rPr lang="en-US" sz="1200" dirty="0">
                <a:solidFill>
                  <a:srgbClr val="000000"/>
                </a:solidFill>
              </a:rPr>
              <a:t>Some </a:t>
            </a:r>
            <a:r>
              <a:rPr lang="en-US" sz="1200" dirty="0">
                <a:solidFill>
                  <a:srgbClr val="000000"/>
                </a:solidFill>
              </a:rPr>
              <a:t>carbohydrates </a:t>
            </a:r>
            <a:r>
              <a:rPr lang="en-US" sz="1200" dirty="0" smtClean="0">
                <a:solidFill>
                  <a:srgbClr val="000000"/>
                </a:solidFill>
              </a:rPr>
              <a:t>and fatty </a:t>
            </a:r>
            <a:r>
              <a:rPr lang="en-US" sz="1200" dirty="0">
                <a:solidFill>
                  <a:srgbClr val="000000"/>
                </a:solidFill>
              </a:rPr>
              <a:t>acids </a:t>
            </a:r>
            <a:r>
              <a:rPr lang="en-US" sz="1200" dirty="0" smtClean="0">
                <a:solidFill>
                  <a:srgbClr val="000000"/>
                </a:solidFill>
              </a:rPr>
              <a:t>were </a:t>
            </a:r>
            <a:r>
              <a:rPr lang="en-US" sz="1200" dirty="0">
                <a:solidFill>
                  <a:srgbClr val="000000"/>
                </a:solidFill>
              </a:rPr>
              <a:t>also found </a:t>
            </a:r>
            <a:r>
              <a:rPr lang="en-US" sz="1200" dirty="0" smtClean="0">
                <a:solidFill>
                  <a:srgbClr val="000000"/>
                </a:solidFill>
              </a:rPr>
              <a:t>to be significant in distinguishing </a:t>
            </a:r>
            <a:r>
              <a:rPr lang="en-US" sz="1200" dirty="0" smtClean="0">
                <a:solidFill>
                  <a:srgbClr val="000000"/>
                </a:solidFill>
              </a:rPr>
              <a:t>between genotypes.</a:t>
            </a:r>
            <a:endParaRPr lang="en-US" sz="1200" dirty="0" smtClean="0">
              <a:solidFill>
                <a:srgbClr val="000000"/>
              </a:solidFill>
            </a:endParaRPr>
          </a:p>
          <a:p>
            <a:pPr algn="just"/>
            <a:endParaRPr lang="en-US" sz="600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dirty="0" smtClean="0">
                <a:solidFill>
                  <a:srgbClr val="000000"/>
                </a:solidFill>
              </a:rPr>
              <a:t>The g</a:t>
            </a:r>
            <a:r>
              <a:rPr lang="en-US" sz="1200" dirty="0" smtClean="0">
                <a:solidFill>
                  <a:srgbClr val="000000"/>
                </a:solidFill>
              </a:rPr>
              <a:t>lobal </a:t>
            </a:r>
            <a:r>
              <a:rPr lang="en-US" sz="1200" dirty="0">
                <a:solidFill>
                  <a:srgbClr val="000000"/>
                </a:solidFill>
              </a:rPr>
              <a:t>threat </a:t>
            </a:r>
            <a:r>
              <a:rPr lang="en-US" sz="1200" dirty="0" smtClean="0">
                <a:solidFill>
                  <a:srgbClr val="000000"/>
                </a:solidFill>
              </a:rPr>
              <a:t>to </a:t>
            </a:r>
            <a:r>
              <a:rPr lang="en-US" sz="1200" dirty="0">
                <a:solidFill>
                  <a:srgbClr val="000000"/>
                </a:solidFill>
              </a:rPr>
              <a:t>coral </a:t>
            </a:r>
            <a:r>
              <a:rPr lang="en-US" sz="1200" dirty="0" smtClean="0">
                <a:solidFill>
                  <a:srgbClr val="000000"/>
                </a:solidFill>
              </a:rPr>
              <a:t>reef </a:t>
            </a:r>
            <a:r>
              <a:rPr lang="en-US" sz="1200" dirty="0">
                <a:solidFill>
                  <a:srgbClr val="000000"/>
                </a:solidFill>
              </a:rPr>
              <a:t>growth is mounting. </a:t>
            </a:r>
            <a:r>
              <a:rPr lang="en-US" sz="1200" dirty="0"/>
              <a:t>The loss of coral reefs has tremendous impacts on global ecology and fisheries. </a:t>
            </a:r>
            <a:r>
              <a:rPr lang="en-US" sz="1200" i="1" u="sng" dirty="0" smtClean="0">
                <a:solidFill>
                  <a:srgbClr val="000000"/>
                </a:solidFill>
              </a:rPr>
              <a:t>An understanding </a:t>
            </a:r>
            <a:r>
              <a:rPr lang="en-US" sz="1200" i="1" u="sng" dirty="0" smtClean="0">
                <a:solidFill>
                  <a:srgbClr val="000000"/>
                </a:solidFill>
              </a:rPr>
              <a:t>of </a:t>
            </a:r>
            <a:r>
              <a:rPr lang="en-US" sz="1200" i="1" u="sng" dirty="0" smtClean="0">
                <a:solidFill>
                  <a:srgbClr val="000000"/>
                </a:solidFill>
              </a:rPr>
              <a:t>the same-species </a:t>
            </a:r>
            <a:r>
              <a:rPr lang="en-US" sz="1200" i="1" u="sng" dirty="0">
                <a:solidFill>
                  <a:srgbClr val="000000"/>
                </a:solidFill>
              </a:rPr>
              <a:t>variation in coral metabolite profiles could help understand </a:t>
            </a:r>
            <a:r>
              <a:rPr lang="en-US" sz="1200" i="1" u="sng" dirty="0" smtClean="0">
                <a:solidFill>
                  <a:srgbClr val="000000"/>
                </a:solidFill>
              </a:rPr>
              <a:t>mechanisms </a:t>
            </a:r>
            <a:r>
              <a:rPr lang="en-US" sz="1200" i="1" u="sng" dirty="0">
                <a:solidFill>
                  <a:srgbClr val="000000"/>
                </a:solidFill>
              </a:rPr>
              <a:t>that promote coral survival and performance in stressed environments</a:t>
            </a:r>
            <a:r>
              <a:rPr lang="en-US" sz="1200" dirty="0">
                <a:solidFill>
                  <a:srgbClr val="000000"/>
                </a:solidFill>
              </a:rPr>
              <a:t>. </a:t>
            </a:r>
            <a:r>
              <a:rPr lang="en-US" sz="1200" i="1" u="sng" dirty="0">
                <a:solidFill>
                  <a:srgbClr val="000000"/>
                </a:solidFill>
              </a:rPr>
              <a:t>Creating metabolomics </a:t>
            </a:r>
            <a:r>
              <a:rPr lang="en-US" sz="1200" i="1" u="sng" dirty="0" smtClean="0">
                <a:solidFill>
                  <a:srgbClr val="000000"/>
                </a:solidFill>
              </a:rPr>
              <a:t>profiles for different species </a:t>
            </a:r>
            <a:r>
              <a:rPr lang="en-US" sz="1200" i="1" u="sng" dirty="0" smtClean="0">
                <a:solidFill>
                  <a:srgbClr val="000000"/>
                </a:solidFill>
              </a:rPr>
              <a:t>could inform the coral selections most suitable </a:t>
            </a:r>
            <a:r>
              <a:rPr lang="en-US" sz="1200" i="1" u="sng" dirty="0">
                <a:solidFill>
                  <a:srgbClr val="000000"/>
                </a:solidFill>
              </a:rPr>
              <a:t>for </a:t>
            </a:r>
            <a:r>
              <a:rPr lang="en-US" sz="1200" i="1" u="sng" dirty="0" smtClean="0">
                <a:solidFill>
                  <a:srgbClr val="000000"/>
                </a:solidFill>
              </a:rPr>
              <a:t>restoration</a:t>
            </a:r>
            <a:r>
              <a:rPr lang="en-US" sz="1200" i="1" u="sng" dirty="0">
                <a:solidFill>
                  <a:srgbClr val="000000"/>
                </a:solidFill>
              </a:rPr>
              <a:t> </a:t>
            </a:r>
            <a:r>
              <a:rPr lang="en-US" sz="1200" i="1" u="sng" dirty="0" smtClean="0">
                <a:solidFill>
                  <a:srgbClr val="000000"/>
                </a:solidFill>
              </a:rPr>
              <a:t>of coral reefs.</a:t>
            </a:r>
            <a:endParaRPr lang="en-US" sz="1200" i="1" u="sng" dirty="0" smtClean="0">
              <a:solidFill>
                <a:srgbClr val="000000"/>
              </a:solidFill>
            </a:endParaRPr>
          </a:p>
          <a:p>
            <a:pPr algn="just"/>
            <a:endParaRPr lang="en-US" sz="600" dirty="0">
              <a:latin typeface="Arial" charset="0"/>
            </a:endParaRPr>
          </a:p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Why </a:t>
            </a:r>
            <a:r>
              <a:rPr lang="en-US" sz="1200" b="1" dirty="0">
                <a:solidFill>
                  <a:srgbClr val="000000"/>
                </a:solidFill>
              </a:rPr>
              <a:t>did this research need the MagLab</a:t>
            </a:r>
            <a:r>
              <a:rPr lang="en-US" sz="1200" b="1" dirty="0" smtClean="0">
                <a:solidFill>
                  <a:srgbClr val="000000"/>
                </a:solidFill>
              </a:rPr>
              <a:t>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</a:t>
            </a:r>
            <a:r>
              <a:rPr lang="en-US" sz="1200" dirty="0"/>
              <a:t>Coral metabolism is largely </a:t>
            </a:r>
            <a:r>
              <a:rPr lang="en-US" sz="1200" dirty="0" smtClean="0"/>
              <a:t>unstudied. </a:t>
            </a:r>
            <a:r>
              <a:rPr lang="en-US" sz="1200" dirty="0" smtClean="0"/>
              <a:t>By accessing the instrumentation and expertise at </a:t>
            </a:r>
            <a:r>
              <a:rPr lang="en-US" sz="1200" dirty="0" smtClean="0"/>
              <a:t>the </a:t>
            </a:r>
            <a:r>
              <a:rPr lang="en-US" sz="1200" dirty="0" err="1" smtClean="0"/>
              <a:t>MagLab’s</a:t>
            </a:r>
            <a:r>
              <a:rPr lang="en-US" sz="1200" dirty="0" smtClean="0"/>
              <a:t> AMRIS facility, this collaboration </a:t>
            </a:r>
            <a:r>
              <a:rPr lang="en-US" sz="1200" dirty="0" smtClean="0"/>
              <a:t>demonstrated </a:t>
            </a:r>
            <a:r>
              <a:rPr lang="en-US" sz="1200" baseline="30000" dirty="0" smtClean="0"/>
              <a:t>1</a:t>
            </a:r>
            <a:r>
              <a:rPr lang="en-US" sz="1200" dirty="0" smtClean="0"/>
              <a:t>H </a:t>
            </a:r>
            <a:r>
              <a:rPr lang="en-US" sz="1200" dirty="0"/>
              <a:t>NMR-based metabolomics </a:t>
            </a:r>
            <a:r>
              <a:rPr lang="en-US" sz="1200" dirty="0" smtClean="0"/>
              <a:t>to be </a:t>
            </a:r>
            <a:r>
              <a:rPr lang="en-US" sz="1200" dirty="0"/>
              <a:t>a powerful technique </a:t>
            </a:r>
            <a:r>
              <a:rPr lang="en-US" sz="1200" dirty="0" smtClean="0"/>
              <a:t>that can distinguish </a:t>
            </a:r>
            <a:r>
              <a:rPr lang="en-US" sz="1200" dirty="0" smtClean="0"/>
              <a:t>metabolism among different </a:t>
            </a:r>
            <a:r>
              <a:rPr lang="en-US" sz="1200" dirty="0" smtClean="0"/>
              <a:t>corals. </a:t>
            </a:r>
            <a:endParaRPr lang="en-US" sz="1200" dirty="0">
              <a:latin typeface="Arial" charset="0"/>
            </a:endParaRPr>
          </a:p>
        </p:txBody>
      </p:sp>
      <p:sp>
        <p:nvSpPr>
          <p:cNvPr id="15" name="Line 42"/>
          <p:cNvSpPr>
            <a:spLocks noChangeShapeType="1"/>
          </p:cNvSpPr>
          <p:nvPr/>
        </p:nvSpPr>
        <p:spPr bwMode="auto">
          <a:xfrm>
            <a:off x="38100" y="115633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6" name="Picture 15" descr="NSF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8" name="Picture 17" descr="JustM_purple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9" name="Text Box 62"/>
          <p:cNvSpPr txBox="1">
            <a:spLocks noChangeArrowheads="1"/>
          </p:cNvSpPr>
          <p:nvPr/>
        </p:nvSpPr>
        <p:spPr bwMode="auto">
          <a:xfrm>
            <a:off x="611746" y="-19993"/>
            <a:ext cx="8031001" cy="118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 smtClean="0"/>
              <a:t>NMR-based </a:t>
            </a:r>
            <a:r>
              <a:rPr lang="en-US" sz="1600" b="1" dirty="0"/>
              <a:t>Metabolomics of </a:t>
            </a:r>
            <a:r>
              <a:rPr lang="en-US" sz="1600" b="1" dirty="0" smtClean="0"/>
              <a:t>Coral with Resistance to Bleaching</a:t>
            </a:r>
            <a:endParaRPr lang="en-US" sz="1600" dirty="0" smtClean="0"/>
          </a:p>
          <a:p>
            <a:pPr algn="ctr">
              <a:spcBef>
                <a:spcPts val="0"/>
              </a:spcBef>
            </a:pPr>
            <a:r>
              <a:rPr lang="en-US" sz="1100" dirty="0"/>
              <a:t>Kathryn E. Lohr</a:t>
            </a:r>
            <a:r>
              <a:rPr lang="en-US" sz="1100" baseline="30000" dirty="0"/>
              <a:t>1*</a:t>
            </a:r>
            <a:r>
              <a:rPr lang="en-US" sz="1100" dirty="0"/>
              <a:t>, Ram B. Khattri</a:t>
            </a:r>
            <a:r>
              <a:rPr lang="en-US" sz="1100" baseline="30000" dirty="0"/>
              <a:t>2</a:t>
            </a:r>
            <a:r>
              <a:rPr lang="en-US" sz="1100" dirty="0"/>
              <a:t>, Joy Guingab-Cagmat</a:t>
            </a:r>
            <a:r>
              <a:rPr lang="en-US" sz="1100" baseline="30000" dirty="0"/>
              <a:t>3</a:t>
            </a:r>
            <a:r>
              <a:rPr lang="en-US" sz="1100" dirty="0"/>
              <a:t>, Emma F. Camp</a:t>
            </a:r>
            <a:r>
              <a:rPr lang="en-US" sz="1100" baseline="30000" dirty="0"/>
              <a:t>4</a:t>
            </a:r>
            <a:r>
              <a:rPr lang="en-US" sz="1100" dirty="0"/>
              <a:t>, Matthew E. Merritt</a:t>
            </a:r>
            <a:r>
              <a:rPr lang="en-US" sz="1100" baseline="30000" dirty="0"/>
              <a:t>2</a:t>
            </a:r>
            <a:r>
              <a:rPr lang="en-US" sz="1100" dirty="0"/>
              <a:t>, </a:t>
            </a:r>
            <a:endParaRPr lang="en-US" sz="1100" dirty="0" smtClean="0"/>
          </a:p>
          <a:p>
            <a:pPr algn="ctr">
              <a:spcBef>
                <a:spcPts val="0"/>
              </a:spcBef>
            </a:pPr>
            <a:r>
              <a:rPr lang="en-US" sz="1100" dirty="0" smtClean="0"/>
              <a:t>Timothy </a:t>
            </a:r>
            <a:r>
              <a:rPr lang="en-US" sz="1100" dirty="0"/>
              <a:t>J. Garrett</a:t>
            </a:r>
            <a:r>
              <a:rPr lang="en-US" sz="1100" baseline="30000" dirty="0"/>
              <a:t>3</a:t>
            </a:r>
            <a:r>
              <a:rPr lang="en-US" sz="1100" dirty="0"/>
              <a:t>, Joshua T. </a:t>
            </a:r>
            <a:r>
              <a:rPr lang="en-US" sz="1100" dirty="0" smtClean="0"/>
              <a:t>Patterson</a:t>
            </a:r>
            <a:r>
              <a:rPr lang="en-US" sz="1100" baseline="30000" dirty="0" smtClean="0"/>
              <a:t>1,5</a:t>
            </a:r>
          </a:p>
          <a:p>
            <a:pPr marL="228600" indent="-228600" algn="ctr">
              <a:spcBef>
                <a:spcPts val="0"/>
              </a:spcBef>
              <a:buAutoNum type="arabicPeriod"/>
            </a:pPr>
            <a:r>
              <a:rPr lang="en-US" sz="1100" b="1" dirty="0" smtClean="0">
                <a:solidFill>
                  <a:srgbClr val="0033CC"/>
                </a:solidFill>
              </a:rPr>
              <a:t>University of Florida (UF) Fisheries and Aquatic Sciences; 2. UF </a:t>
            </a:r>
            <a:r>
              <a:rPr lang="en-US" sz="1100" b="1" kern="1200" dirty="0" smtClean="0">
                <a:solidFill>
                  <a:srgbClr val="0033CC"/>
                </a:solidFill>
              </a:rPr>
              <a:t>Biochemistry &amp; Molecular Biology; </a:t>
            </a:r>
          </a:p>
          <a:p>
            <a:pPr algn="ctr">
              <a:spcBef>
                <a:spcPts val="0"/>
              </a:spcBef>
            </a:pPr>
            <a:r>
              <a:rPr lang="en-US" sz="1100" b="1" kern="1200" dirty="0" smtClean="0">
                <a:solidFill>
                  <a:srgbClr val="0033CC"/>
                </a:solidFill>
              </a:rPr>
              <a:t>3. UF Pathology; 4. University of Technology Sydney; 5. The Florida Aquarium</a:t>
            </a:r>
          </a:p>
          <a:p>
            <a:pPr algn="ctr">
              <a:spcBef>
                <a:spcPts val="0"/>
              </a:spcBef>
            </a:pPr>
            <a:r>
              <a:rPr lang="en-US" sz="1100" b="1" kern="1200" dirty="0" smtClean="0">
                <a:solidFill>
                  <a:srgbClr val="0033CC"/>
                </a:solidFill>
              </a:rPr>
              <a:t> </a:t>
            </a:r>
            <a:r>
              <a:rPr lang="en-US" sz="1100" b="1" dirty="0" smtClean="0"/>
              <a:t>Funding </a:t>
            </a:r>
            <a:r>
              <a:rPr lang="en-US" sz="1100" b="1" dirty="0"/>
              <a:t>Grants:</a:t>
            </a:r>
            <a:r>
              <a:rPr lang="en-US" sz="1100" dirty="0"/>
              <a:t> </a:t>
            </a:r>
            <a:r>
              <a:rPr lang="en-US" sz="1100" dirty="0" smtClean="0"/>
              <a:t>G.B</a:t>
            </a:r>
            <a:r>
              <a:rPr lang="en-US" sz="1100" dirty="0"/>
              <a:t>. Boebinger (NSF DMR-1157490, NSF DMR-1644779</a:t>
            </a:r>
            <a:r>
              <a:rPr lang="en-US" sz="1100" dirty="0" smtClean="0"/>
              <a:t>); SECIM </a:t>
            </a:r>
            <a:r>
              <a:rPr lang="en-US" sz="1100" dirty="0"/>
              <a:t>(NIH </a:t>
            </a:r>
            <a:r>
              <a:rPr lang="en-US" sz="1100" dirty="0" smtClean="0"/>
              <a:t>U24 DK097209); </a:t>
            </a:r>
            <a:endParaRPr lang="en-US" sz="1100" b="1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135" y="1325576"/>
            <a:ext cx="4833714" cy="1207031"/>
          </a:xfrm>
          <a:prstGeom prst="rect">
            <a:avLst/>
          </a:prstGeom>
        </p:spPr>
      </p:pic>
      <p:sp>
        <p:nvSpPr>
          <p:cNvPr id="23" name="Rectangle 49"/>
          <p:cNvSpPr>
            <a:spLocks noChangeArrowheads="1"/>
          </p:cNvSpPr>
          <p:nvPr/>
        </p:nvSpPr>
        <p:spPr bwMode="auto">
          <a:xfrm>
            <a:off x="4130882" y="1249707"/>
            <a:ext cx="4959894" cy="5187853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76199" y="6077935"/>
            <a:ext cx="899160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 smtClean="0">
                <a:solidFill>
                  <a:srgbClr val="333399"/>
                </a:solidFill>
              </a:rPr>
              <a:t> Bruker 600 MHz NMR </a:t>
            </a:r>
            <a:endParaRPr lang="en-US" sz="1100" dirty="0" smtClean="0">
              <a:solidFill>
                <a:srgbClr val="333399"/>
              </a:solidFill>
            </a:endParaRPr>
          </a:p>
          <a:p>
            <a:r>
              <a:rPr lang="en-US" sz="1100" dirty="0" smtClean="0">
                <a:solidFill>
                  <a:srgbClr val="333399"/>
                </a:solidFill>
              </a:rPr>
              <a:t>system </a:t>
            </a:r>
            <a:r>
              <a:rPr lang="en-US" sz="1100" dirty="0" smtClean="0">
                <a:solidFill>
                  <a:srgbClr val="333399"/>
                </a:solidFill>
              </a:rPr>
              <a:t>with 5 mm </a:t>
            </a:r>
            <a:r>
              <a:rPr lang="en-US" sz="1100" dirty="0" err="1" smtClean="0">
                <a:solidFill>
                  <a:srgbClr val="333399"/>
                </a:solidFill>
              </a:rPr>
              <a:t>cryoprobe</a:t>
            </a:r>
            <a:r>
              <a:rPr lang="en-US" sz="1100" dirty="0" smtClean="0">
                <a:solidFill>
                  <a:srgbClr val="333399"/>
                </a:solidFill>
              </a:rPr>
              <a:t> at the </a:t>
            </a:r>
            <a:r>
              <a:rPr lang="en-US" sz="1100" dirty="0" err="1" smtClean="0">
                <a:solidFill>
                  <a:srgbClr val="333399"/>
                </a:solidFill>
              </a:rPr>
              <a:t>MagLab’s</a:t>
            </a:r>
            <a:r>
              <a:rPr lang="en-US" sz="1100" dirty="0" smtClean="0">
                <a:solidFill>
                  <a:srgbClr val="333399"/>
                </a:solidFill>
              </a:rPr>
              <a:t> AMRIS Facility. </a:t>
            </a:r>
          </a:p>
          <a:p>
            <a:r>
              <a:rPr lang="en-US" sz="1100" b="1" dirty="0" smtClean="0">
                <a:solidFill>
                  <a:srgbClr val="333399"/>
                </a:solidFill>
              </a:rPr>
              <a:t>Citation: </a:t>
            </a:r>
            <a:r>
              <a:rPr lang="en-US" sz="1100" dirty="0">
                <a:solidFill>
                  <a:srgbClr val="333399"/>
                </a:solidFill>
              </a:rPr>
              <a:t> </a:t>
            </a:r>
            <a:r>
              <a:rPr lang="en-US" sz="1100" dirty="0" err="1">
                <a:solidFill>
                  <a:srgbClr val="333399"/>
                </a:solidFill>
              </a:rPr>
              <a:t>Lohr</a:t>
            </a:r>
            <a:r>
              <a:rPr lang="en-US" sz="1100" dirty="0">
                <a:solidFill>
                  <a:srgbClr val="333399"/>
                </a:solidFill>
              </a:rPr>
              <a:t>, K.E.; </a:t>
            </a:r>
            <a:r>
              <a:rPr lang="en-US" sz="1100" dirty="0" err="1">
                <a:solidFill>
                  <a:srgbClr val="333399"/>
                </a:solidFill>
              </a:rPr>
              <a:t>Khattri</a:t>
            </a:r>
            <a:r>
              <a:rPr lang="en-US" sz="1100" dirty="0">
                <a:solidFill>
                  <a:srgbClr val="333399"/>
                </a:solidFill>
              </a:rPr>
              <a:t>, R.B.; </a:t>
            </a:r>
            <a:r>
              <a:rPr lang="en-US" sz="1100" dirty="0" err="1">
                <a:solidFill>
                  <a:srgbClr val="333399"/>
                </a:solidFill>
              </a:rPr>
              <a:t>Guingab-Cagmat</a:t>
            </a:r>
            <a:r>
              <a:rPr lang="en-US" sz="1100" dirty="0">
                <a:solidFill>
                  <a:srgbClr val="333399"/>
                </a:solidFill>
              </a:rPr>
              <a:t>, J.; Camp, E.F.; Merritt, M.E.; Garrett, T.J.; Patterson, J.T., </a:t>
            </a:r>
            <a:r>
              <a:rPr lang="en-US" sz="1100" i="1" dirty="0" err="1">
                <a:solidFill>
                  <a:srgbClr val="333399"/>
                </a:solidFill>
              </a:rPr>
              <a:t>Metabolomic</a:t>
            </a:r>
            <a:r>
              <a:rPr lang="en-US" sz="1100" i="1" dirty="0">
                <a:solidFill>
                  <a:srgbClr val="333399"/>
                </a:solidFill>
              </a:rPr>
              <a:t> profiles differ among unique genotypes of a threatened Caribbean coral,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b="1" dirty="0">
                <a:solidFill>
                  <a:srgbClr val="333399"/>
                </a:solidFill>
              </a:rPr>
              <a:t>Nature Scientific Reports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b="1" dirty="0">
                <a:solidFill>
                  <a:srgbClr val="333399"/>
                </a:solidFill>
              </a:rPr>
              <a:t>9</a:t>
            </a:r>
            <a:r>
              <a:rPr lang="en-US" sz="1100" dirty="0">
                <a:solidFill>
                  <a:srgbClr val="333399"/>
                </a:solidFill>
              </a:rPr>
              <a:t>, 6067 (2019</a:t>
            </a:r>
            <a:r>
              <a:rPr lang="en-US" sz="1100" dirty="0" smtClean="0">
                <a:solidFill>
                  <a:srgbClr val="333399"/>
                </a:solidFill>
              </a:rPr>
              <a:t>). </a:t>
            </a:r>
            <a:r>
              <a:rPr lang="en-US" sz="1100" dirty="0">
                <a:solidFill>
                  <a:srgbClr val="333399"/>
                </a:solidFill>
              </a:rPr>
              <a:t>DOI:</a:t>
            </a:r>
            <a:r>
              <a:rPr lang="en-US" sz="1100" dirty="0"/>
              <a:t> </a:t>
            </a:r>
            <a:r>
              <a:rPr lang="en-US" sz="1100" dirty="0">
                <a:hlinkClick r:id="rId7"/>
              </a:rPr>
              <a:t>10.1038/s41598-019-42434-0</a:t>
            </a:r>
            <a:endParaRPr lang="en-US" sz="1200" dirty="0">
              <a:solidFill>
                <a:srgbClr val="333399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214502" y="1336587"/>
            <a:ext cx="285157" cy="3539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>
          <a:xfrm>
            <a:off x="4197990" y="2637745"/>
            <a:ext cx="285157" cy="3539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28" name="Rectangle 27"/>
          <p:cNvSpPr/>
          <p:nvPr/>
        </p:nvSpPr>
        <p:spPr>
          <a:xfrm>
            <a:off x="4130882" y="5666989"/>
            <a:ext cx="48979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i="1" dirty="0" smtClean="0"/>
              <a:t>[</a:t>
            </a:r>
            <a:r>
              <a:rPr lang="en-US" sz="1100" b="1" i="1" dirty="0"/>
              <a:t>A</a:t>
            </a:r>
            <a:r>
              <a:rPr lang="en-US" sz="1100" b="1" i="1" dirty="0" smtClean="0"/>
              <a:t>] </a:t>
            </a:r>
            <a:r>
              <a:rPr lang="en-US" sz="1100" i="1" dirty="0" smtClean="0"/>
              <a:t>Three genotypes of </a:t>
            </a:r>
            <a:r>
              <a:rPr lang="en-US" sz="1100" dirty="0" err="1" smtClean="0"/>
              <a:t>Acropora</a:t>
            </a:r>
            <a:r>
              <a:rPr lang="en-US" sz="1100" dirty="0" smtClean="0"/>
              <a:t> </a:t>
            </a:r>
            <a:r>
              <a:rPr lang="en-US" sz="1100" dirty="0" err="1" smtClean="0"/>
              <a:t>cervicornis</a:t>
            </a:r>
            <a:r>
              <a:rPr lang="en-US" sz="1100" i="1" dirty="0" smtClean="0"/>
              <a:t> from </a:t>
            </a:r>
            <a:r>
              <a:rPr lang="en-US" sz="1100" i="1" dirty="0" smtClean="0"/>
              <a:t>this study.</a:t>
            </a:r>
            <a:r>
              <a:rPr lang="en-US" sz="1100" b="1" i="1" dirty="0" smtClean="0"/>
              <a:t> </a:t>
            </a:r>
          </a:p>
          <a:p>
            <a:r>
              <a:rPr lang="en-US" sz="1100" b="1" i="1" dirty="0" smtClean="0"/>
              <a:t>[B] </a:t>
            </a:r>
            <a:r>
              <a:rPr lang="en-US" sz="1100" i="1" dirty="0" smtClean="0"/>
              <a:t>List of studied metabolites listed beginning with those most able to distinguish among the three genotypes studied.  The relative </a:t>
            </a:r>
            <a:r>
              <a:rPr lang="en-US" sz="1100" i="1" dirty="0"/>
              <a:t>concentrations </a:t>
            </a:r>
            <a:r>
              <a:rPr lang="en-US" sz="1100" i="1" dirty="0" smtClean="0"/>
              <a:t>of each metabolite are represented </a:t>
            </a:r>
            <a:r>
              <a:rPr lang="en-US" sz="1100" i="1" dirty="0"/>
              <a:t>by color </a:t>
            </a:r>
            <a:r>
              <a:rPr lang="en-US" sz="1100" i="1" dirty="0" smtClean="0"/>
              <a:t>boxes at right.</a:t>
            </a:r>
            <a:endParaRPr lang="en-US" sz="1100" i="1" dirty="0"/>
          </a:p>
        </p:txBody>
      </p:sp>
      <p:sp>
        <p:nvSpPr>
          <p:cNvPr id="29" name="Rectangle 28"/>
          <p:cNvSpPr/>
          <p:nvPr/>
        </p:nvSpPr>
        <p:spPr>
          <a:xfrm>
            <a:off x="5151731" y="2277259"/>
            <a:ext cx="73443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U25-a-2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760746" y="2273429"/>
            <a:ext cx="73443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U41-a-2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365166" y="2278789"/>
            <a:ext cx="73443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U44-a-3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671023" y="3404877"/>
            <a:ext cx="346459" cy="1692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1100" b="1" dirty="0" smtClean="0"/>
              <a:t>High</a:t>
            </a:r>
            <a:endParaRPr lang="en-US" sz="1100" b="1" dirty="0"/>
          </a:p>
        </p:txBody>
      </p:sp>
      <p:sp>
        <p:nvSpPr>
          <p:cNvPr id="33" name="Rectangle 32"/>
          <p:cNvSpPr/>
          <p:nvPr/>
        </p:nvSpPr>
        <p:spPr>
          <a:xfrm>
            <a:off x="8685573" y="4604937"/>
            <a:ext cx="346459" cy="1692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1100" b="1" dirty="0" smtClean="0"/>
              <a:t>Low</a:t>
            </a:r>
            <a:endParaRPr lang="en-US" sz="1100" b="1" dirty="0"/>
          </a:p>
        </p:txBody>
      </p:sp>
      <p:sp>
        <p:nvSpPr>
          <p:cNvPr id="3" name="Rectangle 2"/>
          <p:cNvSpPr/>
          <p:nvPr/>
        </p:nvSpPr>
        <p:spPr>
          <a:xfrm>
            <a:off x="8271073" y="2540399"/>
            <a:ext cx="537494" cy="234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 rot="18008392">
            <a:off x="8188565" y="2392714"/>
            <a:ext cx="734430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1100" b="1" dirty="0" smtClean="0"/>
              <a:t>U25</a:t>
            </a:r>
          </a:p>
          <a:p>
            <a:pPr>
              <a:lnSpc>
                <a:spcPct val="80000"/>
              </a:lnSpc>
            </a:pPr>
            <a:r>
              <a:rPr lang="en-US" sz="1100" b="1" dirty="0"/>
              <a:t> </a:t>
            </a:r>
            <a:r>
              <a:rPr lang="en-US" sz="1100" b="1" dirty="0" smtClean="0"/>
              <a:t> U41</a:t>
            </a:r>
          </a:p>
          <a:p>
            <a:pPr>
              <a:lnSpc>
                <a:spcPct val="80000"/>
              </a:lnSpc>
            </a:pPr>
            <a:r>
              <a:rPr lang="en-US" sz="1100" b="1" dirty="0"/>
              <a:t> </a:t>
            </a:r>
            <a:r>
              <a:rPr lang="en-US" sz="1100" b="1" dirty="0" smtClean="0"/>
              <a:t>   U44</a:t>
            </a:r>
            <a:endParaRPr lang="en-US" sz="11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2C98FCE1A0E448A1E158EBFFE2F8B" ma:contentTypeVersion="1" ma:contentTypeDescription="Create a new document." ma:contentTypeScope="" ma:versionID="76ebd7277803707863ce8a13b8345eea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736741-65CF-4C70-A087-4C4D7B657564}"/>
</file>

<file path=customXml/itemProps2.xml><?xml version="1.0" encoding="utf-8"?>
<ds:datastoreItem xmlns:ds="http://schemas.openxmlformats.org/officeDocument/2006/customXml" ds:itemID="{31F08F35-2E0B-4C13-90B0-89B09D98DFC3}"/>
</file>

<file path=customXml/itemProps3.xml><?xml version="1.0" encoding="utf-8"?>
<ds:datastoreItem xmlns:ds="http://schemas.openxmlformats.org/officeDocument/2006/customXml" ds:itemID="{B1EA063E-ED9A-4785-A034-3A11E57767C3}"/>
</file>

<file path=docProps/app.xml><?xml version="1.0" encoding="utf-8"?>
<Properties xmlns="http://schemas.openxmlformats.org/officeDocument/2006/extended-properties" xmlns:vt="http://schemas.openxmlformats.org/officeDocument/2006/docPropsVTypes">
  <TotalTime>6518</TotalTime>
  <Words>754</Words>
  <Application>Microsoft Office PowerPoint</Application>
  <PresentationFormat>On-screen Show (4:3)</PresentationFormat>
  <Paragraphs>48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197</cp:revision>
  <cp:lastPrinted>2007-07-13T05:35:51Z</cp:lastPrinted>
  <dcterms:created xsi:type="dcterms:W3CDTF">2004-08-07T03:10:56Z</dcterms:created>
  <dcterms:modified xsi:type="dcterms:W3CDTF">2019-05-15T09:29:16Z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0x010100D982C98FCE1A0E448A1E158EBFFE2F8B</vt:lpwstr>
  </property>
</Properties>
</file>