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2.xml" ContentType="application/vnd.openxmlformats-officedocument.presentationml.notesSlide+xml"/>
  <Override PartName="/ppt/slideLayouts/slideLayout10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3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3" r:id="rId2"/>
    <p:sldId id="264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33CC"/>
    <a:srgbClr val="333399"/>
    <a:srgbClr val="008080"/>
    <a:srgbClr val="006600"/>
    <a:srgbClr val="000066"/>
    <a:srgbClr val="FFFF00"/>
    <a:srgbClr val="0066FF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905" autoAdjust="0"/>
    <p:restoredTop sz="96354" autoAdjust="0"/>
  </p:normalViewPr>
  <p:slideViewPr>
    <p:cSldViewPr snapToGrid="0">
      <p:cViewPr varScale="1">
        <p:scale>
          <a:sx n="78" d="100"/>
          <a:sy n="78" d="100"/>
        </p:scale>
        <p:origin x="1742" y="4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73" d="100"/>
          <a:sy n="73" d="100"/>
        </p:scale>
        <p:origin x="-1986" y="-10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12" Type="http://schemas.openxmlformats.org/officeDocument/2006/relationships/customXml" Target="../customXml/item3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openxmlformats.org/officeDocument/2006/relationships/customXml" Target="../customXml/item2.xml"/><Relationship Id="rId5" Type="http://schemas.openxmlformats.org/officeDocument/2006/relationships/handoutMaster" Target="handoutMasters/handoutMaster1.xml"/><Relationship Id="rId10" Type="http://schemas.openxmlformats.org/officeDocument/2006/relationships/customXml" Target="../customXml/item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22FB8F7-A4EF-491B-8766-3F9B2991C9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63142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5B9D219D-06B3-467B-AA93-169E235498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86680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48929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6AC04BA-D5B1-4AEE-92A8-018E0611CCA8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z="12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080033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3AA275-2248-4703-A6BD-2B2C7E4662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DCB457-3824-4C81-AF28-F5618F2A6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992C00-8830-40B8-83C7-509852F492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F46750-D5FA-4671-B5BA-E95E7F6774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2780E7-AE4B-4A74-913C-69559A8F9A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E93F4C-B641-44D5-88A7-D685C8539F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937C37-A518-4341-96B5-795628DF95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634430-B1CB-4CC6-9592-621DF5AC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DFAB3-0539-4C14-B23B-7AC1C4980D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0B7CBC-4F8F-4D89-AE90-5DB130C8D8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E606A-5DAB-4153-87A7-04FF916154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7728583B-E7C8-46C8-B594-1E9554A88C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hyperlink" Target="https://doi.org/10.1103/PhysRevB.99.020507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doi.org/10.1103/PhysRevB.99.020507" TargetMode="External"/><Relationship Id="rId3" Type="http://schemas.openxmlformats.org/officeDocument/2006/relationships/image" Target="../media/image1.jpe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0" y="1489184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10" name="Text Box 28"/>
          <p:cNvSpPr txBox="1">
            <a:spLocks noChangeArrowheads="1"/>
          </p:cNvSpPr>
          <p:nvPr/>
        </p:nvSpPr>
        <p:spPr bwMode="auto">
          <a:xfrm>
            <a:off x="62941" y="4722334"/>
            <a:ext cx="5290499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100" b="1" dirty="0">
                <a:solidFill>
                  <a:srgbClr val="333399"/>
                </a:solidFill>
              </a:rPr>
              <a:t>Facilities </a:t>
            </a:r>
            <a:r>
              <a:rPr lang="en-US" sz="1100" b="1" dirty="0" smtClean="0">
                <a:solidFill>
                  <a:srgbClr val="333399"/>
                </a:solidFill>
              </a:rPr>
              <a:t>used</a:t>
            </a:r>
            <a:r>
              <a:rPr lang="en-US" sz="1100" b="1" dirty="0">
                <a:solidFill>
                  <a:srgbClr val="333399"/>
                </a:solidFill>
              </a:rPr>
              <a:t>:</a:t>
            </a:r>
            <a:r>
              <a:rPr lang="en-US" sz="1100" dirty="0">
                <a:solidFill>
                  <a:srgbClr val="333399"/>
                </a:solidFill>
              </a:rPr>
              <a:t>  DC Field Facility, 35-Tesla resistive magnet (Cell 12).</a:t>
            </a:r>
          </a:p>
          <a:p>
            <a:pPr algn="just"/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>
                <a:solidFill>
                  <a:srgbClr val="333399"/>
                </a:solidFill>
              </a:rPr>
              <a:t>Khan, M.A.; Graf, D.E.; </a:t>
            </a:r>
            <a:r>
              <a:rPr lang="en-US" sz="1100" dirty="0" err="1">
                <a:solidFill>
                  <a:srgbClr val="333399"/>
                </a:solidFill>
              </a:rPr>
              <a:t>Vekhter</a:t>
            </a:r>
            <a:r>
              <a:rPr lang="en-US" sz="1100" dirty="0">
                <a:solidFill>
                  <a:srgbClr val="333399"/>
                </a:solidFill>
              </a:rPr>
              <a:t>, I.; Browne, D.A.; </a:t>
            </a:r>
            <a:r>
              <a:rPr lang="en-US" sz="1100" dirty="0" err="1">
                <a:solidFill>
                  <a:srgbClr val="333399"/>
                </a:solidFill>
              </a:rPr>
              <a:t>DiTusa</a:t>
            </a:r>
            <a:r>
              <a:rPr lang="en-US" sz="1100" dirty="0">
                <a:solidFill>
                  <a:srgbClr val="333399"/>
                </a:solidFill>
              </a:rPr>
              <a:t>, J.F.; Phelan, W.A.; Young, D.P., </a:t>
            </a:r>
            <a:r>
              <a:rPr lang="en-US" sz="1100" i="1" dirty="0">
                <a:solidFill>
                  <a:srgbClr val="333399"/>
                </a:solidFill>
              </a:rPr>
              <a:t>Quantum oscillations and a nontrivial Berry phase in the </a:t>
            </a:r>
            <a:r>
              <a:rPr lang="en-US" sz="1100" i="1" dirty="0" err="1">
                <a:solidFill>
                  <a:srgbClr val="333399"/>
                </a:solidFill>
              </a:rPr>
              <a:t>noncentrosymmetric</a:t>
            </a:r>
            <a:r>
              <a:rPr lang="en-US" sz="1100" i="1" dirty="0">
                <a:solidFill>
                  <a:srgbClr val="333399"/>
                </a:solidFill>
              </a:rPr>
              <a:t> topological superconductor candidate </a:t>
            </a:r>
            <a:r>
              <a:rPr lang="en-US" sz="1100" i="1" dirty="0" err="1">
                <a:solidFill>
                  <a:srgbClr val="333399"/>
                </a:solidFill>
              </a:rPr>
              <a:t>BiPd</a:t>
            </a:r>
            <a:r>
              <a:rPr lang="en-US" sz="1100" i="1" dirty="0">
                <a:solidFill>
                  <a:srgbClr val="333399"/>
                </a:solidFill>
              </a:rPr>
              <a:t>,</a:t>
            </a:r>
            <a:r>
              <a:rPr lang="en-US" sz="1100" dirty="0">
                <a:solidFill>
                  <a:srgbClr val="333399"/>
                </a:solidFill>
              </a:rPr>
              <a:t> </a:t>
            </a:r>
            <a:r>
              <a:rPr lang="en-US" sz="1100" b="1" dirty="0">
                <a:solidFill>
                  <a:srgbClr val="333399"/>
                </a:solidFill>
              </a:rPr>
              <a:t>Phys. Rev. B Rapid </a:t>
            </a:r>
            <a:r>
              <a:rPr lang="en-US" sz="1100" b="1" dirty="0" err="1">
                <a:solidFill>
                  <a:srgbClr val="333399"/>
                </a:solidFill>
              </a:rPr>
              <a:t>Commun</a:t>
            </a:r>
            <a:r>
              <a:rPr lang="en-US" sz="1100" b="1" dirty="0">
                <a:solidFill>
                  <a:srgbClr val="333399"/>
                </a:solidFill>
              </a:rPr>
              <a:t>.</a:t>
            </a:r>
            <a:r>
              <a:rPr lang="en-US" sz="1100" dirty="0">
                <a:solidFill>
                  <a:srgbClr val="333399"/>
                </a:solidFill>
              </a:rPr>
              <a:t>, </a:t>
            </a:r>
            <a:r>
              <a:rPr lang="en-US" sz="1100" b="1" dirty="0">
                <a:solidFill>
                  <a:srgbClr val="333399"/>
                </a:solidFill>
              </a:rPr>
              <a:t>99</a:t>
            </a:r>
            <a:r>
              <a:rPr lang="en-US" sz="1100" dirty="0">
                <a:solidFill>
                  <a:srgbClr val="333399"/>
                </a:solidFill>
              </a:rPr>
              <a:t>, 020507 (2019) DOI: </a:t>
            </a:r>
            <a:r>
              <a:rPr lang="en-US" sz="1100" dirty="0">
                <a:solidFill>
                  <a:srgbClr val="333399"/>
                </a:solidFill>
                <a:hlinkClick r:id="rId3"/>
              </a:rPr>
              <a:t>10.1103/PhysRevB.99.020507</a:t>
            </a:r>
            <a:r>
              <a:rPr lang="en-US" sz="1100" dirty="0" smtClean="0">
                <a:solidFill>
                  <a:srgbClr val="333399"/>
                </a:solidFill>
              </a:rPr>
              <a:t>.</a:t>
            </a:r>
            <a:endParaRPr lang="en-US" sz="1100" i="1" dirty="0">
              <a:solidFill>
                <a:srgbClr val="333399"/>
              </a:solidFill>
            </a:endParaRPr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sp>
        <p:nvSpPr>
          <p:cNvPr id="13" name="Text Box 62"/>
          <p:cNvSpPr txBox="1">
            <a:spLocks noChangeArrowheads="1"/>
          </p:cNvSpPr>
          <p:nvPr/>
        </p:nvSpPr>
        <p:spPr bwMode="auto">
          <a:xfrm>
            <a:off x="943222" y="54174"/>
            <a:ext cx="7138126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/>
              <a:t>Evidence Supporting </a:t>
            </a:r>
            <a:r>
              <a:rPr lang="en-US" sz="1600" b="1" dirty="0" err="1" smtClean="0"/>
              <a:t>BiPd</a:t>
            </a:r>
            <a:r>
              <a:rPr lang="en-US" sz="1600" b="1" dirty="0" smtClean="0"/>
              <a:t> as a Topological Superconductor</a:t>
            </a:r>
            <a:endParaRPr lang="en-US" sz="600" dirty="0"/>
          </a:p>
          <a:p>
            <a:pPr algn="ctr">
              <a:spcBef>
                <a:spcPts val="0"/>
              </a:spcBef>
            </a:pPr>
            <a:endParaRPr lang="en-US" sz="800" dirty="0" smtClean="0"/>
          </a:p>
          <a:p>
            <a:pPr algn="ctr">
              <a:spcBef>
                <a:spcPts val="0"/>
              </a:spcBef>
            </a:pPr>
            <a:r>
              <a:rPr lang="en-US" sz="1100" dirty="0" err="1" smtClean="0"/>
              <a:t>Mojammel</a:t>
            </a:r>
            <a:r>
              <a:rPr lang="en-US" sz="1100" dirty="0" smtClean="0"/>
              <a:t> </a:t>
            </a:r>
            <a:r>
              <a:rPr lang="en-US" sz="1100" dirty="0"/>
              <a:t>A. Khan</a:t>
            </a:r>
            <a:r>
              <a:rPr lang="en-US" sz="1100" baseline="30000" dirty="0"/>
              <a:t>1</a:t>
            </a:r>
            <a:r>
              <a:rPr lang="en-US" sz="1100" dirty="0"/>
              <a:t>, D. E. Graf</a:t>
            </a:r>
            <a:r>
              <a:rPr lang="en-US" sz="1100" baseline="30000" dirty="0"/>
              <a:t>2</a:t>
            </a:r>
            <a:r>
              <a:rPr lang="en-US" sz="1100" dirty="0"/>
              <a:t>, I. Vekhter</a:t>
            </a:r>
            <a:r>
              <a:rPr lang="en-US" sz="1100" baseline="30000" dirty="0"/>
              <a:t>1</a:t>
            </a:r>
            <a:r>
              <a:rPr lang="en-US" sz="1100" dirty="0"/>
              <a:t>, D. A. Browne</a:t>
            </a:r>
            <a:r>
              <a:rPr lang="en-US" sz="1100" baseline="30000" dirty="0"/>
              <a:t>1</a:t>
            </a:r>
            <a:r>
              <a:rPr lang="en-US" sz="1100" dirty="0"/>
              <a:t>, J. F. DiTusa</a:t>
            </a:r>
            <a:r>
              <a:rPr lang="en-US" sz="1100" baseline="30000" dirty="0"/>
              <a:t>1</a:t>
            </a:r>
            <a:r>
              <a:rPr lang="en-US" sz="1100" dirty="0"/>
              <a:t>, W. Adam Phelan</a:t>
            </a:r>
            <a:r>
              <a:rPr lang="en-US" sz="1100" baseline="30000" dirty="0"/>
              <a:t>1,†</a:t>
            </a:r>
            <a:r>
              <a:rPr lang="en-US" sz="1100" dirty="0"/>
              <a:t>,</a:t>
            </a:r>
            <a:r>
              <a:rPr lang="en-US" sz="1100" baseline="30000" dirty="0"/>
              <a:t> </a:t>
            </a:r>
            <a:r>
              <a:rPr lang="en-US" sz="1100" dirty="0"/>
              <a:t>and D. P. Young</a:t>
            </a:r>
            <a:r>
              <a:rPr lang="en-US" sz="1100" baseline="30000" dirty="0"/>
              <a:t>1</a:t>
            </a:r>
            <a:r>
              <a:rPr lang="en-US" sz="1100" dirty="0"/>
              <a:t> </a:t>
            </a:r>
            <a:r>
              <a:rPr lang="en-US" sz="1050" b="1" dirty="0">
                <a:solidFill>
                  <a:srgbClr val="0033CC"/>
                </a:solidFill>
              </a:rPr>
              <a:t>1. Louisiana State University; 2. National High Magnetic Field Laboratory; </a:t>
            </a:r>
          </a:p>
          <a:p>
            <a:pPr algn="ctr">
              <a:spcBef>
                <a:spcPts val="0"/>
              </a:spcBef>
            </a:pPr>
            <a:r>
              <a:rPr lang="en-US" sz="1050" b="1" dirty="0">
                <a:solidFill>
                  <a:srgbClr val="0033CC"/>
                </a:solidFill>
              </a:rPr>
              <a:t>†. Current address:  The Johns Hopkins University</a:t>
            </a:r>
          </a:p>
          <a:p>
            <a:pPr algn="ctr">
              <a:spcBef>
                <a:spcPts val="0"/>
              </a:spcBef>
            </a:pPr>
            <a:endParaRPr lang="en-US" sz="400" b="1" dirty="0" smtClean="0">
              <a:solidFill>
                <a:srgbClr val="0033CC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1050" b="1" dirty="0" smtClean="0">
                <a:solidFill>
                  <a:srgbClr val="0033CC"/>
                </a:solidFill>
              </a:rPr>
              <a:t> </a:t>
            </a:r>
            <a:r>
              <a:rPr lang="en-US" sz="1050" b="1" dirty="0"/>
              <a:t>Funding Grants:</a:t>
            </a:r>
            <a:r>
              <a:rPr lang="en-US" sz="1050" dirty="0"/>
              <a:t> G.S. Boebinger (NSF DMR-1157490); D.P. Young (NSF DMR-1306392); </a:t>
            </a:r>
          </a:p>
          <a:p>
            <a:pPr algn="ctr">
              <a:spcBef>
                <a:spcPts val="0"/>
              </a:spcBef>
            </a:pPr>
            <a:r>
              <a:rPr lang="en-US" sz="1050" dirty="0"/>
              <a:t>I. </a:t>
            </a:r>
            <a:r>
              <a:rPr lang="en-US" sz="1050" dirty="0" err="1"/>
              <a:t>Vekhter</a:t>
            </a:r>
            <a:r>
              <a:rPr lang="en-US" sz="1050" dirty="0"/>
              <a:t> (NSF DMR-1410741); J.F. </a:t>
            </a:r>
            <a:r>
              <a:rPr lang="en-US" sz="1050" dirty="0" err="1"/>
              <a:t>DiTusa</a:t>
            </a:r>
            <a:r>
              <a:rPr lang="en-US" sz="1050" dirty="0"/>
              <a:t> and D.P.Y.(DoE SC0012432)</a:t>
            </a:r>
            <a:endParaRPr lang="en-US" sz="1050" b="1" dirty="0">
              <a:solidFill>
                <a:srgbClr val="0033CC"/>
              </a:solidFill>
            </a:endParaRPr>
          </a:p>
        </p:txBody>
      </p:sp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grpSp>
        <p:nvGrpSpPr>
          <p:cNvPr id="4" name="Group 3"/>
          <p:cNvGrpSpPr/>
          <p:nvPr/>
        </p:nvGrpSpPr>
        <p:grpSpPr>
          <a:xfrm>
            <a:off x="6329321" y="4725891"/>
            <a:ext cx="2687543" cy="1943856"/>
            <a:chOff x="6128838" y="4631589"/>
            <a:chExt cx="2545737" cy="1764321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 rotWithShape="1">
            <a:blip r:embed="rId6"/>
            <a:srcRect l="6658" t="6182" r="7664" b="10204"/>
            <a:stretch/>
          </p:blipFill>
          <p:spPr>
            <a:xfrm>
              <a:off x="6180756" y="4669796"/>
              <a:ext cx="2493819" cy="1726114"/>
            </a:xfrm>
            <a:prstGeom prst="rect">
              <a:avLst/>
            </a:prstGeom>
          </p:spPr>
        </p:pic>
        <p:sp>
          <p:nvSpPr>
            <p:cNvPr id="7" name="TextBox 6"/>
            <p:cNvSpPr txBox="1"/>
            <p:nvPr/>
          </p:nvSpPr>
          <p:spPr>
            <a:xfrm>
              <a:off x="6128838" y="4631589"/>
              <a:ext cx="5562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(c)</a:t>
              </a:r>
            </a:p>
          </p:txBody>
        </p:sp>
      </p:grpSp>
      <p:sp>
        <p:nvSpPr>
          <p:cNvPr id="1034" name="Rectangle 49"/>
          <p:cNvSpPr>
            <a:spLocks noChangeArrowheads="1"/>
          </p:cNvSpPr>
          <p:nvPr/>
        </p:nvSpPr>
        <p:spPr bwMode="auto">
          <a:xfrm>
            <a:off x="5435600" y="1556473"/>
            <a:ext cx="3632200" cy="5250183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49"/>
          <p:cNvSpPr>
            <a:spLocks noChangeArrowheads="1"/>
          </p:cNvSpPr>
          <p:nvPr/>
        </p:nvSpPr>
        <p:spPr bwMode="auto">
          <a:xfrm>
            <a:off x="83962" y="5689943"/>
            <a:ext cx="5349318" cy="1116713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353440" y="5703891"/>
            <a:ext cx="162000" cy="1095429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D869391-2E03-354A-862D-03E3276E279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1720" y="2808514"/>
            <a:ext cx="3236132" cy="1910181"/>
          </a:xfrm>
          <a:prstGeom prst="rect">
            <a:avLst/>
          </a:prstGeom>
        </p:spPr>
      </p:pic>
      <p:cxnSp>
        <p:nvCxnSpPr>
          <p:cNvPr id="25" name="Curved Connector 24">
            <a:extLst>
              <a:ext uri="{FF2B5EF4-FFF2-40B4-BE49-F238E27FC236}">
                <a16:creationId xmlns:a16="http://schemas.microsoft.com/office/drawing/2014/main" id="{B671E5C8-4D80-234D-A716-64341F6080EB}"/>
              </a:ext>
            </a:extLst>
          </p:cNvPr>
          <p:cNvCxnSpPr>
            <a:cxnSpLocks/>
          </p:cNvCxnSpPr>
          <p:nvPr/>
        </p:nvCxnSpPr>
        <p:spPr>
          <a:xfrm rot="10800000" flipV="1">
            <a:off x="5740670" y="2197772"/>
            <a:ext cx="1098873" cy="726351"/>
          </a:xfrm>
          <a:prstGeom prst="curvedConnector3">
            <a:avLst>
              <a:gd name="adj1" fmla="val 100283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 Box 28"/>
          <p:cNvSpPr txBox="1">
            <a:spLocks noChangeArrowheads="1"/>
          </p:cNvSpPr>
          <p:nvPr/>
        </p:nvSpPr>
        <p:spPr bwMode="auto">
          <a:xfrm>
            <a:off x="62942" y="1549279"/>
            <a:ext cx="5370338" cy="3170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150" dirty="0"/>
              <a:t>Topological materials are scientifically fascinating and technologically appealing </a:t>
            </a:r>
            <a:r>
              <a:rPr lang="en-US" sz="1150" dirty="0" smtClean="0"/>
              <a:t>due to their </a:t>
            </a:r>
            <a:r>
              <a:rPr lang="en-US" sz="1150" dirty="0"/>
              <a:t>unique electronic properties and behavior. </a:t>
            </a:r>
            <a:r>
              <a:rPr lang="en-US" sz="1150" i="1" u="sng" dirty="0"/>
              <a:t>The </a:t>
            </a:r>
            <a:r>
              <a:rPr lang="en-US" sz="1150" i="1" u="sng" dirty="0" smtClean="0"/>
              <a:t>superconductor, </a:t>
            </a:r>
            <a:r>
              <a:rPr lang="en-US" sz="1150" i="1" u="sng" dirty="0" err="1" smtClean="0"/>
              <a:t>BiPd</a:t>
            </a:r>
            <a:r>
              <a:rPr lang="en-US" sz="1150" i="1" u="sng" dirty="0" smtClean="0"/>
              <a:t>, </a:t>
            </a:r>
            <a:r>
              <a:rPr lang="en-US" sz="1150" i="1" u="sng" dirty="0"/>
              <a:t>has the possibility of being a topological superconductor by virtue of its crystal structure being </a:t>
            </a:r>
            <a:r>
              <a:rPr lang="en-US" sz="1150" i="1" u="sng" dirty="0" err="1"/>
              <a:t>noncentrosymmetric</a:t>
            </a:r>
            <a:r>
              <a:rPr lang="en-US" sz="1150" dirty="0"/>
              <a:t>, which means its crystal structure lacks a center of inversion symmetry.  Its large spin-orbit coupling is therefore antisymmetric, making it a likely candidate </a:t>
            </a:r>
            <a:r>
              <a:rPr lang="en-US" sz="1150" dirty="0" smtClean="0"/>
              <a:t>material </a:t>
            </a:r>
            <a:r>
              <a:rPr lang="en-US" sz="1150" dirty="0"/>
              <a:t>to host a topological superconducting state.  </a:t>
            </a:r>
          </a:p>
          <a:p>
            <a:pPr algn="just"/>
            <a:endParaRPr lang="en-US" sz="400" dirty="0"/>
          </a:p>
          <a:p>
            <a:pPr algn="just"/>
            <a:r>
              <a:rPr lang="en-US" sz="1150" dirty="0"/>
              <a:t>One method of determining if topological states are present is by measuring the Fermi surface of a material. This was accomplished via torque magnetometry, a technique that  is highly sensitive to changes in the magnetization and allows a </a:t>
            </a:r>
            <a:r>
              <a:rPr lang="en-US" sz="1150" dirty="0" smtClean="0"/>
              <a:t>measurement </a:t>
            </a:r>
            <a:r>
              <a:rPr lang="en-US" sz="1150" dirty="0"/>
              <a:t>of the angular dependence of the de Haas-van Alphen effect.  The measurements were performed in a </a:t>
            </a:r>
            <a:r>
              <a:rPr lang="en-US" sz="1150" dirty="0" smtClean="0"/>
              <a:t>35T </a:t>
            </a:r>
            <a:r>
              <a:rPr lang="en-US" sz="1150" dirty="0"/>
              <a:t>resistive magnet </a:t>
            </a:r>
            <a:r>
              <a:rPr lang="en-US" sz="1150" dirty="0" smtClean="0"/>
              <a:t>coupled </a:t>
            </a:r>
            <a:r>
              <a:rPr lang="en-US" sz="1150" dirty="0"/>
              <a:t>to a cryostat with a base temperature of 350 </a:t>
            </a:r>
            <a:r>
              <a:rPr lang="en-US" sz="1150" dirty="0" err="1"/>
              <a:t>mK.</a:t>
            </a:r>
            <a:r>
              <a:rPr lang="en-US" sz="1150" dirty="0"/>
              <a:t> Data from sweeping the magnetic field </a:t>
            </a:r>
            <a:r>
              <a:rPr lang="en-US" sz="1150" dirty="0" smtClean="0"/>
              <a:t>(a) are combined </a:t>
            </a:r>
            <a:r>
              <a:rPr lang="en-US" sz="1150" dirty="0"/>
              <a:t>to produce </a:t>
            </a:r>
            <a:r>
              <a:rPr lang="en-US" sz="1150" dirty="0" smtClean="0"/>
              <a:t>(b) a </a:t>
            </a:r>
            <a:r>
              <a:rPr lang="en-US" sz="1150" dirty="0"/>
              <a:t>map of the Fermi surface </a:t>
            </a:r>
            <a:r>
              <a:rPr lang="en-US" sz="1150" dirty="0" smtClean="0"/>
              <a:t>as a function of angle, which </a:t>
            </a:r>
            <a:r>
              <a:rPr lang="en-US" sz="1150" dirty="0" smtClean="0"/>
              <a:t> </a:t>
            </a:r>
            <a:r>
              <a:rPr lang="en-US" sz="1150" dirty="0"/>
              <a:t>are compared </a:t>
            </a:r>
            <a:r>
              <a:rPr lang="en-US" sz="1150" dirty="0" smtClean="0"/>
              <a:t>to (c) calculations of the Fermi surface. </a:t>
            </a:r>
            <a:r>
              <a:rPr lang="en-US" sz="1150" i="1" u="sng" dirty="0" smtClean="0"/>
              <a:t>Analysis </a:t>
            </a:r>
            <a:r>
              <a:rPr lang="en-US" sz="1150" i="1" u="sng" dirty="0"/>
              <a:t>of </a:t>
            </a:r>
            <a:r>
              <a:rPr lang="en-US" sz="1150" i="1" u="sng" dirty="0" smtClean="0"/>
              <a:t>these </a:t>
            </a:r>
            <a:r>
              <a:rPr lang="en-US" sz="1150" i="1" u="sng" dirty="0"/>
              <a:t>data </a:t>
            </a:r>
            <a:r>
              <a:rPr lang="en-US" sz="1150" i="1" u="sng" dirty="0" smtClean="0"/>
              <a:t>revealed that </a:t>
            </a:r>
            <a:r>
              <a:rPr lang="en-US" sz="1150" i="1" u="sng" dirty="0"/>
              <a:t>a nontrivial Berry phase is associated with the </a:t>
            </a:r>
            <a:r>
              <a:rPr lang="en-US" sz="1150" i="1" u="sng" dirty="0" smtClean="0"/>
              <a:t>         </a:t>
            </a:r>
            <a:r>
              <a:rPr lang="en-US" sz="1200" b="1" i="1" u="sng" dirty="0" smtClean="0"/>
              <a:t>𝛼</a:t>
            </a:r>
            <a:r>
              <a:rPr lang="en-US" sz="1150" i="1" u="sng" dirty="0"/>
              <a:t> </a:t>
            </a:r>
            <a:r>
              <a:rPr lang="en-US" sz="1150" i="1" u="sng" dirty="0" smtClean="0"/>
              <a:t>frequency</a:t>
            </a:r>
            <a:r>
              <a:rPr lang="en-US" sz="1150" i="1" u="sng" dirty="0"/>
              <a:t>, strongly suggesting the presence of topological states in bulk </a:t>
            </a:r>
            <a:r>
              <a:rPr lang="en-US" sz="1150" i="1" u="sng" dirty="0" err="1"/>
              <a:t>BiPd</a:t>
            </a:r>
            <a:r>
              <a:rPr lang="en-US" sz="1150" i="1" u="sng" dirty="0"/>
              <a:t>.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6899564" y="1634048"/>
            <a:ext cx="2151529" cy="1792089"/>
            <a:chOff x="6899564" y="1634048"/>
            <a:chExt cx="2151529" cy="1792089"/>
          </a:xfrm>
        </p:grpSpPr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A1553F65-4F2E-604C-B5FA-89FC4CB8F7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t="8929" r="784"/>
            <a:stretch/>
          </p:blipFill>
          <p:spPr>
            <a:xfrm>
              <a:off x="6899564" y="1634048"/>
              <a:ext cx="2151529" cy="1792089"/>
            </a:xfrm>
            <a:prstGeom prst="rect">
              <a:avLst/>
            </a:prstGeom>
          </p:spPr>
        </p:pic>
        <p:sp>
          <p:nvSpPr>
            <p:cNvPr id="2" name="Rectangle 1"/>
            <p:cNvSpPr/>
            <p:nvPr/>
          </p:nvSpPr>
          <p:spPr>
            <a:xfrm>
              <a:off x="7251632" y="3325091"/>
              <a:ext cx="396077" cy="831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26" name="Curved Connector 25">
            <a:extLst>
              <a:ext uri="{FF2B5EF4-FFF2-40B4-BE49-F238E27FC236}">
                <a16:creationId xmlns:a16="http://schemas.microsoft.com/office/drawing/2014/main" id="{B671E5C8-4D80-234D-A716-64341F6080EB}"/>
              </a:ext>
            </a:extLst>
          </p:cNvPr>
          <p:cNvCxnSpPr>
            <a:cxnSpLocks/>
          </p:cNvCxnSpPr>
          <p:nvPr/>
        </p:nvCxnSpPr>
        <p:spPr>
          <a:xfrm rot="16200000" flipH="1">
            <a:off x="5662538" y="4744814"/>
            <a:ext cx="660890" cy="508355"/>
          </a:xfrm>
          <a:prstGeom prst="curvedConnector3">
            <a:avLst>
              <a:gd name="adj1" fmla="val 100313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>
            <a:extLst>
              <a:ext uri="{FF2B5EF4-FFF2-40B4-BE49-F238E27FC236}">
                <a16:creationId xmlns:a16="http://schemas.microsoft.com/office/drawing/2014/main" id="{EB216B87-25C9-FE47-AFB1-62D97F922CCA}"/>
              </a:ext>
            </a:extLst>
          </p:cNvPr>
          <p:cNvSpPr txBox="1"/>
          <p:nvPr/>
        </p:nvSpPr>
        <p:spPr>
          <a:xfrm>
            <a:off x="81641" y="5689943"/>
            <a:ext cx="6240921" cy="1057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5000"/>
              </a:lnSpc>
            </a:pPr>
            <a:r>
              <a:rPr lang="en-US" sz="1100" dirty="0" smtClean="0"/>
              <a:t>(a) Inset</a:t>
            </a:r>
            <a:r>
              <a:rPr lang="en-US" sz="1100" dirty="0"/>
              <a:t>:  Quantum oscillations in the sample’s </a:t>
            </a:r>
            <a:r>
              <a:rPr lang="en-US" sz="1100" dirty="0" smtClean="0"/>
              <a:t>magnetization, measured </a:t>
            </a:r>
            <a:r>
              <a:rPr lang="en-US" sz="1100" dirty="0"/>
              <a:t>by a torque cantilever magnetometer.  Main panel: </a:t>
            </a:r>
            <a:r>
              <a:rPr lang="en-US" sz="1100" dirty="0" smtClean="0"/>
              <a:t>Fourier </a:t>
            </a:r>
            <a:r>
              <a:rPr lang="en-US" sz="1100" dirty="0"/>
              <a:t>transform of </a:t>
            </a:r>
            <a:r>
              <a:rPr lang="en-US" sz="1100" dirty="0" smtClean="0"/>
              <a:t>these </a:t>
            </a:r>
            <a:r>
              <a:rPr lang="en-US" sz="1100" dirty="0"/>
              <a:t>quantum </a:t>
            </a:r>
            <a:r>
              <a:rPr lang="en-US" sz="1100" dirty="0" smtClean="0"/>
              <a:t>oscillations between </a:t>
            </a:r>
            <a:r>
              <a:rPr lang="en-US" sz="1100" dirty="0"/>
              <a:t>5 and 20 T.  The primary frequencies </a:t>
            </a:r>
            <a:r>
              <a:rPr lang="en-US" sz="1100" dirty="0" smtClean="0"/>
              <a:t>and their higher harmonics are </a:t>
            </a:r>
            <a:r>
              <a:rPr lang="en-US" sz="1100" dirty="0"/>
              <a:t>labeled in the figure.  These frequencies are inversely proportional to the extremal areas of the Fermi surface. (b) Frequency vs. angle map </a:t>
            </a:r>
            <a:r>
              <a:rPr lang="en-US" sz="1100" dirty="0" smtClean="0"/>
              <a:t>arising from shapes of </a:t>
            </a:r>
            <a:r>
              <a:rPr lang="en-US" sz="1100" dirty="0" smtClean="0"/>
              <a:t>the</a:t>
            </a:r>
            <a:r>
              <a:rPr lang="en-US" sz="1100" dirty="0" smtClean="0"/>
              <a:t> </a:t>
            </a:r>
            <a:r>
              <a:rPr lang="en-US" sz="1100" dirty="0"/>
              <a:t>Fermi </a:t>
            </a:r>
            <a:r>
              <a:rPr lang="en-US" sz="1100" dirty="0" smtClean="0"/>
              <a:t>surface. </a:t>
            </a:r>
            <a:r>
              <a:rPr lang="en-US" sz="1100" dirty="0"/>
              <a:t>(c) The calculated Fermi surface of </a:t>
            </a:r>
            <a:r>
              <a:rPr lang="en-US" sz="1100" dirty="0" err="1"/>
              <a:t>BiPd</a:t>
            </a:r>
            <a:r>
              <a:rPr lang="en-US" sz="1100" dirty="0"/>
              <a:t> projected into the first Brillouin zone.  It is complex, 3-dimensional, and composed of multiple sheets</a:t>
            </a:r>
            <a:r>
              <a:rPr lang="en-US" sz="11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75073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Line 42"/>
          <p:cNvSpPr>
            <a:spLocks noChangeShapeType="1"/>
          </p:cNvSpPr>
          <p:nvPr/>
        </p:nvSpPr>
        <p:spPr bwMode="auto">
          <a:xfrm>
            <a:off x="0" y="1489184"/>
            <a:ext cx="9029700" cy="0"/>
          </a:xfrm>
          <a:prstGeom prst="line">
            <a:avLst/>
          </a:prstGeom>
          <a:noFill/>
          <a:ln w="82550" cmpd="thickThin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pic>
        <p:nvPicPr>
          <p:cNvPr id="12" name="Picture 11" descr="NSF logo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26812" y="0"/>
            <a:ext cx="1017188" cy="1023315"/>
          </a:xfrm>
          <a:prstGeom prst="rect">
            <a:avLst/>
          </a:prstGeom>
        </p:spPr>
      </p:pic>
      <p:pic>
        <p:nvPicPr>
          <p:cNvPr id="14" name="Picture 13" descr="JustM_purple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02" y="42335"/>
            <a:ext cx="792698" cy="944759"/>
          </a:xfrm>
          <a:prstGeom prst="rect">
            <a:avLst/>
          </a:prstGeom>
        </p:spPr>
      </p:pic>
      <p:sp>
        <p:nvSpPr>
          <p:cNvPr id="20" name="Text Box 28">
            <a:extLst>
              <a:ext uri="{FF2B5EF4-FFF2-40B4-BE49-F238E27FC236}">
                <a16:creationId xmlns:a16="http://schemas.microsoft.com/office/drawing/2014/main" id="{75636767-9084-AA4E-95DA-86C9E04438D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23" y="1618241"/>
            <a:ext cx="5342969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200" b="1" dirty="0"/>
              <a:t>What is the finding? </a:t>
            </a:r>
            <a:r>
              <a:rPr lang="en-US" sz="1200" i="1" u="sng" dirty="0" smtClean="0"/>
              <a:t>M</a:t>
            </a:r>
            <a:r>
              <a:rPr lang="en-US" sz="1200" i="1" u="sng" dirty="0" smtClean="0"/>
              <a:t>easured magnetization oscillations in </a:t>
            </a:r>
            <a:r>
              <a:rPr lang="en-US" sz="1200" i="1" u="sng" dirty="0" err="1" smtClean="0"/>
              <a:t>BiPd</a:t>
            </a:r>
            <a:r>
              <a:rPr lang="en-US" sz="1200" i="1" u="sng" dirty="0" smtClean="0"/>
              <a:t> support the assertion that it is a topologically </a:t>
            </a:r>
            <a:r>
              <a:rPr lang="en-US" sz="1200" i="1" u="sng" dirty="0"/>
              <a:t>nontrivial superconductor</a:t>
            </a:r>
            <a:r>
              <a:rPr lang="en-US" sz="1200" dirty="0"/>
              <a:t>. This finding adds to the growing list of </a:t>
            </a:r>
            <a:r>
              <a:rPr lang="en-US" sz="1200" dirty="0" smtClean="0"/>
              <a:t>the </a:t>
            </a:r>
            <a:r>
              <a:rPr lang="en-US" sz="1200" dirty="0"/>
              <a:t>unique topological </a:t>
            </a:r>
            <a:r>
              <a:rPr lang="en-US" sz="1200" dirty="0" smtClean="0"/>
              <a:t>properties of </a:t>
            </a:r>
            <a:r>
              <a:rPr lang="en-US" sz="1200" dirty="0" err="1" smtClean="0"/>
              <a:t>BiPd</a:t>
            </a:r>
            <a:r>
              <a:rPr lang="en-US" sz="1200" dirty="0" smtClean="0"/>
              <a:t>.  </a:t>
            </a:r>
            <a:endParaRPr lang="en-US" sz="1200" dirty="0"/>
          </a:p>
          <a:p>
            <a:pPr algn="just"/>
            <a:endParaRPr lang="en-US" sz="800" dirty="0"/>
          </a:p>
          <a:p>
            <a:pPr algn="just"/>
            <a:r>
              <a:rPr lang="en-US" sz="1200" b="1" dirty="0"/>
              <a:t>Why is this important?  </a:t>
            </a:r>
            <a:r>
              <a:rPr lang="en-US" sz="1200" dirty="0"/>
              <a:t>The number of known topological superconductors is small</a:t>
            </a:r>
            <a:r>
              <a:rPr lang="en-US" sz="1200" dirty="0" smtClean="0"/>
              <a:t>. </a:t>
            </a:r>
            <a:r>
              <a:rPr lang="en-US" sz="1200" dirty="0"/>
              <a:t>If further research </a:t>
            </a:r>
            <a:r>
              <a:rPr lang="en-US" sz="1200" dirty="0" smtClean="0"/>
              <a:t>confirms that </a:t>
            </a:r>
            <a:r>
              <a:rPr lang="en-US" sz="1200" dirty="0" err="1"/>
              <a:t>BiPd</a:t>
            </a:r>
            <a:r>
              <a:rPr lang="en-US" sz="1200" dirty="0"/>
              <a:t> is indeed a topological </a:t>
            </a:r>
            <a:r>
              <a:rPr lang="en-US" sz="1200" dirty="0" smtClean="0"/>
              <a:t>superconductor, </a:t>
            </a:r>
            <a:r>
              <a:rPr lang="en-US" sz="1200" dirty="0"/>
              <a:t>this would provide a system perfect for exploring spin-orbit coupling experiments, which could </a:t>
            </a:r>
            <a:r>
              <a:rPr lang="en-US" sz="1200" dirty="0" smtClean="0"/>
              <a:t>provide </a:t>
            </a:r>
            <a:r>
              <a:rPr lang="en-US" sz="1200" dirty="0"/>
              <a:t>an inroad to the manipulation of nontrivial superconducting phases.  </a:t>
            </a:r>
          </a:p>
          <a:p>
            <a:pPr algn="just"/>
            <a:endParaRPr lang="en-US" sz="800" dirty="0"/>
          </a:p>
          <a:p>
            <a:pPr algn="just"/>
            <a:r>
              <a:rPr lang="en-US" sz="1200" b="1" dirty="0"/>
              <a:t>Why did this research need the </a:t>
            </a:r>
            <a:r>
              <a:rPr lang="en-US" sz="1200" b="1" dirty="0" err="1"/>
              <a:t>MagLab</a:t>
            </a:r>
            <a:r>
              <a:rPr lang="en-US" sz="1200" b="1" dirty="0"/>
              <a:t>? </a:t>
            </a:r>
            <a:r>
              <a:rPr lang="en-US" sz="1200" dirty="0"/>
              <a:t>Observing </a:t>
            </a:r>
            <a:r>
              <a:rPr lang="en-US" sz="1200" dirty="0" smtClean="0"/>
              <a:t>de </a:t>
            </a:r>
            <a:r>
              <a:rPr lang="en-US" sz="1200" dirty="0"/>
              <a:t>Haas-van Alphen  (</a:t>
            </a:r>
            <a:r>
              <a:rPr lang="en-US" sz="1200" dirty="0" err="1"/>
              <a:t>dHvA</a:t>
            </a:r>
            <a:r>
              <a:rPr lang="en-US" sz="1200" dirty="0"/>
              <a:t>) </a:t>
            </a:r>
            <a:r>
              <a:rPr lang="en-US" sz="1200" dirty="0" smtClean="0"/>
              <a:t>oscillations </a:t>
            </a:r>
            <a:r>
              <a:rPr lang="en-US" sz="1200" dirty="0"/>
              <a:t>in this material required </a:t>
            </a:r>
            <a:r>
              <a:rPr lang="en-US" sz="1200" dirty="0" smtClean="0"/>
              <a:t>MagLab-size magnetic </a:t>
            </a:r>
            <a:r>
              <a:rPr lang="en-US" sz="1200" dirty="0"/>
              <a:t>fields.  </a:t>
            </a:r>
            <a:r>
              <a:rPr lang="en-US" sz="1200" i="1" u="sng" dirty="0" smtClean="0"/>
              <a:t>The </a:t>
            </a:r>
            <a:r>
              <a:rPr lang="en-US" sz="1200" i="1" u="sng" dirty="0" err="1" smtClean="0"/>
              <a:t>MagLab’s</a:t>
            </a:r>
            <a:r>
              <a:rPr lang="en-US" sz="1200" i="1" u="sng" dirty="0" smtClean="0"/>
              <a:t> torque </a:t>
            </a:r>
            <a:r>
              <a:rPr lang="en-US" sz="1200" i="1" u="sng" dirty="0"/>
              <a:t>magnetometry probe is extremely sensitive to changes in the sample’s magnetization, and its rotation capabilities </a:t>
            </a:r>
            <a:r>
              <a:rPr lang="en-US" sz="1200" i="1" u="sng" dirty="0" smtClean="0"/>
              <a:t>allow users </a:t>
            </a:r>
            <a:r>
              <a:rPr lang="en-US" sz="1200" i="1" u="sng" dirty="0"/>
              <a:t>to map </a:t>
            </a:r>
            <a:r>
              <a:rPr lang="en-US" sz="1200" i="1" u="sng" dirty="0" smtClean="0"/>
              <a:t>the </a:t>
            </a:r>
            <a:r>
              <a:rPr lang="en-US" sz="1200" i="1" u="sng" dirty="0"/>
              <a:t>angular dependence of </a:t>
            </a:r>
            <a:r>
              <a:rPr lang="en-US" sz="1200" i="1" u="sng" dirty="0" err="1" smtClean="0"/>
              <a:t>dHvA</a:t>
            </a:r>
            <a:r>
              <a:rPr lang="en-US" sz="1200" i="1" u="sng" dirty="0" smtClean="0"/>
              <a:t> oscillations.</a:t>
            </a:r>
            <a:r>
              <a:rPr lang="en-US" sz="1200" i="1" dirty="0"/>
              <a:t> </a:t>
            </a:r>
            <a:r>
              <a:rPr lang="en-US" sz="1200" i="1" dirty="0" smtClean="0"/>
              <a:t> </a:t>
            </a:r>
            <a:r>
              <a:rPr lang="en-US" sz="1200" dirty="0" smtClean="0"/>
              <a:t>U</a:t>
            </a:r>
            <a:r>
              <a:rPr lang="en-US" sz="1200" dirty="0" smtClean="0"/>
              <a:t>sers then compare </a:t>
            </a:r>
            <a:r>
              <a:rPr lang="en-US" sz="1200" dirty="0"/>
              <a:t>this </a:t>
            </a:r>
            <a:r>
              <a:rPr lang="en-US" sz="1200" dirty="0" smtClean="0"/>
              <a:t>experimental map </a:t>
            </a:r>
            <a:r>
              <a:rPr lang="en-US" sz="1200" dirty="0"/>
              <a:t>to the </a:t>
            </a:r>
            <a:r>
              <a:rPr lang="en-US" sz="1200" dirty="0" smtClean="0"/>
              <a:t>calculated Fermi Surface, which further reinforced the case for topological superconductivity in </a:t>
            </a:r>
            <a:r>
              <a:rPr lang="en-US" sz="1200" dirty="0" err="1"/>
              <a:t>B</a:t>
            </a:r>
            <a:r>
              <a:rPr lang="en-US" sz="1200" dirty="0" err="1" smtClean="0"/>
              <a:t>iPd</a:t>
            </a:r>
            <a:r>
              <a:rPr lang="en-US" sz="1200" dirty="0" smtClean="0"/>
              <a:t>.</a:t>
            </a:r>
            <a:endParaRPr lang="en-US" sz="1200" dirty="0"/>
          </a:p>
        </p:txBody>
      </p:sp>
      <p:grpSp>
        <p:nvGrpSpPr>
          <p:cNvPr id="22" name="Group 21"/>
          <p:cNvGrpSpPr/>
          <p:nvPr/>
        </p:nvGrpSpPr>
        <p:grpSpPr>
          <a:xfrm>
            <a:off x="6329321" y="4725891"/>
            <a:ext cx="2687543" cy="1943856"/>
            <a:chOff x="6128838" y="4631589"/>
            <a:chExt cx="2545737" cy="1764321"/>
          </a:xfrm>
        </p:grpSpPr>
        <p:pic>
          <p:nvPicPr>
            <p:cNvPr id="23" name="Picture 22"/>
            <p:cNvPicPr>
              <a:picLocks noChangeAspect="1"/>
            </p:cNvPicPr>
            <p:nvPr/>
          </p:nvPicPr>
          <p:blipFill rotWithShape="1">
            <a:blip r:embed="rId5"/>
            <a:srcRect l="6658" t="6182" r="7664" b="10204"/>
            <a:stretch/>
          </p:blipFill>
          <p:spPr>
            <a:xfrm>
              <a:off x="6180756" y="4669796"/>
              <a:ext cx="2493819" cy="1726114"/>
            </a:xfrm>
            <a:prstGeom prst="rect">
              <a:avLst/>
            </a:prstGeom>
          </p:spPr>
        </p:pic>
        <p:sp>
          <p:nvSpPr>
            <p:cNvPr id="24" name="TextBox 23"/>
            <p:cNvSpPr txBox="1"/>
            <p:nvPr/>
          </p:nvSpPr>
          <p:spPr>
            <a:xfrm>
              <a:off x="6128838" y="4631589"/>
              <a:ext cx="55624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chemeClr val="bg1"/>
                  </a:solidFill>
                </a:rPr>
                <a:t>(c)</a:t>
              </a:r>
            </a:p>
          </p:txBody>
        </p:sp>
      </p:grpSp>
      <p:sp>
        <p:nvSpPr>
          <p:cNvPr id="26" name="Rectangle 49"/>
          <p:cNvSpPr>
            <a:spLocks noChangeArrowheads="1"/>
          </p:cNvSpPr>
          <p:nvPr/>
        </p:nvSpPr>
        <p:spPr bwMode="auto">
          <a:xfrm>
            <a:off x="5435600" y="1556473"/>
            <a:ext cx="3632200" cy="5250183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7D869391-2E03-354A-862D-03E3276E279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1720" y="2808514"/>
            <a:ext cx="3236132" cy="1910181"/>
          </a:xfrm>
          <a:prstGeom prst="rect">
            <a:avLst/>
          </a:prstGeom>
        </p:spPr>
      </p:pic>
      <p:cxnSp>
        <p:nvCxnSpPr>
          <p:cNvPr id="29" name="Curved Connector 28">
            <a:extLst>
              <a:ext uri="{FF2B5EF4-FFF2-40B4-BE49-F238E27FC236}">
                <a16:creationId xmlns:a16="http://schemas.microsoft.com/office/drawing/2014/main" id="{B671E5C8-4D80-234D-A716-64341F6080EB}"/>
              </a:ext>
            </a:extLst>
          </p:cNvPr>
          <p:cNvCxnSpPr>
            <a:cxnSpLocks/>
          </p:cNvCxnSpPr>
          <p:nvPr/>
        </p:nvCxnSpPr>
        <p:spPr>
          <a:xfrm rot="10800000" flipV="1">
            <a:off x="5740670" y="2197772"/>
            <a:ext cx="1098873" cy="726351"/>
          </a:xfrm>
          <a:prstGeom prst="curvedConnector3">
            <a:avLst>
              <a:gd name="adj1" fmla="val 100283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0" name="Group 29"/>
          <p:cNvGrpSpPr/>
          <p:nvPr/>
        </p:nvGrpSpPr>
        <p:grpSpPr>
          <a:xfrm>
            <a:off x="6899564" y="1634048"/>
            <a:ext cx="2151529" cy="1792089"/>
            <a:chOff x="6899564" y="1634048"/>
            <a:chExt cx="2151529" cy="1792089"/>
          </a:xfrm>
        </p:grpSpPr>
        <p:pic>
          <p:nvPicPr>
            <p:cNvPr id="32" name="Picture 31">
              <a:extLst>
                <a:ext uri="{FF2B5EF4-FFF2-40B4-BE49-F238E27FC236}">
                  <a16:creationId xmlns:a16="http://schemas.microsoft.com/office/drawing/2014/main" id="{A1553F65-4F2E-604C-B5FA-89FC4CB8F7E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t="8929" r="784"/>
            <a:stretch/>
          </p:blipFill>
          <p:spPr>
            <a:xfrm>
              <a:off x="6899564" y="1634048"/>
              <a:ext cx="2151529" cy="1792089"/>
            </a:xfrm>
            <a:prstGeom prst="rect">
              <a:avLst/>
            </a:prstGeom>
          </p:spPr>
        </p:pic>
        <p:sp>
          <p:nvSpPr>
            <p:cNvPr id="33" name="Rectangle 32"/>
            <p:cNvSpPr/>
            <p:nvPr/>
          </p:nvSpPr>
          <p:spPr>
            <a:xfrm>
              <a:off x="7251632" y="3325091"/>
              <a:ext cx="396077" cy="83127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4" name="Curved Connector 33">
            <a:extLst>
              <a:ext uri="{FF2B5EF4-FFF2-40B4-BE49-F238E27FC236}">
                <a16:creationId xmlns:a16="http://schemas.microsoft.com/office/drawing/2014/main" id="{B671E5C8-4D80-234D-A716-64341F6080EB}"/>
              </a:ext>
            </a:extLst>
          </p:cNvPr>
          <p:cNvCxnSpPr>
            <a:cxnSpLocks/>
          </p:cNvCxnSpPr>
          <p:nvPr/>
        </p:nvCxnSpPr>
        <p:spPr>
          <a:xfrm rot="16200000" flipH="1">
            <a:off x="5662538" y="4744814"/>
            <a:ext cx="660890" cy="508355"/>
          </a:xfrm>
          <a:prstGeom prst="curvedConnector3">
            <a:avLst>
              <a:gd name="adj1" fmla="val 100313"/>
            </a:avLst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5"/>
          <p:cNvSpPr>
            <a:spLocks noChangeArrowheads="1"/>
          </p:cNvSpPr>
          <p:nvPr/>
        </p:nvSpPr>
        <p:spPr bwMode="auto">
          <a:xfrm>
            <a:off x="784225" y="6281738"/>
            <a:ext cx="18415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sz="1200"/>
          </a:p>
        </p:txBody>
      </p:sp>
      <p:sp>
        <p:nvSpPr>
          <p:cNvPr id="40" name="Text Box 28"/>
          <p:cNvSpPr txBox="1">
            <a:spLocks noChangeArrowheads="1"/>
          </p:cNvSpPr>
          <p:nvPr/>
        </p:nvSpPr>
        <p:spPr bwMode="auto">
          <a:xfrm>
            <a:off x="62941" y="4722334"/>
            <a:ext cx="5290499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/>
            <a:r>
              <a:rPr lang="en-US" sz="1100" b="1" dirty="0">
                <a:solidFill>
                  <a:srgbClr val="333399"/>
                </a:solidFill>
              </a:rPr>
              <a:t>Facilities </a:t>
            </a:r>
            <a:r>
              <a:rPr lang="en-US" sz="1100" b="1" dirty="0" smtClean="0">
                <a:solidFill>
                  <a:srgbClr val="333399"/>
                </a:solidFill>
              </a:rPr>
              <a:t>used</a:t>
            </a:r>
            <a:r>
              <a:rPr lang="en-US" sz="1100" b="1" dirty="0">
                <a:solidFill>
                  <a:srgbClr val="333399"/>
                </a:solidFill>
              </a:rPr>
              <a:t>:</a:t>
            </a:r>
            <a:r>
              <a:rPr lang="en-US" sz="1100" dirty="0">
                <a:solidFill>
                  <a:srgbClr val="333399"/>
                </a:solidFill>
              </a:rPr>
              <a:t>  DC Field Facility, 35-Tesla resistive magnet (Cell 12).</a:t>
            </a:r>
          </a:p>
          <a:p>
            <a:pPr algn="just"/>
            <a:r>
              <a:rPr lang="en-US" sz="1100" b="1" dirty="0">
                <a:solidFill>
                  <a:srgbClr val="333399"/>
                </a:solidFill>
              </a:rPr>
              <a:t>Citation: </a:t>
            </a:r>
            <a:r>
              <a:rPr lang="en-US" sz="1100" dirty="0">
                <a:solidFill>
                  <a:srgbClr val="333399"/>
                </a:solidFill>
              </a:rPr>
              <a:t>Khan, M.A.; Graf, D.E.; </a:t>
            </a:r>
            <a:r>
              <a:rPr lang="en-US" sz="1100" dirty="0" err="1">
                <a:solidFill>
                  <a:srgbClr val="333399"/>
                </a:solidFill>
              </a:rPr>
              <a:t>Vekhter</a:t>
            </a:r>
            <a:r>
              <a:rPr lang="en-US" sz="1100" dirty="0">
                <a:solidFill>
                  <a:srgbClr val="333399"/>
                </a:solidFill>
              </a:rPr>
              <a:t>, I.; Browne, D.A.; </a:t>
            </a:r>
            <a:r>
              <a:rPr lang="en-US" sz="1100" dirty="0" err="1">
                <a:solidFill>
                  <a:srgbClr val="333399"/>
                </a:solidFill>
              </a:rPr>
              <a:t>DiTusa</a:t>
            </a:r>
            <a:r>
              <a:rPr lang="en-US" sz="1100" dirty="0">
                <a:solidFill>
                  <a:srgbClr val="333399"/>
                </a:solidFill>
              </a:rPr>
              <a:t>, J.F.; Phelan, W.A.; Young, D.P., </a:t>
            </a:r>
            <a:r>
              <a:rPr lang="en-US" sz="1100" i="1" dirty="0">
                <a:solidFill>
                  <a:srgbClr val="333399"/>
                </a:solidFill>
              </a:rPr>
              <a:t>Quantum oscillations and a nontrivial Berry phase in the </a:t>
            </a:r>
            <a:r>
              <a:rPr lang="en-US" sz="1100" i="1" dirty="0" err="1">
                <a:solidFill>
                  <a:srgbClr val="333399"/>
                </a:solidFill>
              </a:rPr>
              <a:t>noncentrosymmetric</a:t>
            </a:r>
            <a:r>
              <a:rPr lang="en-US" sz="1100" i="1" dirty="0">
                <a:solidFill>
                  <a:srgbClr val="333399"/>
                </a:solidFill>
              </a:rPr>
              <a:t> topological superconductor candidate </a:t>
            </a:r>
            <a:r>
              <a:rPr lang="en-US" sz="1100" i="1" dirty="0" err="1">
                <a:solidFill>
                  <a:srgbClr val="333399"/>
                </a:solidFill>
              </a:rPr>
              <a:t>BiPd</a:t>
            </a:r>
            <a:r>
              <a:rPr lang="en-US" sz="1100" i="1" dirty="0">
                <a:solidFill>
                  <a:srgbClr val="333399"/>
                </a:solidFill>
              </a:rPr>
              <a:t>,</a:t>
            </a:r>
            <a:r>
              <a:rPr lang="en-US" sz="1100" dirty="0">
                <a:solidFill>
                  <a:srgbClr val="333399"/>
                </a:solidFill>
              </a:rPr>
              <a:t> </a:t>
            </a:r>
            <a:r>
              <a:rPr lang="en-US" sz="1100" b="1" dirty="0">
                <a:solidFill>
                  <a:srgbClr val="333399"/>
                </a:solidFill>
              </a:rPr>
              <a:t>Phys. Rev. B Rapid </a:t>
            </a:r>
            <a:r>
              <a:rPr lang="en-US" sz="1100" b="1" dirty="0" err="1">
                <a:solidFill>
                  <a:srgbClr val="333399"/>
                </a:solidFill>
              </a:rPr>
              <a:t>Commun</a:t>
            </a:r>
            <a:r>
              <a:rPr lang="en-US" sz="1100" b="1" dirty="0">
                <a:solidFill>
                  <a:srgbClr val="333399"/>
                </a:solidFill>
              </a:rPr>
              <a:t>.</a:t>
            </a:r>
            <a:r>
              <a:rPr lang="en-US" sz="1100" dirty="0">
                <a:solidFill>
                  <a:srgbClr val="333399"/>
                </a:solidFill>
              </a:rPr>
              <a:t>, </a:t>
            </a:r>
            <a:r>
              <a:rPr lang="en-US" sz="1100" b="1" dirty="0">
                <a:solidFill>
                  <a:srgbClr val="333399"/>
                </a:solidFill>
              </a:rPr>
              <a:t>99</a:t>
            </a:r>
            <a:r>
              <a:rPr lang="en-US" sz="1100" dirty="0">
                <a:solidFill>
                  <a:srgbClr val="333399"/>
                </a:solidFill>
              </a:rPr>
              <a:t>, 020507 (2019) DOI: </a:t>
            </a:r>
            <a:r>
              <a:rPr lang="en-US" sz="1100" dirty="0">
                <a:solidFill>
                  <a:srgbClr val="333399"/>
                </a:solidFill>
                <a:hlinkClick r:id="rId8"/>
              </a:rPr>
              <a:t>10.1103/PhysRevB.99.020507</a:t>
            </a:r>
            <a:r>
              <a:rPr lang="en-US" sz="1100" dirty="0" smtClean="0">
                <a:solidFill>
                  <a:srgbClr val="333399"/>
                </a:solidFill>
              </a:rPr>
              <a:t>.</a:t>
            </a:r>
            <a:endParaRPr lang="en-US" sz="1100" i="1" dirty="0">
              <a:solidFill>
                <a:srgbClr val="333399"/>
              </a:solidFill>
            </a:endParaRPr>
          </a:p>
        </p:txBody>
      </p:sp>
      <p:sp>
        <p:nvSpPr>
          <p:cNvPr id="41" name="Rectangle 49"/>
          <p:cNvSpPr>
            <a:spLocks noChangeArrowheads="1"/>
          </p:cNvSpPr>
          <p:nvPr/>
        </p:nvSpPr>
        <p:spPr bwMode="auto">
          <a:xfrm>
            <a:off x="83962" y="5689943"/>
            <a:ext cx="5349318" cy="1116713"/>
          </a:xfrm>
          <a:prstGeom prst="rect">
            <a:avLst/>
          </a:prstGeom>
          <a:noFill/>
          <a:ln w="19050">
            <a:solidFill>
              <a:srgbClr val="0033CC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42"/>
          <p:cNvSpPr/>
          <p:nvPr/>
        </p:nvSpPr>
        <p:spPr>
          <a:xfrm>
            <a:off x="5353440" y="5703891"/>
            <a:ext cx="162000" cy="1095429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EB216B87-25C9-FE47-AFB1-62D97F922CCA}"/>
              </a:ext>
            </a:extLst>
          </p:cNvPr>
          <p:cNvSpPr txBox="1"/>
          <p:nvPr/>
        </p:nvSpPr>
        <p:spPr>
          <a:xfrm>
            <a:off x="81641" y="5689943"/>
            <a:ext cx="6240921" cy="10572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95000"/>
              </a:lnSpc>
            </a:pPr>
            <a:r>
              <a:rPr lang="en-US" sz="1100" dirty="0" smtClean="0"/>
              <a:t>(a) Inset</a:t>
            </a:r>
            <a:r>
              <a:rPr lang="en-US" sz="1100" dirty="0"/>
              <a:t>:  Quantum oscillations in the sample’s </a:t>
            </a:r>
            <a:r>
              <a:rPr lang="en-US" sz="1100" dirty="0" smtClean="0"/>
              <a:t>magnetization, measured </a:t>
            </a:r>
            <a:r>
              <a:rPr lang="en-US" sz="1100" dirty="0"/>
              <a:t>by a torque cantilever magnetometer.  Main panel: </a:t>
            </a:r>
            <a:r>
              <a:rPr lang="en-US" sz="1100" dirty="0" smtClean="0"/>
              <a:t>Fourier </a:t>
            </a:r>
            <a:r>
              <a:rPr lang="en-US" sz="1100" dirty="0"/>
              <a:t>transform of </a:t>
            </a:r>
            <a:r>
              <a:rPr lang="en-US" sz="1100" dirty="0" smtClean="0"/>
              <a:t>these </a:t>
            </a:r>
            <a:r>
              <a:rPr lang="en-US" sz="1100" dirty="0"/>
              <a:t>quantum </a:t>
            </a:r>
            <a:r>
              <a:rPr lang="en-US" sz="1100" dirty="0" smtClean="0"/>
              <a:t>oscillations between </a:t>
            </a:r>
            <a:r>
              <a:rPr lang="en-US" sz="1100" dirty="0"/>
              <a:t>5 and 20 T.  The primary frequencies </a:t>
            </a:r>
            <a:r>
              <a:rPr lang="en-US" sz="1100" dirty="0" smtClean="0"/>
              <a:t>and their higher harmonics are </a:t>
            </a:r>
            <a:r>
              <a:rPr lang="en-US" sz="1100" dirty="0"/>
              <a:t>labeled in the figure.  These frequencies are inversely proportional to the extremal areas of the Fermi surface. (b) Frequency vs. angle map </a:t>
            </a:r>
            <a:r>
              <a:rPr lang="en-US" sz="1100" dirty="0" smtClean="0"/>
              <a:t>arising from shapes of </a:t>
            </a:r>
            <a:r>
              <a:rPr lang="en-US" sz="1100" dirty="0" smtClean="0"/>
              <a:t>the</a:t>
            </a:r>
            <a:r>
              <a:rPr lang="en-US" sz="1100" dirty="0" smtClean="0"/>
              <a:t> </a:t>
            </a:r>
            <a:r>
              <a:rPr lang="en-US" sz="1100" dirty="0"/>
              <a:t>Fermi </a:t>
            </a:r>
            <a:r>
              <a:rPr lang="en-US" sz="1100" dirty="0" smtClean="0"/>
              <a:t>surface. </a:t>
            </a:r>
            <a:r>
              <a:rPr lang="en-US" sz="1100" dirty="0"/>
              <a:t>(c) The calculated Fermi surface of </a:t>
            </a:r>
            <a:r>
              <a:rPr lang="en-US" sz="1100" dirty="0" err="1"/>
              <a:t>BiPd</a:t>
            </a:r>
            <a:r>
              <a:rPr lang="en-US" sz="1100" dirty="0"/>
              <a:t> projected into the first Brillouin zone.  It is complex, 3-dimensional, and composed of multiple sheets</a:t>
            </a:r>
            <a:r>
              <a:rPr lang="en-US" sz="1100" dirty="0" smtClean="0"/>
              <a:t>.</a:t>
            </a:r>
          </a:p>
        </p:txBody>
      </p:sp>
      <p:sp>
        <p:nvSpPr>
          <p:cNvPr id="44" name="Text Box 62"/>
          <p:cNvSpPr txBox="1">
            <a:spLocks noChangeArrowheads="1"/>
          </p:cNvSpPr>
          <p:nvPr/>
        </p:nvSpPr>
        <p:spPr bwMode="auto">
          <a:xfrm>
            <a:off x="943222" y="54174"/>
            <a:ext cx="7138126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600" b="1" dirty="0" smtClean="0"/>
              <a:t>Evidence Supporting </a:t>
            </a:r>
            <a:r>
              <a:rPr lang="en-US" sz="1600" b="1" dirty="0" err="1" smtClean="0"/>
              <a:t>BiPd</a:t>
            </a:r>
            <a:r>
              <a:rPr lang="en-US" sz="1600" b="1" dirty="0" smtClean="0"/>
              <a:t> as a Topological Superconductor</a:t>
            </a:r>
            <a:endParaRPr lang="en-US" sz="600" dirty="0"/>
          </a:p>
          <a:p>
            <a:pPr algn="ctr">
              <a:spcBef>
                <a:spcPts val="0"/>
              </a:spcBef>
            </a:pPr>
            <a:endParaRPr lang="en-US" sz="800" dirty="0" smtClean="0"/>
          </a:p>
          <a:p>
            <a:pPr algn="ctr">
              <a:spcBef>
                <a:spcPts val="0"/>
              </a:spcBef>
            </a:pPr>
            <a:r>
              <a:rPr lang="en-US" sz="1100" dirty="0" err="1" smtClean="0"/>
              <a:t>Mojammel</a:t>
            </a:r>
            <a:r>
              <a:rPr lang="en-US" sz="1100" dirty="0" smtClean="0"/>
              <a:t> </a:t>
            </a:r>
            <a:r>
              <a:rPr lang="en-US" sz="1100" dirty="0"/>
              <a:t>A. Khan</a:t>
            </a:r>
            <a:r>
              <a:rPr lang="en-US" sz="1100" baseline="30000" dirty="0"/>
              <a:t>1</a:t>
            </a:r>
            <a:r>
              <a:rPr lang="en-US" sz="1100" dirty="0"/>
              <a:t>, D. E. Graf</a:t>
            </a:r>
            <a:r>
              <a:rPr lang="en-US" sz="1100" baseline="30000" dirty="0"/>
              <a:t>2</a:t>
            </a:r>
            <a:r>
              <a:rPr lang="en-US" sz="1100" dirty="0"/>
              <a:t>, I. Vekhter</a:t>
            </a:r>
            <a:r>
              <a:rPr lang="en-US" sz="1100" baseline="30000" dirty="0"/>
              <a:t>1</a:t>
            </a:r>
            <a:r>
              <a:rPr lang="en-US" sz="1100" dirty="0"/>
              <a:t>, D. A. Browne</a:t>
            </a:r>
            <a:r>
              <a:rPr lang="en-US" sz="1100" baseline="30000" dirty="0"/>
              <a:t>1</a:t>
            </a:r>
            <a:r>
              <a:rPr lang="en-US" sz="1100" dirty="0"/>
              <a:t>, J. F. DiTusa</a:t>
            </a:r>
            <a:r>
              <a:rPr lang="en-US" sz="1100" baseline="30000" dirty="0"/>
              <a:t>1</a:t>
            </a:r>
            <a:r>
              <a:rPr lang="en-US" sz="1100" dirty="0"/>
              <a:t>, W. Adam Phelan</a:t>
            </a:r>
            <a:r>
              <a:rPr lang="en-US" sz="1100" baseline="30000" dirty="0"/>
              <a:t>1,†</a:t>
            </a:r>
            <a:r>
              <a:rPr lang="en-US" sz="1100" dirty="0"/>
              <a:t>,</a:t>
            </a:r>
            <a:r>
              <a:rPr lang="en-US" sz="1100" baseline="30000" dirty="0"/>
              <a:t> </a:t>
            </a:r>
            <a:r>
              <a:rPr lang="en-US" sz="1100" dirty="0"/>
              <a:t>and D. P. Young</a:t>
            </a:r>
            <a:r>
              <a:rPr lang="en-US" sz="1100" baseline="30000" dirty="0"/>
              <a:t>1</a:t>
            </a:r>
            <a:r>
              <a:rPr lang="en-US" sz="1100" dirty="0"/>
              <a:t> </a:t>
            </a:r>
            <a:r>
              <a:rPr lang="en-US" sz="1050" b="1" dirty="0">
                <a:solidFill>
                  <a:srgbClr val="0033CC"/>
                </a:solidFill>
              </a:rPr>
              <a:t>1. Louisiana State University; 2. National High Magnetic Field Laboratory; </a:t>
            </a:r>
          </a:p>
          <a:p>
            <a:pPr algn="ctr">
              <a:spcBef>
                <a:spcPts val="0"/>
              </a:spcBef>
            </a:pPr>
            <a:r>
              <a:rPr lang="en-US" sz="1050" b="1" dirty="0">
                <a:solidFill>
                  <a:srgbClr val="0033CC"/>
                </a:solidFill>
              </a:rPr>
              <a:t>†. Current address:  The Johns Hopkins University</a:t>
            </a:r>
          </a:p>
          <a:p>
            <a:pPr algn="ctr">
              <a:spcBef>
                <a:spcPts val="0"/>
              </a:spcBef>
            </a:pPr>
            <a:endParaRPr lang="en-US" sz="400" b="1" dirty="0" smtClean="0">
              <a:solidFill>
                <a:srgbClr val="0033CC"/>
              </a:solidFill>
            </a:endParaRPr>
          </a:p>
          <a:p>
            <a:pPr algn="ctr">
              <a:spcBef>
                <a:spcPts val="0"/>
              </a:spcBef>
            </a:pPr>
            <a:r>
              <a:rPr lang="en-US" sz="1050" b="1" dirty="0" smtClean="0">
                <a:solidFill>
                  <a:srgbClr val="0033CC"/>
                </a:solidFill>
              </a:rPr>
              <a:t> </a:t>
            </a:r>
            <a:r>
              <a:rPr lang="en-US" sz="1050" b="1" dirty="0"/>
              <a:t>Funding Grants:</a:t>
            </a:r>
            <a:r>
              <a:rPr lang="en-US" sz="1050" dirty="0"/>
              <a:t> G.S. Boebinger (NSF DMR-1157490); D.P. Young (NSF DMR-1306392); </a:t>
            </a:r>
          </a:p>
          <a:p>
            <a:pPr algn="ctr">
              <a:spcBef>
                <a:spcPts val="0"/>
              </a:spcBef>
            </a:pPr>
            <a:r>
              <a:rPr lang="en-US" sz="1050" dirty="0"/>
              <a:t>I. </a:t>
            </a:r>
            <a:r>
              <a:rPr lang="en-US" sz="1050" dirty="0" err="1"/>
              <a:t>Vekhter</a:t>
            </a:r>
            <a:r>
              <a:rPr lang="en-US" sz="1050" dirty="0"/>
              <a:t> (NSF DMR-1410741); J.F. </a:t>
            </a:r>
            <a:r>
              <a:rPr lang="en-US" sz="1050" dirty="0" err="1"/>
              <a:t>DiTusa</a:t>
            </a:r>
            <a:r>
              <a:rPr lang="en-US" sz="1050" dirty="0"/>
              <a:t> and D.P.Y.(DoE SC0012432)</a:t>
            </a:r>
            <a:endParaRPr lang="en-US" sz="1050" b="1" dirty="0">
              <a:solidFill>
                <a:srgbClr val="0033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487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82C98FCE1A0E448A1E158EBFFE2F8B" ma:contentTypeVersion="1" ma:contentTypeDescription="Create a new document." ma:contentTypeScope="" ma:versionID="76ebd7277803707863ce8a13b8345eea">
  <xsd:schema xmlns:xsd="http://www.w3.org/2001/XMLSchema" xmlns:xs="http://www.w3.org/2001/XMLSchema" xmlns:p="http://schemas.microsoft.com/office/2006/metadata/properties" xmlns:ns2="2ba5d019-e4dc-4c77-b441-444c3562fe17" targetNamespace="http://schemas.microsoft.com/office/2006/metadata/properties" ma:root="true" ma:fieldsID="400a779ef7cc78711cad3a81b79875b7" ns2:_="">
    <xsd:import namespace="2ba5d019-e4dc-4c77-b441-444c3562fe17"/>
    <xsd:element name="properties">
      <xsd:complexType>
        <xsd:sequence>
          <xsd:element name="documentManagement">
            <xsd:complexType>
              <xsd:all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ba5d019-e4dc-4c77-b441-444c3562fe1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ECE703E-DE57-4857-9E48-E9ABDCA5A418}"/>
</file>

<file path=customXml/itemProps2.xml><?xml version="1.0" encoding="utf-8"?>
<ds:datastoreItem xmlns:ds="http://schemas.openxmlformats.org/officeDocument/2006/customXml" ds:itemID="{D017ADC0-05B9-468A-AEDB-20277C13867B}"/>
</file>

<file path=customXml/itemProps3.xml><?xml version="1.0" encoding="utf-8"?>
<ds:datastoreItem xmlns:ds="http://schemas.openxmlformats.org/officeDocument/2006/customXml" ds:itemID="{72964AA0-934A-4893-8630-43F52C8B2AA5}"/>
</file>

<file path=docProps/app.xml><?xml version="1.0" encoding="utf-8"?>
<Properties xmlns="http://schemas.openxmlformats.org/officeDocument/2006/extended-properties" xmlns:vt="http://schemas.openxmlformats.org/officeDocument/2006/docPropsVTypes">
  <TotalTime>12662</TotalTime>
  <Words>886</Words>
  <Application>Microsoft Office PowerPoint</Application>
  <PresentationFormat>On-screen Show (4:3)</PresentationFormat>
  <Paragraphs>32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Arial</vt:lpstr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Chris Li</dc:creator>
  <cp:lastModifiedBy>Gregory Boebinger</cp:lastModifiedBy>
  <cp:revision>163</cp:revision>
  <cp:lastPrinted>2007-07-13T05:35:51Z</cp:lastPrinted>
  <dcterms:created xsi:type="dcterms:W3CDTF">2004-08-07T03:10:56Z</dcterms:created>
  <dcterms:modified xsi:type="dcterms:W3CDTF">2019-05-15T10:15:43Z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0x010100D982C98FCE1A0E448A1E158EBFFE2F8B</vt:lpwstr>
  </property>
</Properties>
</file>