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5588" autoAdjust="0"/>
  </p:normalViewPr>
  <p:slideViewPr>
    <p:cSldViewPr snapToGrid="0">
      <p:cViewPr varScale="1">
        <p:scale>
          <a:sx n="78" d="100"/>
          <a:sy n="78" d="100"/>
        </p:scale>
        <p:origin x="151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nationalmaglab.org/news-events/news/maglab-student-employee-regional-award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nationalmaglab.org/education/mentoring-moments/facilities-data-collection-goes-digital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news.fsu.edu/news/university-news/2019/04/16/fsu-recognizes-outstanding-student-employees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15486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53490" y="6245039"/>
            <a:ext cx="369481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Facility: </a:t>
            </a:r>
            <a:r>
              <a:rPr lang="en-US" sz="1100" dirty="0">
                <a:solidFill>
                  <a:srgbClr val="333399"/>
                </a:solidFill>
              </a:rPr>
              <a:t>DC Field Facility.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  <a:hlinkClick r:id="rId3"/>
              </a:rPr>
              <a:t>NHMFL SEOTY website article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  <a:hlinkClick r:id="rId4"/>
              </a:rPr>
              <a:t>FSU </a:t>
            </a:r>
            <a:r>
              <a:rPr lang="en-US" sz="1100" dirty="0">
                <a:solidFill>
                  <a:srgbClr val="333399"/>
                </a:solidFill>
                <a:hlinkClick r:id="rId4"/>
              </a:rPr>
              <a:t>SEOTY website article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>
                <a:solidFill>
                  <a:srgbClr val="333399"/>
                </a:solidFill>
                <a:hlinkClick r:id="rId5"/>
              </a:rPr>
              <a:t>NHMFL Database website article</a:t>
            </a:r>
            <a:r>
              <a:rPr lang="en-US" sz="1100" dirty="0">
                <a:solidFill>
                  <a:srgbClr val="333399"/>
                </a:solidFill>
              </a:rPr>
              <a:t>. 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638866" y="53580"/>
            <a:ext cx="8031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MagLab </a:t>
            </a:r>
            <a:r>
              <a:rPr lang="en-US" sz="1600" b="1" dirty="0"/>
              <a:t>Undergraduate Researcher Wins </a:t>
            </a:r>
            <a:endParaRPr lang="en-US" sz="1600" b="1" dirty="0" smtClean="0"/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Regional Student Employee of the Year Award</a:t>
            </a:r>
            <a:endParaRPr lang="en-US" sz="1600" b="1" kern="1200" dirty="0"/>
          </a:p>
          <a:p>
            <a:pPr algn="ctr">
              <a:spcBef>
                <a:spcPts val="0"/>
              </a:spcBef>
            </a:pPr>
            <a:endParaRPr lang="en-US" sz="400" dirty="0"/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A. L</a:t>
            </a:r>
            <a:r>
              <a:rPr lang="en-US" sz="1200" dirty="0"/>
              <a:t>. Centers &amp; J. H. </a:t>
            </a:r>
            <a:r>
              <a:rPr lang="en-US" sz="1200" dirty="0" smtClean="0"/>
              <a:t>Smith,  </a:t>
            </a:r>
            <a:r>
              <a:rPr lang="en-US" sz="1100" b="1" dirty="0" smtClean="0">
                <a:solidFill>
                  <a:srgbClr val="0033CC"/>
                </a:solidFill>
              </a:rPr>
              <a:t>National High Magnetic Field Laboratory, Florida State University</a:t>
            </a:r>
          </a:p>
          <a:p>
            <a:pPr algn="ctr">
              <a:spcBef>
                <a:spcPts val="0"/>
              </a:spcBef>
            </a:pPr>
            <a:endParaRPr lang="en-US" sz="300" b="1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/>
              <a:t>Funding Grants:</a:t>
            </a:r>
            <a:r>
              <a:rPr lang="en-US" sz="1100" dirty="0"/>
              <a:t>  G.S. </a:t>
            </a:r>
            <a:r>
              <a:rPr lang="en-US" sz="1100" dirty="0" err="1"/>
              <a:t>Boebinger</a:t>
            </a:r>
            <a:r>
              <a:rPr lang="en-US" sz="1100" dirty="0"/>
              <a:t> (NSF DMR-1157490, NSF DMR-1644779)</a:t>
            </a:r>
            <a:endParaRPr lang="en-US" sz="1100" b="1" dirty="0">
              <a:highlight>
                <a:srgbClr val="FFFF00"/>
              </a:highlight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0B5B124-C7BE-624F-AA3C-53B84E6197CD}"/>
              </a:ext>
            </a:extLst>
          </p:cNvPr>
          <p:cNvGrpSpPr/>
          <p:nvPr/>
        </p:nvGrpSpPr>
        <p:grpSpPr>
          <a:xfrm>
            <a:off x="6806657" y="1331166"/>
            <a:ext cx="2243661" cy="3195539"/>
            <a:chOff x="6806657" y="1261649"/>
            <a:chExt cx="2243661" cy="31955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59F1F2-05E4-D84B-8FFE-7921D1CB9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1" t="23301" r="19650" b="13833"/>
            <a:stretch/>
          </p:blipFill>
          <p:spPr>
            <a:xfrm>
              <a:off x="6840888" y="1261649"/>
              <a:ext cx="2160534" cy="25953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291A8-3038-EB45-B99E-6C8A790DC120}"/>
                </a:ext>
              </a:extLst>
            </p:cNvPr>
            <p:cNvSpPr txBox="1"/>
            <p:nvPr/>
          </p:nvSpPr>
          <p:spPr>
            <a:xfrm>
              <a:off x="7030724" y="3608622"/>
              <a:ext cx="19464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Photograph by V. Centers.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8A1DB-583D-5346-AFEC-B8C8D58C8B04}"/>
                </a:ext>
              </a:extLst>
            </p:cNvPr>
            <p:cNvSpPr txBox="1"/>
            <p:nvPr/>
          </p:nvSpPr>
          <p:spPr>
            <a:xfrm>
              <a:off x="6806657" y="3857024"/>
              <a:ext cx="22436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100" i="1" dirty="0"/>
                <a:t>Centers and </a:t>
              </a:r>
              <a:r>
                <a:rPr lang="en-US" sz="1100" i="1" dirty="0" smtClean="0"/>
                <a:t>her mentor </a:t>
              </a:r>
              <a:r>
                <a:rPr lang="en-US" sz="1100" i="1" dirty="0"/>
                <a:t>Smith at the SEOTY award ceremony at Florida State </a:t>
              </a:r>
              <a:r>
                <a:rPr lang="en-US" sz="1100" i="1" dirty="0" smtClean="0"/>
                <a:t>University</a:t>
              </a:r>
              <a:endParaRPr lang="en-US" sz="1100" i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31FBE-03E3-B14E-A6B0-83947DF009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21" t="6204" r="27788" b="8382"/>
          <a:stretch/>
        </p:blipFill>
        <p:spPr>
          <a:xfrm>
            <a:off x="6664855" y="4505944"/>
            <a:ext cx="2332454" cy="19491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A97F11-E21B-6D45-B41C-03E5E47B8D54}"/>
              </a:ext>
            </a:extLst>
          </p:cNvPr>
          <p:cNvSpPr txBox="1"/>
          <p:nvPr/>
        </p:nvSpPr>
        <p:spPr>
          <a:xfrm>
            <a:off x="4092797" y="6425532"/>
            <a:ext cx="4908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(Right) </a:t>
            </a:r>
            <a:r>
              <a:rPr lang="en-US" sz="1100" i="1" dirty="0"/>
              <a:t>Water Treatment Database user graphical </a:t>
            </a:r>
            <a:r>
              <a:rPr lang="en-US" sz="1100" i="1" dirty="0" smtClean="0"/>
              <a:t>interface.</a:t>
            </a:r>
            <a:endParaRPr lang="en-US" sz="1100" i="1" dirty="0"/>
          </a:p>
          <a:p>
            <a:r>
              <a:rPr lang="en-US" sz="1100" i="1" dirty="0" smtClean="0"/>
              <a:t>(Left) Centers during installation of the </a:t>
            </a:r>
            <a:r>
              <a:rPr lang="en-US" sz="1100" i="1" dirty="0"/>
              <a:t>Power Supply </a:t>
            </a:r>
            <a:r>
              <a:rPr lang="en-US" sz="1100" i="1" dirty="0" smtClean="0"/>
              <a:t>monitoring hardware.</a:t>
            </a:r>
            <a:endParaRPr lang="en-US" sz="11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53853-69DA-A74C-B83F-EB5CE8742881}"/>
              </a:ext>
            </a:extLst>
          </p:cNvPr>
          <p:cNvSpPr txBox="1"/>
          <p:nvPr/>
        </p:nvSpPr>
        <p:spPr>
          <a:xfrm>
            <a:off x="6452772" y="6215595"/>
            <a:ext cx="2615028" cy="34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Photograph by J. H. Smith.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994F44-397C-CA44-802B-E0B7A3116268}"/>
              </a:ext>
            </a:extLst>
          </p:cNvPr>
          <p:cNvSpPr/>
          <p:nvPr/>
        </p:nvSpPr>
        <p:spPr>
          <a:xfrm>
            <a:off x="26681" y="1205376"/>
            <a:ext cx="673108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" b="1" dirty="0"/>
              <a:t>Abigail Centers, an undergraduate research assistant at the </a:t>
            </a:r>
            <a:r>
              <a:rPr lang="en-US" sz="1150" b="1" dirty="0" err="1" smtClean="0"/>
              <a:t>MagLab’s</a:t>
            </a:r>
            <a:r>
              <a:rPr lang="en-US" sz="1150" b="1" dirty="0" smtClean="0"/>
              <a:t> </a:t>
            </a:r>
            <a:r>
              <a:rPr lang="en-US" sz="1150" b="1" dirty="0"/>
              <a:t>DC Field Facility, was honored </a:t>
            </a:r>
            <a:r>
              <a:rPr lang="en-US" sz="1150" b="1" dirty="0" smtClean="0"/>
              <a:t>on April 8, 2019 with the Florida </a:t>
            </a:r>
            <a:r>
              <a:rPr lang="en-US" sz="1150" b="1" dirty="0"/>
              <a:t>State </a:t>
            </a:r>
            <a:r>
              <a:rPr lang="en-US" sz="1150" b="1" dirty="0" smtClean="0"/>
              <a:t>University</a:t>
            </a:r>
            <a:r>
              <a:rPr lang="en-US" sz="1150" b="1" dirty="0"/>
              <a:t> </a:t>
            </a:r>
            <a:r>
              <a:rPr lang="en-US" sz="1150" b="1" dirty="0" smtClean="0"/>
              <a:t>(FSU) </a:t>
            </a:r>
            <a:r>
              <a:rPr lang="en-US" sz="1150" b="1" dirty="0"/>
              <a:t>“Tony DiBenedetto” Student Employee of the Year </a:t>
            </a:r>
            <a:r>
              <a:rPr lang="en-US" sz="1150" b="1" dirty="0" smtClean="0"/>
              <a:t>(SEOTY) Award</a:t>
            </a:r>
            <a:r>
              <a:rPr lang="en-US" sz="1150" b="1" dirty="0"/>
              <a:t>. </a:t>
            </a:r>
            <a:r>
              <a:rPr lang="en-US" sz="1150" dirty="0"/>
              <a:t>The award honors </a:t>
            </a:r>
            <a:r>
              <a:rPr lang="en-US" sz="1150" dirty="0" smtClean="0"/>
              <a:t>the</a:t>
            </a:r>
            <a:r>
              <a:rPr lang="en-US" sz="1150" dirty="0"/>
              <a:t> outstanding </a:t>
            </a:r>
            <a:r>
              <a:rPr lang="en-US" sz="1150" dirty="0" smtClean="0"/>
              <a:t>undergraduate employee</a:t>
            </a:r>
            <a:r>
              <a:rPr lang="en-US" sz="1150" dirty="0"/>
              <a:t> who on “a daily basis demonstrates strength, skill, and character while delivering exceptional customer service and always going above and beyond the duties of their role”. 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1150" dirty="0" smtClean="0"/>
              <a:t>Abigail advanced to the </a:t>
            </a:r>
            <a:r>
              <a:rPr lang="en-US" sz="1150" dirty="0"/>
              <a:t>regional </a:t>
            </a:r>
            <a:r>
              <a:rPr lang="en-US" sz="1150" dirty="0" smtClean="0"/>
              <a:t>competition, where </a:t>
            </a:r>
            <a:r>
              <a:rPr lang="en-US" sz="1150" b="1" dirty="0" smtClean="0"/>
              <a:t>the </a:t>
            </a:r>
            <a:r>
              <a:rPr lang="en-US" sz="1150" b="1" dirty="0"/>
              <a:t>Southern Association of Student Employment Administrators (SASEA) selected </a:t>
            </a:r>
            <a:r>
              <a:rPr lang="en-US" sz="1150" b="1" dirty="0" smtClean="0"/>
              <a:t>Abigail Centers </a:t>
            </a:r>
            <a:r>
              <a:rPr lang="en-US" sz="1150" b="1" dirty="0"/>
              <a:t>as the “2019 SASEA Student Employee of the Year” from a group of 800 students </a:t>
            </a:r>
            <a:r>
              <a:rPr lang="en-US" sz="1150" b="1" dirty="0" smtClean="0"/>
              <a:t>representing </a:t>
            </a:r>
            <a:r>
              <a:rPr lang="en-US" sz="1150" b="1" dirty="0"/>
              <a:t>22 institutions across the Southeastern US. </a:t>
            </a:r>
            <a:r>
              <a:rPr lang="en-US" sz="1150" dirty="0"/>
              <a:t>This places Abigail </a:t>
            </a:r>
            <a:r>
              <a:rPr lang="en-US" sz="1150" dirty="0" smtClean="0"/>
              <a:t>among a group of </a:t>
            </a:r>
            <a:r>
              <a:rPr lang="en-US" sz="1150" dirty="0"/>
              <a:t>the top </a:t>
            </a:r>
            <a:r>
              <a:rPr lang="en-US" sz="1150" dirty="0" smtClean="0"/>
              <a:t>four student employees nationally.  </a:t>
            </a:r>
            <a:r>
              <a:rPr lang="en-US" sz="1150" dirty="0"/>
              <a:t>Both awards emphasize the importance of the contributions that students make to research and educational institutions. </a:t>
            </a:r>
          </a:p>
          <a:p>
            <a:pPr algn="just"/>
            <a:endParaRPr lang="en-US" sz="800" dirty="0"/>
          </a:p>
          <a:p>
            <a:pPr algn="just"/>
            <a:r>
              <a:rPr lang="en-US" sz="1150" b="1" dirty="0"/>
              <a:t>T</a:t>
            </a:r>
            <a:r>
              <a:rPr lang="en-US" sz="1150" b="1" dirty="0" smtClean="0"/>
              <a:t>hese awards recognized outstanding </a:t>
            </a:r>
            <a:r>
              <a:rPr lang="en-US" sz="1150" b="1" dirty="0"/>
              <a:t>programming work </a:t>
            </a:r>
            <a:r>
              <a:rPr lang="en-US" sz="1150" b="1" dirty="0" smtClean="0"/>
              <a:t>for the </a:t>
            </a:r>
            <a:r>
              <a:rPr lang="en-US" sz="1150" b="1" dirty="0" err="1" smtClean="0"/>
              <a:t>MagLab’s</a:t>
            </a:r>
            <a:r>
              <a:rPr lang="en-US" sz="1150" b="1" dirty="0"/>
              <a:t> DC Field </a:t>
            </a:r>
            <a:r>
              <a:rPr lang="en-US" sz="1150" b="1" dirty="0" smtClean="0"/>
              <a:t>Facility that started in 2017 when Abigail was an </a:t>
            </a:r>
            <a:r>
              <a:rPr lang="en-US" sz="1150" b="1" dirty="0"/>
              <a:t>REU </a:t>
            </a:r>
            <a:r>
              <a:rPr lang="en-US" sz="1150" b="1" dirty="0" smtClean="0"/>
              <a:t>(Research Experiences for Undergraduates) student </a:t>
            </a:r>
            <a:r>
              <a:rPr lang="en-US" sz="1150" dirty="0"/>
              <a:t>with </a:t>
            </a:r>
            <a:r>
              <a:rPr lang="en-US" sz="1150" dirty="0" smtClean="0"/>
              <a:t>a </a:t>
            </a:r>
            <a:r>
              <a:rPr lang="en-US" sz="1150" dirty="0"/>
              <a:t>goal of getting acquainted with “real world” programming projects.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994F44-397C-CA44-802B-E0B7A3116268}"/>
              </a:ext>
            </a:extLst>
          </p:cNvPr>
          <p:cNvSpPr/>
          <p:nvPr/>
        </p:nvSpPr>
        <p:spPr>
          <a:xfrm>
            <a:off x="30469" y="3984875"/>
            <a:ext cx="38280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" dirty="0" smtClean="0"/>
              <a:t>Examples </a:t>
            </a:r>
            <a:r>
              <a:rPr lang="en-US" sz="1150" dirty="0"/>
              <a:t>of </a:t>
            </a:r>
            <a:r>
              <a:rPr lang="en-US" sz="1150" dirty="0" smtClean="0"/>
              <a:t>Abigail’s </a:t>
            </a:r>
            <a:r>
              <a:rPr lang="en-US" sz="1150" dirty="0"/>
              <a:t>work include developing a database to store, display and distribute information </a:t>
            </a:r>
            <a:r>
              <a:rPr lang="en-US" sz="1150" dirty="0" smtClean="0"/>
              <a:t>from </a:t>
            </a:r>
            <a:r>
              <a:rPr lang="en-US" sz="1150" dirty="0"/>
              <a:t>the </a:t>
            </a:r>
            <a:r>
              <a:rPr lang="en-US" sz="1150" dirty="0" err="1" smtClean="0"/>
              <a:t>MagLab’s</a:t>
            </a:r>
            <a:r>
              <a:rPr lang="en-US" sz="1150" dirty="0" smtClean="0"/>
              <a:t> </a:t>
            </a:r>
            <a:r>
              <a:rPr lang="en-US" sz="1150" dirty="0"/>
              <a:t>cooling water quality control data. She also developed a power </a:t>
            </a:r>
            <a:r>
              <a:rPr lang="en-US" sz="1150" dirty="0" smtClean="0"/>
              <a:t>supply monitoring </a:t>
            </a:r>
            <a:r>
              <a:rPr lang="en-US" sz="1150" dirty="0"/>
              <a:t>system </a:t>
            </a:r>
            <a:r>
              <a:rPr lang="en-US" sz="1150" dirty="0" smtClean="0"/>
              <a:t>for</a:t>
            </a:r>
            <a:r>
              <a:rPr lang="en-US" sz="1150" dirty="0"/>
              <a:t> the </a:t>
            </a:r>
            <a:r>
              <a:rPr lang="en-US" sz="1150" dirty="0" err="1" smtClean="0"/>
              <a:t>MagLab’s</a:t>
            </a:r>
            <a:r>
              <a:rPr lang="en-US" sz="1150" dirty="0" smtClean="0"/>
              <a:t> resistive </a:t>
            </a:r>
            <a:r>
              <a:rPr lang="en-US" sz="1150" dirty="0"/>
              <a:t>magnet power supplies, which monitor and record the performance of the four 14.5 MW  power supplies in real-time and archive this data to one of the laboratory’s servers. The </a:t>
            </a:r>
            <a:r>
              <a:rPr lang="en-US" sz="1150" dirty="0" smtClean="0"/>
              <a:t>Power Supply </a:t>
            </a:r>
            <a:r>
              <a:rPr lang="en-US" sz="1150" dirty="0"/>
              <a:t>Monitor program </a:t>
            </a:r>
            <a:r>
              <a:rPr lang="en-US" sz="1150" dirty="0" smtClean="0"/>
              <a:t>is written in </a:t>
            </a:r>
            <a:r>
              <a:rPr lang="en-US" sz="1150" dirty="0"/>
              <a:t>LabView code based on an FPGA/</a:t>
            </a:r>
            <a:r>
              <a:rPr lang="en-US" sz="1150" dirty="0" err="1"/>
              <a:t>cRIO</a:t>
            </a:r>
            <a:r>
              <a:rPr lang="en-US" sz="1150" dirty="0"/>
              <a:t> </a:t>
            </a:r>
            <a:r>
              <a:rPr lang="en-US" sz="1150" dirty="0" smtClean="0"/>
              <a:t>system. </a:t>
            </a:r>
            <a:r>
              <a:rPr lang="en-US" sz="1150" b="1" dirty="0" smtClean="0"/>
              <a:t>The Power Supply Monitor program has become a </a:t>
            </a:r>
            <a:r>
              <a:rPr lang="en-US" sz="1150" b="1" dirty="0"/>
              <a:t>critical part of </a:t>
            </a:r>
            <a:r>
              <a:rPr lang="en-US" sz="1150" b="1" dirty="0" smtClean="0"/>
              <a:t>the </a:t>
            </a:r>
            <a:r>
              <a:rPr lang="en-US" sz="1150" b="1" dirty="0" err="1" smtClean="0"/>
              <a:t>MagLab’s</a:t>
            </a:r>
            <a:r>
              <a:rPr lang="en-US" sz="1150" b="1" dirty="0" smtClean="0"/>
              <a:t> DC Magnet </a:t>
            </a:r>
            <a:r>
              <a:rPr lang="en-US" sz="1150" b="1" dirty="0"/>
              <a:t>operations. </a:t>
            </a:r>
          </a:p>
        </p:txBody>
      </p:sp>
      <p:pic>
        <p:nvPicPr>
          <p:cNvPr id="25" name="Picture 24" descr="Screen Shot 2018-04-04 at 9.08.20 AM.png">
            <a:extLst>
              <a:ext uri="{FF2B5EF4-FFF2-40B4-BE49-F238E27FC236}">
                <a16:creationId xmlns:a16="http://schemas.microsoft.com/office/drawing/2014/main" id="{3D20B5FF-8B91-8C43-BE2B-6F81B5753D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3411" r="27247" b="5023"/>
          <a:stretch/>
        </p:blipFill>
        <p:spPr>
          <a:xfrm>
            <a:off x="4037323" y="4053676"/>
            <a:ext cx="2541597" cy="2389429"/>
          </a:xfrm>
          <a:prstGeom prst="rect">
            <a:avLst/>
          </a:prstGeom>
        </p:spPr>
      </p:pic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4047501" y="4053676"/>
            <a:ext cx="2531420" cy="240144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C98FCE1A0E448A1E158EBFFE2F8B" ma:contentTypeVersion="1" ma:contentTypeDescription="Create a new document." ma:contentTypeScope="" ma:versionID="76ebd7277803707863ce8a13b8345eea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0AF31-4F34-42FA-AF3E-C32C0C173E6D}"/>
</file>

<file path=customXml/itemProps2.xml><?xml version="1.0" encoding="utf-8"?>
<ds:datastoreItem xmlns:ds="http://schemas.openxmlformats.org/officeDocument/2006/customXml" ds:itemID="{E11C8305-8B8E-4526-8379-C2B2B0762650}"/>
</file>

<file path=customXml/itemProps3.xml><?xml version="1.0" encoding="utf-8"?>
<ds:datastoreItem xmlns:ds="http://schemas.openxmlformats.org/officeDocument/2006/customXml" ds:itemID="{8F75AFCA-BB5D-4F59-B86A-EAF1A8D5A951}"/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153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133</cp:revision>
  <cp:lastPrinted>2007-07-13T05:35:51Z</cp:lastPrinted>
  <dcterms:created xsi:type="dcterms:W3CDTF">2004-08-07T03:10:56Z</dcterms:created>
  <dcterms:modified xsi:type="dcterms:W3CDTF">2019-05-14T17:47:41Z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0x010100D982C98FCE1A0E448A1E158EBFFE2F8B</vt:lpwstr>
  </property>
</Properties>
</file>