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99" autoAdjust="0"/>
    <p:restoredTop sz="97279" autoAdjust="0"/>
  </p:normalViewPr>
  <p:slideViewPr>
    <p:cSldViewPr snapToGrid="0">
      <p:cViewPr varScale="1">
        <p:scale>
          <a:sx n="83" d="100"/>
          <a:sy n="83" d="100"/>
        </p:scale>
        <p:origin x="1277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4788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127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t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t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-1" y="1331914"/>
            <a:ext cx="4549139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While </a:t>
            </a:r>
            <a:r>
              <a:rPr lang="en-US" sz="1200" dirty="0" smtClean="0"/>
              <a:t>recent years </a:t>
            </a:r>
            <a:r>
              <a:rPr lang="en-US" sz="1200" dirty="0"/>
              <a:t>have witnessed rapid </a:t>
            </a:r>
            <a:r>
              <a:rPr lang="en-US" sz="1200" dirty="0" smtClean="0"/>
              <a:t>progress in developing high </a:t>
            </a:r>
            <a:r>
              <a:rPr lang="en-US" sz="1200" dirty="0"/>
              <a:t>temperature </a:t>
            </a:r>
            <a:r>
              <a:rPr lang="en-US" sz="1200" dirty="0" smtClean="0"/>
              <a:t>superconducting </a:t>
            </a:r>
            <a:r>
              <a:rPr lang="en-US" sz="1200" dirty="0"/>
              <a:t>(HTS</a:t>
            </a:r>
            <a:r>
              <a:rPr lang="en-US" sz="1200" dirty="0" smtClean="0"/>
              <a:t>) conductors, </a:t>
            </a:r>
            <a:r>
              <a:rPr lang="en-US" sz="1200" dirty="0"/>
              <a:t>MagLab users have found a way to teach an old dog, Nb</a:t>
            </a:r>
            <a:r>
              <a:rPr lang="en-US" sz="1200" baseline="-25000" dirty="0"/>
              <a:t>3</a:t>
            </a:r>
            <a:r>
              <a:rPr lang="en-US" sz="1200" dirty="0"/>
              <a:t>Sn, </a:t>
            </a:r>
            <a:r>
              <a:rPr lang="en-US" sz="1200" dirty="0" smtClean="0"/>
              <a:t>a new trick!  Using </a:t>
            </a:r>
            <a:r>
              <a:rPr lang="en-US" sz="1200" dirty="0"/>
              <a:t>a new growth technique to refine grains and pin magnetic flux using artificial pinning centers (APC</a:t>
            </a:r>
            <a:r>
              <a:rPr lang="en-US" sz="1200" dirty="0" smtClean="0"/>
              <a:t>), </a:t>
            </a:r>
            <a:r>
              <a:rPr lang="en-US" sz="1200" dirty="0" smtClean="0"/>
              <a:t>MagLab users</a:t>
            </a:r>
            <a:r>
              <a:rPr lang="en-US" sz="1200" dirty="0" smtClean="0"/>
              <a:t> </a:t>
            </a:r>
            <a:r>
              <a:rPr lang="en-US" sz="1200" dirty="0"/>
              <a:t>were able to push the performance of the Nb</a:t>
            </a:r>
            <a:r>
              <a:rPr lang="en-US" sz="1200" baseline="-25000" dirty="0"/>
              <a:t>3</a:t>
            </a:r>
            <a:r>
              <a:rPr lang="en-US" sz="1200" dirty="0"/>
              <a:t>Sn conductor </a:t>
            </a:r>
            <a:r>
              <a:rPr lang="en-US" sz="1200" dirty="0" smtClean="0"/>
              <a:t>well beyond </a:t>
            </a:r>
            <a:r>
              <a:rPr lang="en-US" sz="1200" dirty="0"/>
              <a:t>a </a:t>
            </a:r>
            <a:r>
              <a:rPr lang="en-US" sz="1200" dirty="0" smtClean="0"/>
              <a:t>twenty-year-long </a:t>
            </a:r>
            <a:r>
              <a:rPr lang="en-US" sz="1200" dirty="0"/>
              <a:t>performance </a:t>
            </a:r>
            <a:r>
              <a:rPr lang="en-US" sz="1200" dirty="0" smtClean="0"/>
              <a:t>plateau. </a:t>
            </a:r>
            <a:r>
              <a:rPr lang="en-US" sz="1200" i="1" u="sng" dirty="0" smtClean="0"/>
              <a:t>Indeed, this </a:t>
            </a:r>
            <a:r>
              <a:rPr lang="en-US" sz="1200" i="1" u="sng" dirty="0"/>
              <a:t>new Nb</a:t>
            </a:r>
            <a:r>
              <a:rPr lang="en-US" sz="1200" i="1" u="sng" baseline="-25000" dirty="0"/>
              <a:t>3</a:t>
            </a:r>
            <a:r>
              <a:rPr lang="en-US" sz="1200" i="1" u="sng" dirty="0"/>
              <a:t>Sn growth </a:t>
            </a:r>
            <a:r>
              <a:rPr lang="en-US" sz="1200" i="1" u="sng" dirty="0" smtClean="0"/>
              <a:t>technique achieves </a:t>
            </a:r>
            <a:r>
              <a:rPr lang="en-US" sz="1200" i="1" u="sng" dirty="0"/>
              <a:t>a 50% performance increase in the critical current (</a:t>
            </a:r>
            <a:r>
              <a:rPr lang="en-US" sz="1200" i="1" u="sng" dirty="0" err="1"/>
              <a:t>J</a:t>
            </a:r>
            <a:r>
              <a:rPr lang="en-US" sz="1200" i="1" u="sng" baseline="-25000" dirty="0" err="1"/>
              <a:t>c</a:t>
            </a:r>
            <a:r>
              <a:rPr lang="en-US" sz="1200" i="1" u="sng" dirty="0"/>
              <a:t>) over the current state-of-the-art Nb</a:t>
            </a:r>
            <a:r>
              <a:rPr lang="en-US" sz="1200" i="1" u="sng" baseline="-25000" dirty="0"/>
              <a:t>3</a:t>
            </a:r>
            <a:r>
              <a:rPr lang="en-US" sz="1200" i="1" u="sng" dirty="0"/>
              <a:t>Sn wire </a:t>
            </a:r>
            <a:r>
              <a:rPr lang="en-US" sz="1200" i="1" u="sng" dirty="0" smtClean="0"/>
              <a:t>widely used </a:t>
            </a:r>
            <a:r>
              <a:rPr lang="en-US" sz="1200" i="1" u="sng" dirty="0"/>
              <a:t>in magnet construction today</a:t>
            </a:r>
            <a:r>
              <a:rPr lang="en-US" sz="1200" dirty="0"/>
              <a:t>.</a:t>
            </a:r>
            <a:r>
              <a:rPr lang="en-US" sz="1200" i="1" dirty="0"/>
              <a:t> </a:t>
            </a:r>
            <a:endParaRPr lang="en-US" sz="1200" i="1" dirty="0" smtClean="0"/>
          </a:p>
          <a:p>
            <a:pPr algn="just"/>
            <a:endParaRPr lang="en-US" sz="1200" i="1" dirty="0"/>
          </a:p>
          <a:p>
            <a:pPr algn="just"/>
            <a:r>
              <a:rPr lang="en-US" sz="1200" dirty="0" smtClean="0"/>
              <a:t>The </a:t>
            </a:r>
            <a:r>
              <a:rPr lang="en-US" sz="1200" dirty="0"/>
              <a:t>upper critical field (</a:t>
            </a:r>
            <a:r>
              <a:rPr lang="en-US" sz="1200" i="1" dirty="0"/>
              <a:t>B</a:t>
            </a:r>
            <a:r>
              <a:rPr lang="en-US" sz="1200" i="1" baseline="-25000" dirty="0"/>
              <a:t>c2</a:t>
            </a:r>
            <a:r>
              <a:rPr lang="en-US" sz="1200" dirty="0"/>
              <a:t>) and irreversibility field (</a:t>
            </a:r>
            <a:r>
              <a:rPr lang="en-US" sz="1200" i="1" dirty="0"/>
              <a:t>B</a:t>
            </a:r>
            <a:r>
              <a:rPr lang="en-US" sz="1200" i="1" baseline="-25000" dirty="0"/>
              <a:t>irr</a:t>
            </a:r>
            <a:r>
              <a:rPr lang="en-US" sz="1200" dirty="0"/>
              <a:t>) of wires with this new ternary-APC approach were measured using a electron transport technique in a </a:t>
            </a:r>
            <a:r>
              <a:rPr lang="en-US" sz="1200" dirty="0" smtClean="0"/>
              <a:t>31T </a:t>
            </a:r>
            <a:r>
              <a:rPr lang="en-US" sz="1200" dirty="0"/>
              <a:t>DC resistive magnet at the </a:t>
            </a:r>
            <a:r>
              <a:rPr lang="en-US" sz="1200" dirty="0" smtClean="0"/>
              <a:t>MagLab. </a:t>
            </a:r>
            <a:r>
              <a:rPr lang="en-US" sz="1200" dirty="0"/>
              <a:t>Transport </a:t>
            </a:r>
            <a:r>
              <a:rPr lang="en-US" sz="1200" i="1" dirty="0"/>
              <a:t>J</a:t>
            </a:r>
            <a:r>
              <a:rPr lang="en-US" sz="1200" i="1" baseline="-25000" dirty="0"/>
              <a:t>c</a:t>
            </a:r>
            <a:r>
              <a:rPr lang="en-US" sz="1200" dirty="0"/>
              <a:t> values were also measured using a standard four point </a:t>
            </a:r>
            <a:r>
              <a:rPr lang="en-US" sz="1200" i="1" dirty="0"/>
              <a:t>I-V</a:t>
            </a:r>
            <a:r>
              <a:rPr lang="en-US" sz="1200" dirty="0"/>
              <a:t> </a:t>
            </a:r>
            <a:r>
              <a:rPr lang="en-US" sz="1200" dirty="0" smtClean="0"/>
              <a:t>technique in the same magnet.</a:t>
            </a:r>
          </a:p>
          <a:p>
            <a:pPr algn="just"/>
            <a:endParaRPr lang="en-US" sz="1200" dirty="0"/>
          </a:p>
          <a:p>
            <a:pPr algn="just"/>
            <a:r>
              <a:rPr lang="en-US" sz="1200" dirty="0" smtClean="0"/>
              <a:t>The </a:t>
            </a:r>
            <a:r>
              <a:rPr lang="en-US" sz="1200" dirty="0"/>
              <a:t>results show that ternary APC wires display </a:t>
            </a:r>
            <a:r>
              <a:rPr lang="en-US" sz="1200" dirty="0" smtClean="0"/>
              <a:t>both a </a:t>
            </a:r>
            <a:r>
              <a:rPr lang="en-US" sz="1200" dirty="0"/>
              <a:t>high </a:t>
            </a:r>
            <a:r>
              <a:rPr lang="en-US" sz="1200" i="1" dirty="0"/>
              <a:t>B</a:t>
            </a:r>
            <a:r>
              <a:rPr lang="en-US" sz="1200" i="1" baseline="-25000" dirty="0"/>
              <a:t>c2</a:t>
            </a:r>
            <a:r>
              <a:rPr lang="en-US" sz="1200" dirty="0"/>
              <a:t> (</a:t>
            </a:r>
            <a:r>
              <a:rPr lang="en-US" sz="1200" dirty="0" smtClean="0"/>
              <a:t>28T</a:t>
            </a:r>
            <a:r>
              <a:rPr lang="en-US" sz="1200" dirty="0"/>
              <a:t>) and </a:t>
            </a:r>
            <a:r>
              <a:rPr lang="en-US" sz="1200" i="1" dirty="0"/>
              <a:t>B</a:t>
            </a:r>
            <a:r>
              <a:rPr lang="en-US" sz="1200" i="1" baseline="-25000" dirty="0"/>
              <a:t>irr</a:t>
            </a:r>
            <a:r>
              <a:rPr lang="en-US" sz="1200" dirty="0"/>
              <a:t> (</a:t>
            </a:r>
            <a:r>
              <a:rPr lang="en-US" sz="1200" dirty="0" smtClean="0"/>
              <a:t>27T</a:t>
            </a:r>
            <a:r>
              <a:rPr lang="en-US" sz="1200" dirty="0"/>
              <a:t>), </a:t>
            </a:r>
            <a:r>
              <a:rPr lang="en-US" sz="1200" dirty="0" smtClean="0"/>
              <a:t>roughly one to two </a:t>
            </a:r>
            <a:r>
              <a:rPr lang="en-US" sz="1200" dirty="0" err="1" smtClean="0"/>
              <a:t>teslas</a:t>
            </a:r>
            <a:r>
              <a:rPr lang="en-US" sz="1200" dirty="0" smtClean="0"/>
              <a:t> above </a:t>
            </a:r>
            <a:r>
              <a:rPr lang="en-US" sz="1200" dirty="0"/>
              <a:t>present state of the art for optimized wires, </a:t>
            </a:r>
            <a:r>
              <a:rPr lang="en-US" sz="1200" dirty="0" smtClean="0"/>
              <a:t>These </a:t>
            </a:r>
            <a:r>
              <a:rPr lang="en-US" sz="1200" dirty="0" smtClean="0"/>
              <a:t>wires also display </a:t>
            </a:r>
            <a:r>
              <a:rPr lang="en-US" sz="1200" dirty="0" smtClean="0"/>
              <a:t>the highest non-copper </a:t>
            </a:r>
            <a:r>
              <a:rPr lang="en-US" sz="1200" i="1" dirty="0" err="1" smtClean="0"/>
              <a:t>J</a:t>
            </a:r>
            <a:r>
              <a:rPr lang="en-US" sz="1200" i="1" baseline="-25000" dirty="0" err="1" smtClean="0"/>
              <a:t>c</a:t>
            </a:r>
            <a:r>
              <a:rPr lang="en-US" sz="1200" dirty="0" smtClean="0"/>
              <a:t> </a:t>
            </a:r>
            <a:r>
              <a:rPr lang="en-US" sz="1200" dirty="0"/>
              <a:t>seen to date in the </a:t>
            </a:r>
            <a:r>
              <a:rPr lang="en-US" sz="1200" dirty="0" smtClean="0"/>
              <a:t>16-22T </a:t>
            </a:r>
            <a:r>
              <a:rPr lang="en-US" sz="1200" dirty="0"/>
              <a:t>regime </a:t>
            </a:r>
            <a:r>
              <a:rPr lang="en-US" sz="1200" b="1" dirty="0" smtClean="0"/>
              <a:t>(</a:t>
            </a:r>
            <a:r>
              <a:rPr lang="en-US" sz="1200" b="1" dirty="0" smtClean="0"/>
              <a:t>see </a:t>
            </a:r>
            <a:r>
              <a:rPr lang="en-US" sz="1200" b="1" dirty="0" smtClean="0"/>
              <a:t>Figure)</a:t>
            </a:r>
            <a:r>
              <a:rPr lang="en-US" sz="1200" dirty="0" smtClean="0"/>
              <a:t>. </a:t>
            </a:r>
          </a:p>
          <a:p>
            <a:pPr algn="just"/>
            <a:endParaRPr lang="en-US" sz="1200" dirty="0"/>
          </a:p>
          <a:p>
            <a:pPr algn="just"/>
            <a:r>
              <a:rPr lang="en-US" sz="1200" dirty="0" smtClean="0"/>
              <a:t>These improvements in the 16-22T regime are </a:t>
            </a:r>
            <a:r>
              <a:rPr lang="en-US" sz="1200" dirty="0" smtClean="0"/>
              <a:t>critically important </a:t>
            </a:r>
            <a:r>
              <a:rPr lang="en-US" sz="1200" dirty="0" smtClean="0"/>
              <a:t>for </a:t>
            </a:r>
            <a:r>
              <a:rPr lang="en-US" sz="1200" dirty="0"/>
              <a:t>the proposed Future Circular Collider (FCC) to be located at </a:t>
            </a:r>
            <a:r>
              <a:rPr lang="en-US" sz="1200" dirty="0" smtClean="0"/>
              <a:t>CERN, </a:t>
            </a:r>
            <a:r>
              <a:rPr lang="en-US" sz="1200" i="1" u="sng" dirty="0" smtClean="0"/>
              <a:t>representing a </a:t>
            </a:r>
            <a:r>
              <a:rPr lang="en-US" sz="1200" i="1" u="sng" dirty="0"/>
              <a:t>significant milestone for Nb</a:t>
            </a:r>
            <a:r>
              <a:rPr lang="en-US" sz="1200" i="1" u="sng" baseline="-25000" dirty="0"/>
              <a:t>3</a:t>
            </a:r>
            <a:r>
              <a:rPr lang="en-US" sz="1200" i="1" u="sng" dirty="0"/>
              <a:t>Sn wire development </a:t>
            </a:r>
            <a:r>
              <a:rPr lang="en-US" sz="1200" i="1" u="sng" dirty="0" smtClean="0"/>
              <a:t>of great </a:t>
            </a:r>
            <a:r>
              <a:rPr lang="en-US" sz="1200" i="1" u="sng" dirty="0" smtClean="0"/>
              <a:t>importance </a:t>
            </a:r>
            <a:r>
              <a:rPr lang="en-US" sz="1200" i="1" u="sng" dirty="0"/>
              <a:t>for the multi-billion-dollar FCC project.</a:t>
            </a:r>
            <a:r>
              <a:rPr lang="en-US" sz="1200" dirty="0"/>
              <a:t> Such conductors </a:t>
            </a:r>
            <a:r>
              <a:rPr lang="en-US" sz="1200" dirty="0" smtClean="0"/>
              <a:t>also have </a:t>
            </a:r>
            <a:r>
              <a:rPr lang="en-US" sz="1200" dirty="0"/>
              <a:t>potential applications in the production of magnets needed for NMR and high field MRI.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549139" y="1325563"/>
            <a:ext cx="4518662" cy="463331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4503077" y="6043019"/>
            <a:ext cx="46914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DC Facility: 31 </a:t>
            </a:r>
            <a:r>
              <a:rPr lang="en-US" sz="1100" dirty="0">
                <a:solidFill>
                  <a:srgbClr val="333399"/>
                </a:solidFill>
              </a:rPr>
              <a:t>T resistive </a:t>
            </a:r>
            <a:r>
              <a:rPr lang="en-US" sz="1100" dirty="0" smtClean="0">
                <a:solidFill>
                  <a:srgbClr val="333399"/>
                </a:solidFill>
              </a:rPr>
              <a:t>magnet </a:t>
            </a:r>
            <a:r>
              <a:rPr lang="en-US" sz="1100" dirty="0">
                <a:solidFill>
                  <a:srgbClr val="333399"/>
                </a:solidFill>
              </a:rPr>
              <a:t>(Cell </a:t>
            </a:r>
            <a:r>
              <a:rPr lang="en-US" sz="1100" dirty="0" smtClean="0">
                <a:solidFill>
                  <a:srgbClr val="333399"/>
                </a:solidFill>
              </a:rPr>
              <a:t>7).</a:t>
            </a: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</a:t>
            </a:r>
            <a:r>
              <a:rPr lang="en-US" sz="1100" b="1" dirty="0">
                <a:solidFill>
                  <a:srgbClr val="333399"/>
                </a:solidFill>
              </a:rPr>
              <a:t>: </a:t>
            </a:r>
            <a:r>
              <a:rPr lang="en-US" sz="1100" dirty="0">
                <a:solidFill>
                  <a:srgbClr val="333399"/>
                </a:solidFill>
              </a:rPr>
              <a:t>X. Xu, X. Peng, J. Rochester, M. Sumption, and M. </a:t>
            </a:r>
            <a:r>
              <a:rPr lang="en-US" sz="1100" dirty="0" err="1">
                <a:solidFill>
                  <a:srgbClr val="333399"/>
                </a:solidFill>
              </a:rPr>
              <a:t>Tomsic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endParaRPr lang="en-US" sz="1100" dirty="0" smtClean="0">
              <a:solidFill>
                <a:srgbClr val="333399"/>
              </a:solidFill>
            </a:endParaRPr>
          </a:p>
          <a:p>
            <a:r>
              <a:rPr lang="en-US" sz="1100" i="1" dirty="0" smtClean="0">
                <a:solidFill>
                  <a:srgbClr val="333399"/>
                </a:solidFill>
              </a:rPr>
              <a:t>“</a:t>
            </a:r>
            <a:r>
              <a:rPr lang="en-US" sz="1100" i="1" dirty="0">
                <a:solidFill>
                  <a:srgbClr val="333399"/>
                </a:solidFill>
              </a:rPr>
              <a:t>Record critical current density in Nb</a:t>
            </a:r>
            <a:r>
              <a:rPr lang="en-US" sz="1100" i="1" baseline="-25000" dirty="0">
                <a:solidFill>
                  <a:srgbClr val="333399"/>
                </a:solidFill>
              </a:rPr>
              <a:t>3</a:t>
            </a:r>
            <a:r>
              <a:rPr lang="en-US" sz="1100" i="1" dirty="0">
                <a:solidFill>
                  <a:srgbClr val="333399"/>
                </a:solidFill>
              </a:rPr>
              <a:t>Sn superconductors with artificial pinning centers”, </a:t>
            </a:r>
            <a:r>
              <a:rPr lang="en-US" sz="1100" b="1" dirty="0" err="1" smtClean="0">
                <a:solidFill>
                  <a:srgbClr val="333399"/>
                </a:solidFill>
              </a:rPr>
              <a:t>Supercond</a:t>
            </a:r>
            <a:r>
              <a:rPr lang="en-US" sz="1100" b="1" dirty="0">
                <a:solidFill>
                  <a:srgbClr val="333399"/>
                </a:solidFill>
              </a:rPr>
              <a:t>. Sci. and Technol. </a:t>
            </a:r>
            <a:r>
              <a:rPr lang="en-US" sz="1100" dirty="0" smtClean="0">
                <a:solidFill>
                  <a:srgbClr val="333399"/>
                </a:solidFill>
              </a:rPr>
              <a:t>Submitted March </a:t>
            </a:r>
            <a:r>
              <a:rPr lang="en-US" sz="1100" dirty="0">
                <a:solidFill>
                  <a:srgbClr val="333399"/>
                </a:solidFill>
              </a:rPr>
              <a:t>2019.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533637" y="5356"/>
            <a:ext cx="8031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Teaching an Old Dog New Tricks: Fifty Percent Increase in Critical Current </a:t>
            </a:r>
          </a:p>
          <a:p>
            <a:pPr algn="ctr">
              <a:spcBef>
                <a:spcPts val="0"/>
              </a:spcBef>
            </a:pPr>
            <a:r>
              <a:rPr lang="en-US" sz="1600" b="1" dirty="0" smtClean="0"/>
              <a:t>for Ternary </a:t>
            </a:r>
            <a:r>
              <a:rPr lang="en-US" sz="1600" b="1" dirty="0"/>
              <a:t>Nb</a:t>
            </a:r>
            <a:r>
              <a:rPr lang="en-US" sz="1600" b="1" baseline="-25000" dirty="0"/>
              <a:t>3</a:t>
            </a:r>
            <a:r>
              <a:rPr lang="en-US" sz="1600" b="1" dirty="0"/>
              <a:t>Sn Wires with Artificial Pinning Centers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endParaRPr lang="en-US" sz="4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M. D. Sumption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X. Xu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</a:t>
            </a:r>
            <a:r>
              <a:rPr lang="en-US" sz="1100" dirty="0"/>
              <a:t>J. Rochester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X. Peng</a:t>
            </a:r>
            <a:r>
              <a:rPr lang="en-US" sz="1100" kern="1200" baseline="30000" dirty="0"/>
              <a:t>3</a:t>
            </a:r>
            <a:r>
              <a:rPr lang="en-US" sz="1100" kern="1200" dirty="0"/>
              <a:t>, E. W. Collings</a:t>
            </a:r>
            <a:r>
              <a:rPr lang="en-US" sz="1100" kern="1200" baseline="30000" dirty="0"/>
              <a:t>1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>
                <a:solidFill>
                  <a:srgbClr val="0033CC"/>
                </a:solidFill>
              </a:rPr>
              <a:t>The Ohio State University; 2. Fermilab; 3. Hyper Tech Research Inc</a:t>
            </a:r>
            <a:r>
              <a:rPr lang="en-US" sz="1050" b="1" kern="1200" dirty="0" smtClean="0">
                <a:solidFill>
                  <a:srgbClr val="0033CC"/>
                </a:solidFill>
              </a:rPr>
              <a:t>.</a:t>
            </a:r>
          </a:p>
          <a:p>
            <a:pPr algn="ctr">
              <a:spcBef>
                <a:spcPts val="0"/>
              </a:spcBef>
            </a:pPr>
            <a:endParaRPr lang="en-US" sz="60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</a:t>
            </a:r>
            <a:r>
              <a:rPr lang="en-US" sz="1050" b="1" kern="1200" dirty="0"/>
              <a:t>Grants:</a:t>
            </a:r>
            <a:r>
              <a:rPr lang="en-US" sz="1050" kern="1200" dirty="0"/>
              <a:t>  G.S. Boebinger (NSF DMR-1157490); X. Xu (Fermilab LDRD); X. Peng, M. D. Sumption (US DOE SBIR)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BF5BE0-9697-4C45-950A-47F4CFFCC9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620" y="1411282"/>
            <a:ext cx="4394790" cy="3657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7614812-18B1-4BA8-9DD1-584624CDD38D}"/>
              </a:ext>
            </a:extLst>
          </p:cNvPr>
          <p:cNvSpPr/>
          <p:nvPr/>
        </p:nvSpPr>
        <p:spPr>
          <a:xfrm>
            <a:off x="4579620" y="5154602"/>
            <a:ext cx="44577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Non-Cu </a:t>
            </a:r>
            <a:r>
              <a:rPr lang="en-US" sz="1100" i="1" dirty="0" err="1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J</a:t>
            </a:r>
            <a:r>
              <a:rPr lang="en-US" sz="1100" i="1" baseline="-25000" dirty="0" err="1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11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sz="1100" i="1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11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 curves of the APC wire given various heat treatments and the state-of-the-art Nb</a:t>
            </a:r>
            <a:r>
              <a:rPr lang="en-US" sz="1100" baseline="-250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sz="11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Sn wire as reference, as well as the FCC </a:t>
            </a:r>
            <a:r>
              <a:rPr lang="en-US" sz="1100" i="1" dirty="0" err="1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J</a:t>
            </a:r>
            <a:r>
              <a:rPr lang="en-US" sz="1100" i="1" baseline="-25000" dirty="0" err="1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11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 specification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-59734" y="1364815"/>
            <a:ext cx="451548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>
                <a:solidFill>
                  <a:srgbClr val="000000"/>
                </a:solidFill>
              </a:rPr>
              <a:t>R</a:t>
            </a:r>
            <a:r>
              <a:rPr lang="en-US" sz="1200" dirty="0"/>
              <a:t>ecently-developed superconductor wires, based on widely used Nb</a:t>
            </a:r>
            <a:r>
              <a:rPr lang="en-US" sz="1200" baseline="-25000" dirty="0"/>
              <a:t>3</a:t>
            </a:r>
            <a:r>
              <a:rPr lang="en-US" sz="1200" dirty="0"/>
              <a:t>Sn, </a:t>
            </a:r>
            <a:r>
              <a:rPr lang="en-US" sz="1200" dirty="0" smtClean="0"/>
              <a:t>have discovered a new </a:t>
            </a:r>
            <a:r>
              <a:rPr lang="en-US" sz="1200" dirty="0"/>
              <a:t>technique to </a:t>
            </a:r>
            <a:r>
              <a:rPr lang="en-US" sz="1200" dirty="0" smtClean="0"/>
              <a:t>make finer crystalline </a:t>
            </a:r>
            <a:r>
              <a:rPr lang="en-US" sz="1200" dirty="0"/>
              <a:t>grains and pin magnetic </a:t>
            </a:r>
            <a:r>
              <a:rPr lang="en-US" sz="1200" dirty="0" smtClean="0"/>
              <a:t>flux while carrying an electrical current in high magnetic fields. These new wires have </a:t>
            </a:r>
            <a:r>
              <a:rPr lang="en-US" sz="1200" dirty="0"/>
              <a:t>shown </a:t>
            </a:r>
            <a:r>
              <a:rPr lang="en-US" sz="1200" dirty="0" smtClean="0"/>
              <a:t>impressive increases in operational </a:t>
            </a:r>
            <a:r>
              <a:rPr lang="en-US" sz="1200" dirty="0"/>
              <a:t>magnetic field ranges </a:t>
            </a:r>
            <a:r>
              <a:rPr lang="en-US" sz="1200" dirty="0" smtClean="0"/>
              <a:t>as well as </a:t>
            </a:r>
            <a:r>
              <a:rPr lang="en-US" sz="1200" dirty="0"/>
              <a:t>improved current carrying properties at high magnetic fields. </a:t>
            </a:r>
            <a:r>
              <a:rPr lang="en-US" sz="1200" i="1" u="sng" dirty="0"/>
              <a:t>This improvement </a:t>
            </a:r>
            <a:r>
              <a:rPr lang="en-US" sz="1200" i="1" u="sng" dirty="0" smtClean="0"/>
              <a:t>in current-carrying capability is </a:t>
            </a:r>
            <a:r>
              <a:rPr lang="en-US" sz="1200" i="1" u="sng" dirty="0"/>
              <a:t>significant – a 50% </a:t>
            </a:r>
            <a:r>
              <a:rPr lang="en-US" sz="1200" i="1" u="sng"/>
              <a:t>increase </a:t>
            </a:r>
            <a:r>
              <a:rPr lang="en-US" sz="1200" i="1" u="sng" smtClean="0"/>
              <a:t>- </a:t>
            </a:r>
            <a:r>
              <a:rPr lang="en-US" sz="1200" i="1" u="sng" dirty="0"/>
              <a:t>for a </a:t>
            </a:r>
            <a:r>
              <a:rPr lang="en-US" sz="1200" i="1" u="sng" dirty="0" smtClean="0"/>
              <a:t>practical superconductor long thought</a:t>
            </a:r>
            <a:r>
              <a:rPr lang="en-US" sz="1200" i="1" u="sng" dirty="0"/>
              <a:t>, until now, to be fully developed </a:t>
            </a:r>
            <a:r>
              <a:rPr lang="en-US" sz="1200" i="1" u="sng" dirty="0" smtClean="0"/>
              <a:t>with little room for improvement.</a:t>
            </a:r>
            <a:endParaRPr lang="en-US" sz="1200" i="1" u="sng" dirty="0"/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marL="117475"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>
                <a:solidFill>
                  <a:srgbClr val="000000"/>
                </a:solidFill>
              </a:rPr>
              <a:t>This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is an important practical and engineering result. It meets the performance thought to be needed for the proposed </a:t>
            </a:r>
            <a:r>
              <a:rPr lang="en-US" sz="1200" dirty="0" smtClean="0">
                <a:solidFill>
                  <a:srgbClr val="000000"/>
                </a:solidFill>
              </a:rPr>
              <a:t>Future Circular Collider; </a:t>
            </a:r>
            <a:r>
              <a:rPr lang="en-US" sz="1200" dirty="0">
                <a:solidFill>
                  <a:srgbClr val="000000"/>
                </a:solidFill>
              </a:rPr>
              <a:t>a </a:t>
            </a:r>
            <a:r>
              <a:rPr lang="en-US" sz="1200" dirty="0" smtClean="0">
                <a:solidFill>
                  <a:srgbClr val="000000"/>
                </a:solidFill>
              </a:rPr>
              <a:t>multi-billion-dollar particle </a:t>
            </a:r>
            <a:r>
              <a:rPr lang="en-US" sz="1200" dirty="0">
                <a:solidFill>
                  <a:srgbClr val="000000"/>
                </a:solidFill>
              </a:rPr>
              <a:t>accelerator </a:t>
            </a:r>
            <a:r>
              <a:rPr lang="en-US" sz="1200" dirty="0" smtClean="0">
                <a:solidFill>
                  <a:srgbClr val="000000"/>
                </a:solidFill>
              </a:rPr>
              <a:t>proposed to advance </a:t>
            </a:r>
            <a:r>
              <a:rPr lang="en-US" sz="1200" dirty="0">
                <a:solidFill>
                  <a:srgbClr val="000000"/>
                </a:solidFill>
              </a:rPr>
              <a:t>the highest reaches of high energy physics. </a:t>
            </a:r>
            <a:r>
              <a:rPr lang="en-US" sz="1200" dirty="0" smtClean="0">
                <a:solidFill>
                  <a:srgbClr val="000000"/>
                </a:solidFill>
              </a:rPr>
              <a:t>This wire </a:t>
            </a:r>
            <a:r>
              <a:rPr lang="en-US" sz="1200" dirty="0">
                <a:solidFill>
                  <a:srgbClr val="000000"/>
                </a:solidFill>
              </a:rPr>
              <a:t>could also impact medical devices </a:t>
            </a:r>
            <a:r>
              <a:rPr lang="en-US" sz="1200" dirty="0" smtClean="0">
                <a:solidFill>
                  <a:srgbClr val="000000"/>
                </a:solidFill>
              </a:rPr>
              <a:t>for high </a:t>
            </a:r>
            <a:r>
              <a:rPr lang="en-US" sz="1200" dirty="0">
                <a:solidFill>
                  <a:srgbClr val="000000"/>
                </a:solidFill>
              </a:rPr>
              <a:t>field Nuclear Magnetic Resonance (NMR) and </a:t>
            </a:r>
            <a:r>
              <a:rPr lang="en-US" sz="1200" dirty="0" smtClean="0">
                <a:solidFill>
                  <a:srgbClr val="000000"/>
                </a:solidFill>
              </a:rPr>
              <a:t>ultra-high-field </a:t>
            </a:r>
            <a:r>
              <a:rPr lang="en-US" sz="1200" dirty="0">
                <a:solidFill>
                  <a:srgbClr val="000000"/>
                </a:solidFill>
              </a:rPr>
              <a:t>Magnetic Resonance Imaging (MRI) </a:t>
            </a:r>
            <a:r>
              <a:rPr lang="en-US" sz="1200" dirty="0" smtClean="0">
                <a:solidFill>
                  <a:srgbClr val="000000"/>
                </a:solidFill>
              </a:rPr>
              <a:t>applications, such as brain imaging. </a:t>
            </a:r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marL="117475" algn="just"/>
            <a:r>
              <a:rPr lang="en-US" sz="1200" b="1" dirty="0">
                <a:solidFill>
                  <a:srgbClr val="000000"/>
                </a:solidFill>
              </a:rPr>
              <a:t>Why did this research need the </a:t>
            </a:r>
            <a:r>
              <a:rPr lang="en-US" sz="1200" b="1" dirty="0" err="1">
                <a:solidFill>
                  <a:srgbClr val="000000"/>
                </a:solidFill>
              </a:rPr>
              <a:t>MagLab</a:t>
            </a:r>
            <a:r>
              <a:rPr lang="en-US" sz="1200" b="1" dirty="0">
                <a:solidFill>
                  <a:srgbClr val="000000"/>
                </a:solidFill>
              </a:rPr>
              <a:t>? </a:t>
            </a:r>
            <a:r>
              <a:rPr lang="en-US" sz="1200" dirty="0">
                <a:solidFill>
                  <a:srgbClr val="000000"/>
                </a:solidFill>
              </a:rPr>
              <a:t>The high fields available at the </a:t>
            </a:r>
            <a:r>
              <a:rPr lang="en-US" sz="1200" dirty="0" err="1">
                <a:solidFill>
                  <a:srgbClr val="000000"/>
                </a:solidFill>
              </a:rPr>
              <a:t>MagLab</a:t>
            </a:r>
            <a:r>
              <a:rPr lang="en-US" sz="1200" dirty="0">
                <a:solidFill>
                  <a:srgbClr val="000000"/>
                </a:solidFill>
              </a:rPr>
              <a:t> were critical to this research.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Such measurements require magnetic fields that exceed the upper operational fields (critical fields, </a:t>
            </a:r>
            <a:r>
              <a:rPr lang="en-US" sz="1200" i="1" dirty="0">
                <a:latin typeface="Arial" charset="0"/>
              </a:rPr>
              <a:t>B</a:t>
            </a:r>
            <a:r>
              <a:rPr lang="en-US" sz="1200" i="1" baseline="-25000" dirty="0">
                <a:latin typeface="Arial" charset="0"/>
              </a:rPr>
              <a:t>c2</a:t>
            </a:r>
            <a:r>
              <a:rPr lang="en-US" sz="1200" dirty="0">
                <a:latin typeface="Arial" charset="0"/>
              </a:rPr>
              <a:t>) of </a:t>
            </a:r>
            <a:r>
              <a:rPr lang="en-US" sz="1200" dirty="0" smtClean="0">
                <a:latin typeface="Arial" charset="0"/>
              </a:rPr>
              <a:t>these advanced </a:t>
            </a:r>
            <a:r>
              <a:rPr lang="en-US" sz="1200" dirty="0" smtClean="0">
                <a:latin typeface="Arial" charset="0"/>
              </a:rPr>
              <a:t>wires (</a:t>
            </a:r>
            <a:r>
              <a:rPr lang="en-US" sz="1200" i="1" dirty="0">
                <a:latin typeface="Arial" charset="0"/>
              </a:rPr>
              <a:t>B</a:t>
            </a:r>
            <a:r>
              <a:rPr lang="en-US" sz="1200" i="1" baseline="-25000" dirty="0">
                <a:latin typeface="Arial" charset="0"/>
              </a:rPr>
              <a:t>c2 </a:t>
            </a:r>
            <a:r>
              <a:rPr lang="en-US" sz="1200" i="1" baseline="-25000" dirty="0" smtClean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~ 28T </a:t>
            </a:r>
            <a:r>
              <a:rPr lang="en-US" sz="1200" dirty="0">
                <a:latin typeface="Arial" charset="0"/>
              </a:rPr>
              <a:t>at 4.2 K). Our measurements also required the ability to supply large currents in applied fields from 15-25 T. Only the </a:t>
            </a:r>
            <a:r>
              <a:rPr lang="en-US" sz="1200" dirty="0" err="1">
                <a:latin typeface="Arial" charset="0"/>
              </a:rPr>
              <a:t>MagLab</a:t>
            </a:r>
            <a:r>
              <a:rPr lang="en-US" sz="1200" dirty="0">
                <a:latin typeface="Arial" charset="0"/>
              </a:rPr>
              <a:t> can provide such facilities.  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0" name="Text Box 62"/>
          <p:cNvSpPr txBox="1">
            <a:spLocks noChangeArrowheads="1"/>
          </p:cNvSpPr>
          <p:nvPr/>
        </p:nvSpPr>
        <p:spPr bwMode="auto">
          <a:xfrm>
            <a:off x="533637" y="5356"/>
            <a:ext cx="8031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Teaching an Old Dog New Tricks: Fifty Percent Increase in Critical Current </a:t>
            </a:r>
          </a:p>
          <a:p>
            <a:pPr algn="ctr">
              <a:spcBef>
                <a:spcPts val="0"/>
              </a:spcBef>
            </a:pPr>
            <a:r>
              <a:rPr lang="en-US" sz="1600" b="1" dirty="0" smtClean="0"/>
              <a:t>for Ternary </a:t>
            </a:r>
            <a:r>
              <a:rPr lang="en-US" sz="1600" b="1" dirty="0"/>
              <a:t>Nb</a:t>
            </a:r>
            <a:r>
              <a:rPr lang="en-US" sz="1600" b="1" baseline="-25000" dirty="0"/>
              <a:t>3</a:t>
            </a:r>
            <a:r>
              <a:rPr lang="en-US" sz="1600" b="1" dirty="0"/>
              <a:t>Sn Wires with Artificial Pinning Centers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endParaRPr lang="en-US" sz="4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M. D. Sumption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X. Xu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</a:t>
            </a:r>
            <a:r>
              <a:rPr lang="en-US" sz="1100" dirty="0"/>
              <a:t>J. Rochester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X. Peng</a:t>
            </a:r>
            <a:r>
              <a:rPr lang="en-US" sz="1100" kern="1200" baseline="30000" dirty="0"/>
              <a:t>3</a:t>
            </a:r>
            <a:r>
              <a:rPr lang="en-US" sz="1100" kern="1200" dirty="0"/>
              <a:t>, E. W. Collings</a:t>
            </a:r>
            <a:r>
              <a:rPr lang="en-US" sz="1100" kern="1200" baseline="30000" dirty="0"/>
              <a:t>1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>
                <a:solidFill>
                  <a:srgbClr val="0033CC"/>
                </a:solidFill>
              </a:rPr>
              <a:t>The Ohio State University; 2. Fermilab; 3. Hyper Tech Research Inc</a:t>
            </a:r>
            <a:r>
              <a:rPr lang="en-US" sz="1050" b="1" kern="1200" dirty="0" smtClean="0">
                <a:solidFill>
                  <a:srgbClr val="0033CC"/>
                </a:solidFill>
              </a:rPr>
              <a:t>.</a:t>
            </a:r>
          </a:p>
          <a:p>
            <a:pPr algn="ctr">
              <a:spcBef>
                <a:spcPts val="0"/>
              </a:spcBef>
            </a:pPr>
            <a:endParaRPr lang="en-US" sz="60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</a:t>
            </a:r>
            <a:r>
              <a:rPr lang="en-US" sz="1050" b="1" kern="1200" dirty="0"/>
              <a:t>Grants:</a:t>
            </a:r>
            <a:r>
              <a:rPr lang="en-US" sz="1050" kern="1200" dirty="0"/>
              <a:t>  G.S. Boebinger (NSF DMR-1157490); X. Xu (Fermilab LDRD); X. Peng, M. D. Sumption (US DOE SBIR)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8" name="Rectangle 49"/>
          <p:cNvSpPr>
            <a:spLocks noChangeArrowheads="1"/>
          </p:cNvSpPr>
          <p:nvPr/>
        </p:nvSpPr>
        <p:spPr bwMode="auto">
          <a:xfrm>
            <a:off x="4549139" y="1325563"/>
            <a:ext cx="4518662" cy="463331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4503077" y="6043019"/>
            <a:ext cx="46914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DC Facility: 31 </a:t>
            </a:r>
            <a:r>
              <a:rPr lang="en-US" sz="1100" dirty="0">
                <a:solidFill>
                  <a:srgbClr val="333399"/>
                </a:solidFill>
              </a:rPr>
              <a:t>T resistive </a:t>
            </a:r>
            <a:r>
              <a:rPr lang="en-US" sz="1100" dirty="0" smtClean="0">
                <a:solidFill>
                  <a:srgbClr val="333399"/>
                </a:solidFill>
              </a:rPr>
              <a:t>magnet </a:t>
            </a:r>
            <a:r>
              <a:rPr lang="en-US" sz="1100" dirty="0">
                <a:solidFill>
                  <a:srgbClr val="333399"/>
                </a:solidFill>
              </a:rPr>
              <a:t>(Cell </a:t>
            </a:r>
            <a:r>
              <a:rPr lang="en-US" sz="1100" dirty="0" smtClean="0">
                <a:solidFill>
                  <a:srgbClr val="333399"/>
                </a:solidFill>
              </a:rPr>
              <a:t>7).</a:t>
            </a: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</a:t>
            </a:r>
            <a:r>
              <a:rPr lang="en-US" sz="1100" b="1" dirty="0">
                <a:solidFill>
                  <a:srgbClr val="333399"/>
                </a:solidFill>
              </a:rPr>
              <a:t>: </a:t>
            </a:r>
            <a:r>
              <a:rPr lang="en-US" sz="1100" dirty="0">
                <a:solidFill>
                  <a:srgbClr val="333399"/>
                </a:solidFill>
              </a:rPr>
              <a:t>X. Xu, X. Peng, J. Rochester, M. Sumption, and M. </a:t>
            </a:r>
            <a:r>
              <a:rPr lang="en-US" sz="1100" dirty="0" err="1">
                <a:solidFill>
                  <a:srgbClr val="333399"/>
                </a:solidFill>
              </a:rPr>
              <a:t>Tomsic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endParaRPr lang="en-US" sz="1100" dirty="0" smtClean="0">
              <a:solidFill>
                <a:srgbClr val="333399"/>
              </a:solidFill>
            </a:endParaRPr>
          </a:p>
          <a:p>
            <a:r>
              <a:rPr lang="en-US" sz="1100" i="1" dirty="0" smtClean="0">
                <a:solidFill>
                  <a:srgbClr val="333399"/>
                </a:solidFill>
              </a:rPr>
              <a:t>“</a:t>
            </a:r>
            <a:r>
              <a:rPr lang="en-US" sz="1100" i="1" dirty="0">
                <a:solidFill>
                  <a:srgbClr val="333399"/>
                </a:solidFill>
              </a:rPr>
              <a:t>Record critical current density in Nb</a:t>
            </a:r>
            <a:r>
              <a:rPr lang="en-US" sz="1100" i="1" baseline="-25000" dirty="0">
                <a:solidFill>
                  <a:srgbClr val="333399"/>
                </a:solidFill>
              </a:rPr>
              <a:t>3</a:t>
            </a:r>
            <a:r>
              <a:rPr lang="en-US" sz="1100" i="1" dirty="0">
                <a:solidFill>
                  <a:srgbClr val="333399"/>
                </a:solidFill>
              </a:rPr>
              <a:t>Sn superconductors with artificial pinning centers”, </a:t>
            </a:r>
            <a:r>
              <a:rPr lang="en-US" sz="1100" b="1" dirty="0" err="1" smtClean="0">
                <a:solidFill>
                  <a:srgbClr val="333399"/>
                </a:solidFill>
              </a:rPr>
              <a:t>Supercond</a:t>
            </a:r>
            <a:r>
              <a:rPr lang="en-US" sz="1100" b="1" dirty="0">
                <a:solidFill>
                  <a:srgbClr val="333399"/>
                </a:solidFill>
              </a:rPr>
              <a:t>. Sci. and Technol. </a:t>
            </a:r>
            <a:r>
              <a:rPr lang="en-US" sz="1100" dirty="0" smtClean="0">
                <a:solidFill>
                  <a:srgbClr val="333399"/>
                </a:solidFill>
              </a:rPr>
              <a:t>Submitted March </a:t>
            </a:r>
            <a:r>
              <a:rPr lang="en-US" sz="1100" dirty="0">
                <a:solidFill>
                  <a:srgbClr val="333399"/>
                </a:solidFill>
              </a:rPr>
              <a:t>2019.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BF5BE0-9697-4C45-950A-47F4CFFCC9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620" y="1411282"/>
            <a:ext cx="4394790" cy="3657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7614812-18B1-4BA8-9DD1-584624CDD38D}"/>
              </a:ext>
            </a:extLst>
          </p:cNvPr>
          <p:cNvSpPr/>
          <p:nvPr/>
        </p:nvSpPr>
        <p:spPr>
          <a:xfrm>
            <a:off x="4579620" y="5154602"/>
            <a:ext cx="44577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Non-Cu </a:t>
            </a:r>
            <a:r>
              <a:rPr lang="en-US" sz="1100" i="1" dirty="0" err="1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J</a:t>
            </a:r>
            <a:r>
              <a:rPr lang="en-US" sz="1100" i="1" baseline="-25000" dirty="0" err="1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11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sz="1100" i="1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11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 curves of the APC wire given various heat treatments and the state-of-the-art Nb</a:t>
            </a:r>
            <a:r>
              <a:rPr lang="en-US" sz="1100" baseline="-250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sz="11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Sn wire as reference, as well as the FCC </a:t>
            </a:r>
            <a:r>
              <a:rPr lang="en-US" sz="1100" i="1" dirty="0" err="1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J</a:t>
            </a:r>
            <a:r>
              <a:rPr lang="en-US" sz="1100" i="1" baseline="-25000" dirty="0" err="1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1100" dirty="0">
                <a:latin typeface="+mn-lt"/>
                <a:ea typeface="SimSun" panose="02010600030101010101" pitchFamily="2" charset="-122"/>
                <a:cs typeface="Times New Roman" panose="02020603050405020304" pitchFamily="18" charset="0"/>
              </a:rPr>
              <a:t> specification</a:t>
            </a:r>
            <a:endParaRPr lang="en-US" sz="11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235C08-B177-4929-B323-D4964C3ED57F}"/>
</file>

<file path=customXml/itemProps2.xml><?xml version="1.0" encoding="utf-8"?>
<ds:datastoreItem xmlns:ds="http://schemas.openxmlformats.org/officeDocument/2006/customXml" ds:itemID="{269DBE2C-14E1-4210-8473-238F640E05C5}"/>
</file>

<file path=customXml/itemProps3.xml><?xml version="1.0" encoding="utf-8"?>
<ds:datastoreItem xmlns:ds="http://schemas.openxmlformats.org/officeDocument/2006/customXml" ds:itemID="{F754B85C-5C06-4C35-AC2B-2B205587B487}"/>
</file>

<file path=docProps/app.xml><?xml version="1.0" encoding="utf-8"?>
<Properties xmlns="http://schemas.openxmlformats.org/officeDocument/2006/extended-properties" xmlns:vt="http://schemas.openxmlformats.org/officeDocument/2006/docPropsVTypes">
  <TotalTime>7168</TotalTime>
  <Words>836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SimSun</vt:lpstr>
      <vt:lpstr>Arial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143</cp:revision>
  <cp:lastPrinted>2007-07-13T05:35:51Z</cp:lastPrinted>
  <dcterms:created xsi:type="dcterms:W3CDTF">2004-08-07T03:10:56Z</dcterms:created>
  <dcterms:modified xsi:type="dcterms:W3CDTF">2019-06-18T22:02:30Z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