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1.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2" r:id="rId3"/>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2" autoAdjust="0"/>
    <p:restoredTop sz="97279" autoAdjust="0"/>
  </p:normalViewPr>
  <p:slideViewPr>
    <p:cSldViewPr snapToGrid="0">
      <p:cViewPr>
        <p:scale>
          <a:sx n="75" d="100"/>
          <a:sy n="75" d="100"/>
        </p:scale>
        <p:origin x="1596" y="10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a:p>
        </p:txBody>
      </p:sp>
      <p:sp>
        <p:nvSpPr>
          <p:cNvPr id="3076"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2912935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3906696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s://doi.org/10.1103/PhysRevLett.122.057207"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s://doi.org/10.1103/PhysRevLett.122.05720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50802" y="1488327"/>
            <a:ext cx="4562190" cy="4693593"/>
          </a:xfrm>
          <a:prstGeom prst="rect">
            <a:avLst/>
          </a:prstGeom>
          <a:noFill/>
          <a:ln w="9525">
            <a:noFill/>
            <a:miter lim="800000"/>
            <a:headEnd/>
            <a:tailEnd/>
          </a:ln>
        </p:spPr>
        <p:txBody>
          <a:bodyPr wrap="square">
            <a:spAutoFit/>
          </a:bodyPr>
          <a:lstStyle/>
          <a:p>
            <a:pPr algn="just"/>
            <a:r>
              <a:rPr lang="en-US" sz="1200" dirty="0" smtClean="0"/>
              <a:t>For </a:t>
            </a:r>
            <a:r>
              <a:rPr lang="en-US" sz="1200" dirty="0" smtClean="0"/>
              <a:t>a</a:t>
            </a:r>
            <a:r>
              <a:rPr lang="en-US" sz="1200" dirty="0" smtClean="0"/>
              <a:t>nti-</a:t>
            </a:r>
            <a:r>
              <a:rPr lang="en-US" sz="1200" dirty="0" err="1" smtClean="0"/>
              <a:t>ferromagnets</a:t>
            </a:r>
            <a:r>
              <a:rPr lang="en-US" sz="1200" dirty="0" smtClean="0"/>
              <a:t> (AFMs), </a:t>
            </a:r>
            <a:r>
              <a:rPr lang="en-US" sz="1200" dirty="0" smtClean="0"/>
              <a:t>there can be an energy difference between the ground state and first excited state </a:t>
            </a:r>
            <a:r>
              <a:rPr lang="en-US" sz="1200" dirty="0" smtClean="0"/>
              <a:t>(a gapped AFM) </a:t>
            </a:r>
            <a:r>
              <a:rPr lang="en-US" sz="1200" dirty="0" smtClean="0"/>
              <a:t>or this energy difference can be zero </a:t>
            </a:r>
            <a:r>
              <a:rPr lang="en-US" sz="1200" dirty="0" smtClean="0"/>
              <a:t>(a gapless AFM), in which the AFM is driven </a:t>
            </a:r>
            <a:r>
              <a:rPr lang="en-US" sz="1200" dirty="0" smtClean="0"/>
              <a:t>purely by quantum mechanics rather than anisotropy. An applied magnetic field can drive quantum phase transitions between gapped and gapless phases. S=1/2 anti-ferromagnetic Heisenberg chains typically remain gapless, but alternating local spin environments can lead to a field-induced spin gap. This study looked at a system with a chiral staggered spin environment and finds a behavior different than for non-chiral staggered systems, due to additional terms involving a uniform </a:t>
            </a:r>
            <a:r>
              <a:rPr lang="en-US" sz="1200" dirty="0" err="1" smtClean="0"/>
              <a:t>Dzyaloshinskii</a:t>
            </a:r>
            <a:r>
              <a:rPr lang="en-US" sz="1200" dirty="0" smtClean="0"/>
              <a:t>-Moriya coupling and a fourfold periodic staggered field</a:t>
            </a:r>
            <a:r>
              <a:rPr lang="en-US" sz="1200" dirty="0" smtClean="0"/>
              <a:t>.</a:t>
            </a:r>
          </a:p>
          <a:p>
            <a:pPr algn="just"/>
            <a:endParaRPr lang="en-US" sz="600" dirty="0" smtClean="0"/>
          </a:p>
          <a:p>
            <a:pPr algn="just"/>
            <a:r>
              <a:rPr lang="en-US" sz="1200" dirty="0" smtClean="0"/>
              <a:t>The experiments of </a:t>
            </a:r>
            <a:r>
              <a:rPr lang="en-US" sz="1200" dirty="0" err="1" smtClean="0"/>
              <a:t>magnetometry</a:t>
            </a:r>
            <a:r>
              <a:rPr lang="en-US" sz="1200" dirty="0" smtClean="0"/>
              <a:t>, heat capacity, electron spin resonance and the theoretical analysis involved a diverse group of scientist from the UK, Japan, and the US. The high magnetic field Electron Magnetic Resonance available at the </a:t>
            </a:r>
            <a:r>
              <a:rPr lang="en-US" sz="1200" dirty="0" smtClean="0"/>
              <a:t>MagLab </a:t>
            </a:r>
            <a:r>
              <a:rPr lang="en-US" sz="1200" dirty="0" smtClean="0"/>
              <a:t>was a crucial component to the success of this study of this chiral staggered spin chain</a:t>
            </a:r>
            <a:r>
              <a:rPr lang="en-US" sz="1200" dirty="0" smtClean="0"/>
              <a:t>.</a:t>
            </a:r>
          </a:p>
          <a:p>
            <a:pPr algn="just"/>
            <a:endParaRPr lang="en-US" sz="600" dirty="0" smtClean="0"/>
          </a:p>
          <a:p>
            <a:pPr algn="just"/>
            <a:r>
              <a:rPr lang="en-US" sz="1200" dirty="0" smtClean="0"/>
              <a:t>The </a:t>
            </a:r>
            <a:r>
              <a:rPr lang="en-US" sz="1200" dirty="0"/>
              <a:t>results demonstrate that spin chains </a:t>
            </a:r>
            <a:r>
              <a:rPr lang="en-US" sz="1200" dirty="0" smtClean="0"/>
              <a:t>with a screw </a:t>
            </a:r>
            <a:r>
              <a:rPr lang="en-US" sz="1200" dirty="0"/>
              <a:t>symmetry can present a remarkable suppression of the </a:t>
            </a:r>
            <a:r>
              <a:rPr lang="en-US" sz="1200" dirty="0" smtClean="0"/>
              <a:t>magnetic-field-induced </a:t>
            </a:r>
            <a:r>
              <a:rPr lang="en-US" sz="1200" dirty="0" smtClean="0"/>
              <a:t>spin </a:t>
            </a:r>
            <a:r>
              <a:rPr lang="en-US" sz="1200" dirty="0"/>
              <a:t>gap. This opens </a:t>
            </a:r>
            <a:r>
              <a:rPr lang="en-US" sz="1200" dirty="0" smtClean="0"/>
              <a:t>the quest </a:t>
            </a:r>
            <a:r>
              <a:rPr lang="en-US" sz="1200" dirty="0"/>
              <a:t>for </a:t>
            </a:r>
            <a:r>
              <a:rPr lang="en-US" sz="1200" dirty="0" smtClean="0"/>
              <a:t>finding other </a:t>
            </a:r>
            <a:r>
              <a:rPr lang="en-US" sz="1200" dirty="0"/>
              <a:t>materials where anisotropic interactions and particular crystal symmetries conspire to enable entirely novel magnetic states.</a:t>
            </a:r>
          </a:p>
        </p:txBody>
      </p:sp>
      <p:sp>
        <p:nvSpPr>
          <p:cNvPr id="1029" name="Line 42"/>
          <p:cNvSpPr>
            <a:spLocks noChangeShapeType="1"/>
          </p:cNvSpPr>
          <p:nvPr/>
        </p:nvSpPr>
        <p:spPr bwMode="auto">
          <a:xfrm>
            <a:off x="38101" y="1488327"/>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4612991" y="1589518"/>
            <a:ext cx="4454809" cy="4509679"/>
          </a:xfrm>
          <a:prstGeom prst="rect">
            <a:avLst/>
          </a:prstGeom>
          <a:noFill/>
          <a:ln w="19050">
            <a:solidFill>
              <a:srgbClr val="0033CC"/>
            </a:solidFill>
            <a:miter lim="800000"/>
            <a:headEnd/>
            <a:tailEnd/>
          </a:ln>
        </p:spPr>
        <p:txBody>
          <a:bodyPr wrap="none" anchor="ctr"/>
          <a:lstStyle/>
          <a:p>
            <a:endParaRPr lang="en-US"/>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784225" y="0"/>
            <a:ext cx="7633381" cy="1508105"/>
          </a:xfrm>
          <a:prstGeom prst="rect">
            <a:avLst/>
          </a:prstGeom>
          <a:noFill/>
          <a:ln w="9525">
            <a:noFill/>
            <a:miter lim="800000"/>
            <a:headEnd/>
            <a:tailEnd/>
          </a:ln>
        </p:spPr>
        <p:txBody>
          <a:bodyPr wrap="square">
            <a:spAutoFit/>
          </a:bodyPr>
          <a:lstStyle/>
          <a:p>
            <a:pPr algn="ctr">
              <a:spcBef>
                <a:spcPts val="0"/>
              </a:spcBef>
            </a:pPr>
            <a:r>
              <a:rPr lang="en-US" sz="1600" b="1" kern="1200" dirty="0" smtClean="0"/>
              <a:t>Anomalous Spin Excitations in a Chiral Staggered Chain</a:t>
            </a:r>
          </a:p>
          <a:p>
            <a:pPr algn="ctr">
              <a:spcBef>
                <a:spcPts val="0"/>
              </a:spcBef>
            </a:pPr>
            <a:endParaRPr lang="en-US" sz="600" kern="1200" dirty="0" smtClean="0"/>
          </a:p>
          <a:p>
            <a:pPr algn="ctr">
              <a:spcBef>
                <a:spcPts val="0"/>
              </a:spcBef>
            </a:pPr>
            <a:r>
              <a:rPr lang="en-US" sz="1100" dirty="0" smtClean="0"/>
              <a:t>J. Liu</a:t>
            </a:r>
            <a:r>
              <a:rPr lang="en-US" sz="1100" kern="1200" baseline="30000" dirty="0" smtClean="0"/>
              <a:t>1</a:t>
            </a:r>
            <a:r>
              <a:rPr lang="en-US" sz="1100" kern="1200" dirty="0" smtClean="0"/>
              <a:t>,</a:t>
            </a:r>
            <a:r>
              <a:rPr lang="en-US" sz="1100" dirty="0" smtClean="0"/>
              <a:t> </a:t>
            </a:r>
            <a:r>
              <a:rPr lang="en-US" sz="1100" dirty="0"/>
              <a:t>S. </a:t>
            </a:r>
            <a:r>
              <a:rPr lang="en-US" sz="1100" dirty="0" smtClean="0"/>
              <a:t>Kittaka</a:t>
            </a:r>
            <a:r>
              <a:rPr lang="en-US" sz="1100" baseline="30000" dirty="0" smtClean="0"/>
              <a:t>2</a:t>
            </a:r>
            <a:r>
              <a:rPr lang="en-US" sz="1100" dirty="0" smtClean="0"/>
              <a:t>, </a:t>
            </a:r>
            <a:r>
              <a:rPr lang="en-US" sz="1100" dirty="0"/>
              <a:t>R. D. </a:t>
            </a:r>
            <a:r>
              <a:rPr lang="en-US" sz="1100" dirty="0" smtClean="0"/>
              <a:t>Johnson</a:t>
            </a:r>
            <a:r>
              <a:rPr lang="en-US" sz="1100" baseline="30000" dirty="0" smtClean="0"/>
              <a:t>1</a:t>
            </a:r>
            <a:r>
              <a:rPr lang="en-US" sz="1100" dirty="0" smtClean="0"/>
              <a:t>, </a:t>
            </a:r>
            <a:r>
              <a:rPr lang="en-US" sz="1100" dirty="0"/>
              <a:t>T. </a:t>
            </a:r>
            <a:r>
              <a:rPr lang="en-US" sz="1100" dirty="0" smtClean="0"/>
              <a:t>Lancaster</a:t>
            </a:r>
            <a:r>
              <a:rPr lang="en-US" sz="1100" baseline="30000" dirty="0" smtClean="0"/>
              <a:t>3</a:t>
            </a:r>
            <a:r>
              <a:rPr lang="en-US" sz="1100" dirty="0" smtClean="0"/>
              <a:t>, </a:t>
            </a:r>
            <a:r>
              <a:rPr lang="en-US" sz="1100" dirty="0"/>
              <a:t>J. </a:t>
            </a:r>
            <a:r>
              <a:rPr lang="en-US" sz="1100" dirty="0" smtClean="0"/>
              <a:t>Singleton</a:t>
            </a:r>
            <a:r>
              <a:rPr lang="en-US" sz="1100" baseline="30000" dirty="0" smtClean="0"/>
              <a:t>4</a:t>
            </a:r>
            <a:r>
              <a:rPr lang="en-US" sz="1100" dirty="0" smtClean="0"/>
              <a:t>, T</a:t>
            </a:r>
            <a:r>
              <a:rPr lang="en-US" sz="1100" dirty="0"/>
              <a:t>. </a:t>
            </a:r>
            <a:r>
              <a:rPr lang="en-US" sz="1100" dirty="0" smtClean="0"/>
              <a:t>Sakakibara</a:t>
            </a:r>
            <a:r>
              <a:rPr lang="en-US" sz="1100" baseline="30000" dirty="0" smtClean="0"/>
              <a:t>2</a:t>
            </a:r>
            <a:r>
              <a:rPr lang="en-US" sz="1100" dirty="0" smtClean="0"/>
              <a:t>, </a:t>
            </a:r>
            <a:r>
              <a:rPr lang="en-US" sz="1100" dirty="0"/>
              <a:t>Y. </a:t>
            </a:r>
            <a:r>
              <a:rPr lang="en-US" sz="1100" dirty="0" smtClean="0"/>
              <a:t>Kohama</a:t>
            </a:r>
            <a:r>
              <a:rPr lang="en-US" sz="1100" baseline="30000" dirty="0" smtClean="0"/>
              <a:t>2</a:t>
            </a:r>
            <a:r>
              <a:rPr lang="en-US" sz="1100" dirty="0" smtClean="0"/>
              <a:t>, </a:t>
            </a:r>
            <a:r>
              <a:rPr lang="en-US" sz="1100" dirty="0"/>
              <a:t>J. van </a:t>
            </a:r>
            <a:r>
              <a:rPr lang="en-US" sz="1100" dirty="0" smtClean="0"/>
              <a:t>Tol</a:t>
            </a:r>
            <a:r>
              <a:rPr lang="en-US" sz="1100" baseline="30000" dirty="0" smtClean="0"/>
              <a:t>5</a:t>
            </a:r>
            <a:r>
              <a:rPr lang="en-US" sz="1100" dirty="0" smtClean="0"/>
              <a:t>, </a:t>
            </a:r>
            <a:endParaRPr lang="en-US" sz="1100" dirty="0"/>
          </a:p>
          <a:p>
            <a:pPr algn="ctr">
              <a:spcBef>
                <a:spcPts val="0"/>
              </a:spcBef>
            </a:pPr>
            <a:r>
              <a:rPr lang="en-US" sz="1100" dirty="0"/>
              <a:t>A. </a:t>
            </a:r>
            <a:r>
              <a:rPr lang="en-US" sz="1100" dirty="0" smtClean="0"/>
              <a:t>Ardavan</a:t>
            </a:r>
            <a:r>
              <a:rPr lang="en-US" sz="1100" baseline="30000" dirty="0" smtClean="0"/>
              <a:t>1</a:t>
            </a:r>
            <a:r>
              <a:rPr lang="en-US" sz="1100" dirty="0" smtClean="0"/>
              <a:t>, </a:t>
            </a:r>
            <a:r>
              <a:rPr lang="en-US" sz="1100" dirty="0"/>
              <a:t>B. H. </a:t>
            </a:r>
            <a:r>
              <a:rPr lang="en-US" sz="1100" dirty="0" smtClean="0"/>
              <a:t>Williams</a:t>
            </a:r>
            <a:r>
              <a:rPr lang="en-US" sz="1100" baseline="30000" dirty="0" smtClean="0"/>
              <a:t>1</a:t>
            </a:r>
            <a:r>
              <a:rPr lang="en-US" sz="1100" dirty="0" smtClean="0"/>
              <a:t>, </a:t>
            </a:r>
            <a:r>
              <a:rPr lang="en-US" sz="1100" dirty="0"/>
              <a:t>S. J. </a:t>
            </a:r>
            <a:r>
              <a:rPr lang="en-US" sz="1100" dirty="0" smtClean="0"/>
              <a:t>Blundell</a:t>
            </a:r>
            <a:r>
              <a:rPr lang="en-US" sz="1100" baseline="30000" dirty="0" smtClean="0"/>
              <a:t>1</a:t>
            </a:r>
            <a:r>
              <a:rPr lang="en-US" sz="1100" dirty="0" smtClean="0"/>
              <a:t>, </a:t>
            </a:r>
            <a:r>
              <a:rPr lang="en-US" sz="1100" dirty="0"/>
              <a:t>Z. E. </a:t>
            </a:r>
            <a:r>
              <a:rPr lang="en-US" sz="1100" dirty="0" smtClean="0"/>
              <a:t>Manson</a:t>
            </a:r>
            <a:r>
              <a:rPr lang="en-US" sz="1100" baseline="30000" dirty="0" smtClean="0"/>
              <a:t>6</a:t>
            </a:r>
            <a:r>
              <a:rPr lang="en-US" sz="1100" dirty="0" smtClean="0"/>
              <a:t>, </a:t>
            </a:r>
            <a:r>
              <a:rPr lang="en-US" sz="1100" dirty="0"/>
              <a:t>J. L. </a:t>
            </a:r>
            <a:r>
              <a:rPr lang="en-US" sz="1100" dirty="0" smtClean="0"/>
              <a:t>Manson</a:t>
            </a:r>
            <a:r>
              <a:rPr lang="en-US" sz="1100" baseline="30000" dirty="0" smtClean="0"/>
              <a:t>6</a:t>
            </a:r>
            <a:r>
              <a:rPr lang="en-US" sz="1100" dirty="0" smtClean="0"/>
              <a:t>, </a:t>
            </a:r>
            <a:r>
              <a:rPr lang="en-US" sz="1100" dirty="0"/>
              <a:t>and P. A. </a:t>
            </a:r>
            <a:r>
              <a:rPr lang="en-US" sz="1100" dirty="0" smtClean="0"/>
              <a:t>Goddard</a:t>
            </a:r>
            <a:r>
              <a:rPr lang="en-US" sz="1100" baseline="30000" dirty="0" smtClean="0"/>
              <a:t>7</a:t>
            </a:r>
            <a:r>
              <a:rPr lang="en-US" sz="1100" dirty="0" smtClean="0"/>
              <a:t>.</a:t>
            </a:r>
            <a:endParaRPr lang="en-US" sz="1100" kern="1200" dirty="0"/>
          </a:p>
          <a:p>
            <a:pPr marL="228600" indent="-228600" algn="ctr">
              <a:spcBef>
                <a:spcPts val="0"/>
              </a:spcBef>
              <a:buAutoNum type="arabicPeriod"/>
            </a:pPr>
            <a:r>
              <a:rPr lang="en-US" sz="1050" b="1" kern="1200" dirty="0" smtClean="0">
                <a:solidFill>
                  <a:srgbClr val="0033CC"/>
                </a:solidFill>
              </a:rPr>
              <a:t>Univ. of Oxford, UK; 2. Univ. of Tokyo, Japan; 3. Durham Univ. UK; 4. NHMFL, Los Alamos; 5. NHMFL, Tallahassee;  6. Eastern Washington Univ.; 7. Univ. of Warwick, UK. </a:t>
            </a:r>
          </a:p>
          <a:p>
            <a:pPr algn="ctr">
              <a:spcBef>
                <a:spcPts val="0"/>
              </a:spcBef>
            </a:pPr>
            <a:endParaRPr lang="en-US" sz="600" b="1" kern="1200" dirty="0" smtClean="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NSF-DMR1644779); P.A. Goddard (EPSRC, ERC-681260); </a:t>
            </a:r>
            <a:r>
              <a:rPr lang="en-US" sz="1050" kern="1200" dirty="0" err="1" smtClean="0"/>
              <a:t>J.L.Manson</a:t>
            </a:r>
            <a:r>
              <a:rPr lang="en-US" sz="1050" kern="1200" dirty="0" smtClean="0"/>
              <a:t> (DMR-1703003); </a:t>
            </a:r>
            <a:r>
              <a:rPr lang="en-US" sz="1050" kern="1200" dirty="0" err="1" smtClean="0"/>
              <a:t>R.D.Johnson</a:t>
            </a:r>
            <a:r>
              <a:rPr lang="en-US" sz="1050" kern="1200" dirty="0" smtClean="0"/>
              <a:t> (Royal Society)</a:t>
            </a:r>
            <a:endParaRPr lang="en-US" sz="1050" kern="1200" dirty="0"/>
          </a:p>
        </p:txBody>
      </p:sp>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2" name="Picture 1"/>
          <p:cNvPicPr>
            <a:picLocks noChangeAspect="1"/>
          </p:cNvPicPr>
          <p:nvPr/>
        </p:nvPicPr>
        <p:blipFill rotWithShape="1">
          <a:blip r:embed="rId5" cstate="print">
            <a:extLst>
              <a:ext uri="{28A0092B-C50C-407E-A947-70E740481C1C}">
                <a14:useLocalDpi xmlns:a14="http://schemas.microsoft.com/office/drawing/2010/main" val="0"/>
              </a:ext>
            </a:extLst>
          </a:blip>
          <a:srcRect l="3997" r="4976"/>
          <a:stretch/>
        </p:blipFill>
        <p:spPr>
          <a:xfrm>
            <a:off x="4886960" y="1632084"/>
            <a:ext cx="4079240" cy="1939060"/>
          </a:xfrm>
          <a:prstGeom prst="rect">
            <a:avLst/>
          </a:prstGeom>
        </p:spPr>
      </p:pic>
      <p:grpSp>
        <p:nvGrpSpPr>
          <p:cNvPr id="6" name="Group 5"/>
          <p:cNvGrpSpPr/>
          <p:nvPr/>
        </p:nvGrpSpPr>
        <p:grpSpPr>
          <a:xfrm>
            <a:off x="4685031" y="3928857"/>
            <a:ext cx="3273039" cy="2114403"/>
            <a:chOff x="4572000" y="3649054"/>
            <a:chExt cx="3611060" cy="2387869"/>
          </a:xfrm>
        </p:grpSpPr>
        <p:pic>
          <p:nvPicPr>
            <p:cNvPr id="4" name="Picture 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4638242" y="3714456"/>
              <a:ext cx="3544818" cy="2322467"/>
            </a:xfrm>
            <a:prstGeom prst="rect">
              <a:avLst/>
            </a:prstGeom>
          </p:spPr>
        </p:pic>
        <p:sp>
          <p:nvSpPr>
            <p:cNvPr id="5" name="Rectangle 4"/>
            <p:cNvSpPr/>
            <p:nvPr/>
          </p:nvSpPr>
          <p:spPr>
            <a:xfrm>
              <a:off x="4572000" y="3649054"/>
              <a:ext cx="341832" cy="18417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TextBox 6"/>
          <p:cNvSpPr txBox="1"/>
          <p:nvPr/>
        </p:nvSpPr>
        <p:spPr>
          <a:xfrm>
            <a:off x="4749064" y="3497970"/>
            <a:ext cx="4182665" cy="430887"/>
          </a:xfrm>
          <a:prstGeom prst="rect">
            <a:avLst/>
          </a:prstGeom>
          <a:noFill/>
        </p:spPr>
        <p:txBody>
          <a:bodyPr wrap="square" rtlCol="0">
            <a:spAutoFit/>
          </a:bodyPr>
          <a:lstStyle/>
          <a:p>
            <a:r>
              <a:rPr lang="en-US" sz="1100" dirty="0" smtClean="0"/>
              <a:t>Fig. 1. Chain Structure of Cu(</a:t>
            </a:r>
            <a:r>
              <a:rPr lang="en-US" sz="1100" dirty="0" err="1" smtClean="0"/>
              <a:t>pym</a:t>
            </a:r>
            <a:r>
              <a:rPr lang="en-US" sz="1100" dirty="0" smtClean="0"/>
              <a:t>)(H</a:t>
            </a:r>
            <a:r>
              <a:rPr lang="en-US" sz="1100" baseline="-25000" dirty="0" smtClean="0"/>
              <a:t>2</a:t>
            </a:r>
            <a:r>
              <a:rPr lang="en-US" sz="1100" dirty="0" smtClean="0"/>
              <a:t>O)</a:t>
            </a:r>
            <a:r>
              <a:rPr lang="en-US" sz="1100" baseline="-25000" dirty="0" smtClean="0"/>
              <a:t>4</a:t>
            </a:r>
            <a:r>
              <a:rPr lang="en-US" sz="1100" dirty="0" smtClean="0"/>
              <a:t>SiF</a:t>
            </a:r>
            <a:r>
              <a:rPr lang="en-US" sz="1100" baseline="-25000" dirty="0" smtClean="0"/>
              <a:t>6</a:t>
            </a:r>
            <a:r>
              <a:rPr lang="en-US" sz="1100" dirty="0" smtClean="0"/>
              <a:t>·H</a:t>
            </a:r>
            <a:r>
              <a:rPr lang="en-US" sz="1100" baseline="-25000" dirty="0" smtClean="0"/>
              <a:t>2</a:t>
            </a:r>
            <a:r>
              <a:rPr lang="en-US" sz="1100" dirty="0" smtClean="0"/>
              <a:t>O. Staggered elongated Cu-O </a:t>
            </a:r>
            <a:r>
              <a:rPr lang="en-US" sz="1100" dirty="0"/>
              <a:t>b</a:t>
            </a:r>
            <a:r>
              <a:rPr lang="en-US" sz="1100" dirty="0" smtClean="0"/>
              <a:t>onds(green</a:t>
            </a:r>
            <a:r>
              <a:rPr lang="en-US" sz="1100" dirty="0" smtClean="0"/>
              <a:t>) correspond to local </a:t>
            </a:r>
            <a:r>
              <a:rPr lang="en-US" sz="1100" i="1" dirty="0" err="1" smtClean="0"/>
              <a:t>g</a:t>
            </a:r>
            <a:r>
              <a:rPr lang="en-US" sz="1100" i="1" baseline="-25000" dirty="0" err="1" smtClean="0"/>
              <a:t>ǁ</a:t>
            </a:r>
            <a:r>
              <a:rPr lang="en-US" sz="1100" dirty="0" smtClean="0"/>
              <a:t> axes</a:t>
            </a:r>
            <a:endParaRPr lang="en-US" sz="1100" dirty="0"/>
          </a:p>
        </p:txBody>
      </p:sp>
      <p:sp>
        <p:nvSpPr>
          <p:cNvPr id="8" name="TextBox 7"/>
          <p:cNvSpPr txBox="1"/>
          <p:nvPr/>
        </p:nvSpPr>
        <p:spPr>
          <a:xfrm>
            <a:off x="7919329" y="4807872"/>
            <a:ext cx="1260713" cy="1107996"/>
          </a:xfrm>
          <a:prstGeom prst="rect">
            <a:avLst/>
          </a:prstGeom>
          <a:noFill/>
        </p:spPr>
        <p:txBody>
          <a:bodyPr wrap="square" rtlCol="0">
            <a:spAutoFit/>
          </a:bodyPr>
          <a:lstStyle/>
          <a:p>
            <a:r>
              <a:rPr lang="en-US" sz="1100" dirty="0" smtClean="0"/>
              <a:t>Fig. 2. Orientation dependence of Cu(II) g-factor and linewidth at 300K.</a:t>
            </a:r>
            <a:endParaRPr lang="en-US" sz="1100" dirty="0"/>
          </a:p>
        </p:txBody>
      </p:sp>
      <p:sp>
        <p:nvSpPr>
          <p:cNvPr id="16" name="Text Box 28"/>
          <p:cNvSpPr txBox="1">
            <a:spLocks noChangeArrowheads="1"/>
          </p:cNvSpPr>
          <p:nvPr/>
        </p:nvSpPr>
        <p:spPr bwMode="auto">
          <a:xfrm>
            <a:off x="0" y="6118974"/>
            <a:ext cx="9144000" cy="769441"/>
          </a:xfrm>
          <a:prstGeom prst="rect">
            <a:avLst/>
          </a:prstGeom>
          <a:noFill/>
          <a:ln w="9525">
            <a:noFill/>
            <a:miter lim="800000"/>
            <a:headEnd/>
            <a:tailEnd/>
          </a:ln>
        </p:spPr>
        <p:txBody>
          <a:bodyPr wrap="square">
            <a:spAutoFit/>
          </a:bodyPr>
          <a:lstStyle/>
          <a:p>
            <a:r>
              <a:rPr lang="en-US" sz="1100" b="1" dirty="0" smtClean="0">
                <a:solidFill>
                  <a:srgbClr val="333399"/>
                </a:solidFill>
              </a:rPr>
              <a:t>Facilities:</a:t>
            </a:r>
            <a:r>
              <a:rPr lang="en-US" sz="1100" dirty="0" smtClean="0">
                <a:solidFill>
                  <a:srgbClr val="333399"/>
                </a:solidFill>
              </a:rPr>
              <a:t>  EMR facility, 12.5T magnet, Tallahassee, and NHMFL Los Alamos National Lab.</a:t>
            </a:r>
            <a:endParaRPr lang="en-US" sz="1100" dirty="0">
              <a:solidFill>
                <a:srgbClr val="333399"/>
              </a:solidFill>
            </a:endParaRPr>
          </a:p>
          <a:p>
            <a:r>
              <a:rPr lang="en-US" sz="1100" b="1" dirty="0" smtClean="0">
                <a:solidFill>
                  <a:srgbClr val="333399"/>
                </a:solidFill>
              </a:rPr>
              <a:t>Citation: </a:t>
            </a:r>
            <a:r>
              <a:rPr lang="en-US" sz="1100" dirty="0">
                <a:solidFill>
                  <a:srgbClr val="333399"/>
                </a:solidFill>
              </a:rPr>
              <a:t>Liu, J.; Kittaka, S.; Johnson, R.D.; Lancaster, T.; Singleton, J.; </a:t>
            </a:r>
            <a:r>
              <a:rPr lang="en-US" sz="1100" dirty="0" err="1">
                <a:solidFill>
                  <a:srgbClr val="333399"/>
                </a:solidFill>
              </a:rPr>
              <a:t>Sakakibara</a:t>
            </a:r>
            <a:r>
              <a:rPr lang="en-US" sz="1100" dirty="0">
                <a:solidFill>
                  <a:srgbClr val="333399"/>
                </a:solidFill>
              </a:rPr>
              <a:t>, T.; </a:t>
            </a:r>
            <a:r>
              <a:rPr lang="en-US" sz="1100" dirty="0" err="1">
                <a:solidFill>
                  <a:srgbClr val="333399"/>
                </a:solidFill>
              </a:rPr>
              <a:t>Kohama</a:t>
            </a:r>
            <a:r>
              <a:rPr lang="en-US" sz="1100" dirty="0">
                <a:solidFill>
                  <a:srgbClr val="333399"/>
                </a:solidFill>
              </a:rPr>
              <a:t>, Y.; van </a:t>
            </a:r>
            <a:r>
              <a:rPr lang="en-US" sz="1100" dirty="0" err="1">
                <a:solidFill>
                  <a:srgbClr val="333399"/>
                </a:solidFill>
              </a:rPr>
              <a:t>Tol</a:t>
            </a:r>
            <a:r>
              <a:rPr lang="en-US" sz="1100" dirty="0">
                <a:solidFill>
                  <a:srgbClr val="333399"/>
                </a:solidFill>
              </a:rPr>
              <a:t>, J.; </a:t>
            </a:r>
            <a:r>
              <a:rPr lang="en-US" sz="1100" dirty="0" err="1">
                <a:solidFill>
                  <a:srgbClr val="333399"/>
                </a:solidFill>
              </a:rPr>
              <a:t>Ardavan</a:t>
            </a:r>
            <a:r>
              <a:rPr lang="en-US" sz="1100" dirty="0">
                <a:solidFill>
                  <a:srgbClr val="333399"/>
                </a:solidFill>
              </a:rPr>
              <a:t>, A.; </a:t>
            </a:r>
            <a:r>
              <a:rPr lang="en-US" sz="1100" dirty="0" err="1">
                <a:solidFill>
                  <a:srgbClr val="333399"/>
                </a:solidFill>
              </a:rPr>
              <a:t>Wiliams</a:t>
            </a:r>
            <a:r>
              <a:rPr lang="en-US" sz="1100" dirty="0">
                <a:solidFill>
                  <a:srgbClr val="333399"/>
                </a:solidFill>
              </a:rPr>
              <a:t>, B.H.; Blundell, S.J.; Manson, Z.E.; Manson, J.L.; Goddard, P.A., </a:t>
            </a:r>
            <a:r>
              <a:rPr lang="en-US" sz="1100" i="1" dirty="0">
                <a:solidFill>
                  <a:srgbClr val="333399"/>
                </a:solidFill>
              </a:rPr>
              <a:t>Unconventional Field-Induced Spin Gap in an S = 1=2 Chiral Staggered </a:t>
            </a:r>
            <a:r>
              <a:rPr lang="en-US" sz="1100" i="1" dirty="0" err="1">
                <a:solidFill>
                  <a:srgbClr val="333399"/>
                </a:solidFill>
              </a:rPr>
              <a:t>Chain,</a:t>
            </a:r>
            <a:r>
              <a:rPr lang="en-US" sz="1100" b="1" dirty="0" err="1">
                <a:solidFill>
                  <a:srgbClr val="333399"/>
                </a:solidFill>
              </a:rPr>
              <a:t>Phys</a:t>
            </a:r>
            <a:r>
              <a:rPr lang="en-US" sz="1100" b="1" dirty="0">
                <a:solidFill>
                  <a:srgbClr val="333399"/>
                </a:solidFill>
              </a:rPr>
              <a:t>. Rev. Lett.</a:t>
            </a:r>
            <a:r>
              <a:rPr lang="en-US" sz="1100" dirty="0">
                <a:solidFill>
                  <a:srgbClr val="333399"/>
                </a:solidFill>
              </a:rPr>
              <a:t>, </a:t>
            </a:r>
            <a:r>
              <a:rPr lang="en-US" sz="1100" b="1" dirty="0">
                <a:solidFill>
                  <a:srgbClr val="333399"/>
                </a:solidFill>
              </a:rPr>
              <a:t>122</a:t>
            </a:r>
            <a:r>
              <a:rPr lang="en-US" sz="1100" dirty="0">
                <a:solidFill>
                  <a:srgbClr val="333399"/>
                </a:solidFill>
              </a:rPr>
              <a:t>, 057207 (2019) </a:t>
            </a:r>
            <a:r>
              <a:rPr lang="en-US" sz="1100" dirty="0" smtClean="0">
                <a:solidFill>
                  <a:srgbClr val="333399"/>
                </a:solidFill>
              </a:rPr>
              <a:t>DOI</a:t>
            </a:r>
            <a:r>
              <a:rPr lang="en-US" sz="1100" dirty="0">
                <a:solidFill>
                  <a:srgbClr val="333399"/>
                </a:solidFill>
              </a:rPr>
              <a:t>: </a:t>
            </a:r>
            <a:r>
              <a:rPr lang="en-US" sz="1100" dirty="0">
                <a:solidFill>
                  <a:srgbClr val="333399"/>
                </a:solidFill>
                <a:hlinkClick r:id="rId7"/>
              </a:rPr>
              <a:t>10.1103/PhysRevLett.122.057207</a:t>
            </a:r>
            <a:endParaRPr lang="en-US" sz="1200" dirty="0">
              <a:solidFill>
                <a:srgbClr val="333399"/>
              </a:solidFill>
            </a:endParaRPr>
          </a:p>
        </p:txBody>
      </p:sp>
    </p:spTree>
    <p:extLst>
      <p:ext uri="{BB962C8B-B14F-4D97-AF65-F5344CB8AC3E}">
        <p14:creationId xmlns:p14="http://schemas.microsoft.com/office/powerpoint/2010/main" val="33458449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137383" y="4098600"/>
            <a:ext cx="8756807" cy="1938992"/>
          </a:xfrm>
          <a:prstGeom prst="rect">
            <a:avLst/>
          </a:prstGeom>
          <a:noFill/>
          <a:ln w="9525">
            <a:noFill/>
            <a:miter lim="800000"/>
            <a:headEnd/>
            <a:tailEnd/>
          </a:ln>
        </p:spPr>
        <p:txBody>
          <a:bodyPr wrap="square">
            <a:spAutoFit/>
          </a:bodyPr>
          <a:lstStyle/>
          <a:p>
            <a:pPr algn="just"/>
            <a:r>
              <a:rPr lang="en-US" sz="1200" b="1" dirty="0" smtClean="0">
                <a:solidFill>
                  <a:srgbClr val="000000"/>
                </a:solidFill>
              </a:rPr>
              <a:t>What is the finding? </a:t>
            </a:r>
            <a:r>
              <a:rPr lang="en-US" sz="1200" dirty="0" smtClean="0">
                <a:latin typeface="Arial" charset="0"/>
              </a:rPr>
              <a:t> </a:t>
            </a:r>
            <a:r>
              <a:rPr lang="en-US" sz="1200" dirty="0" smtClean="0">
                <a:latin typeface="Arial" charset="0"/>
              </a:rPr>
              <a:t> </a:t>
            </a:r>
            <a:r>
              <a:rPr lang="en-US" sz="1200" dirty="0" smtClean="0">
                <a:solidFill>
                  <a:srgbClr val="000000"/>
                </a:solidFill>
                <a:latin typeface="Arial" charset="0"/>
              </a:rPr>
              <a:t>We </a:t>
            </a:r>
            <a:r>
              <a:rPr lang="en-US" sz="1200" dirty="0" smtClean="0">
                <a:solidFill>
                  <a:srgbClr val="000000"/>
                </a:solidFill>
                <a:latin typeface="Arial" charset="0"/>
              </a:rPr>
              <a:t>find </a:t>
            </a:r>
            <a:r>
              <a:rPr lang="en-US" sz="1200" dirty="0" smtClean="0">
                <a:solidFill>
                  <a:srgbClr val="000000"/>
                </a:solidFill>
                <a:latin typeface="Arial" charset="0"/>
              </a:rPr>
              <a:t>a material that forms chains of atoms (see figure) in which the magnetic fields </a:t>
            </a:r>
            <a:r>
              <a:rPr lang="en-US" sz="1200" dirty="0" smtClean="0">
                <a:solidFill>
                  <a:srgbClr val="000000"/>
                </a:solidFill>
                <a:latin typeface="Arial" charset="0"/>
              </a:rPr>
              <a:t>of the copper ions </a:t>
            </a:r>
            <a:r>
              <a:rPr lang="en-US" sz="1200" dirty="0" smtClean="0">
                <a:solidFill>
                  <a:srgbClr val="000000"/>
                </a:solidFill>
                <a:latin typeface="Arial" charset="0"/>
              </a:rPr>
              <a:t>are </a:t>
            </a:r>
            <a:r>
              <a:rPr lang="en-US" sz="1200" dirty="0" smtClean="0">
                <a:solidFill>
                  <a:srgbClr val="000000"/>
                </a:solidFill>
                <a:latin typeface="Arial" charset="0"/>
              </a:rPr>
              <a:t>lined up in a </a:t>
            </a:r>
            <a:r>
              <a:rPr lang="en-US" sz="1200" dirty="0">
                <a:solidFill>
                  <a:srgbClr val="000000"/>
                </a:solidFill>
                <a:latin typeface="Arial" charset="0"/>
              </a:rPr>
              <a:t>screw-like manner </a:t>
            </a:r>
            <a:r>
              <a:rPr lang="en-US" sz="1200" dirty="0" smtClean="0">
                <a:solidFill>
                  <a:srgbClr val="000000"/>
                </a:solidFill>
                <a:latin typeface="Arial" charset="0"/>
              </a:rPr>
              <a:t>(along the green lines in the figure), </a:t>
            </a:r>
            <a:r>
              <a:rPr lang="en-US" sz="1200" dirty="0" smtClean="0">
                <a:solidFill>
                  <a:srgbClr val="000000"/>
                </a:solidFill>
                <a:latin typeface="Arial" charset="0"/>
              </a:rPr>
              <a:t>orienting in different directions as one moves down the chain. We find that key </a:t>
            </a:r>
            <a:r>
              <a:rPr lang="en-US" sz="1200" dirty="0" smtClean="0">
                <a:solidFill>
                  <a:srgbClr val="000000"/>
                </a:solidFill>
                <a:latin typeface="Arial" charset="0"/>
              </a:rPr>
              <a:t>magnetic properties are quite different </a:t>
            </a:r>
            <a:r>
              <a:rPr lang="en-US" sz="1200" dirty="0" smtClean="0">
                <a:solidFill>
                  <a:srgbClr val="000000"/>
                </a:solidFill>
                <a:latin typeface="Arial" charset="0"/>
              </a:rPr>
              <a:t>than </a:t>
            </a:r>
            <a:r>
              <a:rPr lang="en-US" sz="1200" dirty="0" smtClean="0">
                <a:solidFill>
                  <a:srgbClr val="000000"/>
                </a:solidFill>
                <a:latin typeface="Arial" charset="0"/>
              </a:rPr>
              <a:t>for systems that do not have this screw symmetry</a:t>
            </a:r>
            <a:r>
              <a:rPr lang="en-US" sz="1200" dirty="0" smtClean="0">
                <a:solidFill>
                  <a:srgbClr val="000000"/>
                </a:solidFill>
                <a:latin typeface="Arial" charset="0"/>
              </a:rPr>
              <a:t>.</a:t>
            </a:r>
          </a:p>
          <a:p>
            <a:pPr algn="just"/>
            <a:r>
              <a:rPr lang="en-US" sz="600" dirty="0">
                <a:solidFill>
                  <a:srgbClr val="000000"/>
                </a:solidFill>
                <a:latin typeface="Arial" charset="0"/>
              </a:rPr>
              <a:t> </a:t>
            </a:r>
            <a:endParaRPr lang="en-US" sz="600" dirty="0" smtClean="0">
              <a:solidFill>
                <a:srgbClr val="000000"/>
              </a:solidFill>
            </a:endParaRPr>
          </a:p>
          <a:p>
            <a:pPr algn="just"/>
            <a:r>
              <a:rPr lang="en-US" sz="1200" b="1" dirty="0" smtClean="0">
                <a:solidFill>
                  <a:srgbClr val="000000"/>
                </a:solidFill>
              </a:rPr>
              <a:t>Why </a:t>
            </a:r>
            <a:r>
              <a:rPr lang="en-US" sz="1200" b="1" dirty="0">
                <a:solidFill>
                  <a:srgbClr val="000000"/>
                </a:solidFill>
              </a:rPr>
              <a:t>is this important? </a:t>
            </a:r>
            <a:r>
              <a:rPr lang="en-US" sz="1200" dirty="0">
                <a:latin typeface="Arial" charset="0"/>
              </a:rPr>
              <a:t> </a:t>
            </a:r>
            <a:r>
              <a:rPr lang="en-US" sz="1200" dirty="0" smtClean="0">
                <a:latin typeface="Arial" charset="0"/>
              </a:rPr>
              <a:t> </a:t>
            </a:r>
            <a:r>
              <a:rPr lang="en-US" sz="1200" dirty="0" smtClean="0">
                <a:latin typeface="Arial" charset="0"/>
              </a:rPr>
              <a:t>Understanding </a:t>
            </a:r>
            <a:r>
              <a:rPr lang="en-US" sz="1200" dirty="0" smtClean="0">
                <a:latin typeface="Arial" charset="0"/>
              </a:rPr>
              <a:t>the magnetism of materials is not only of importance to the scientific theory of matter, but also for the development of new materials for technological applications, like information storage and information processing. </a:t>
            </a:r>
            <a:endParaRPr lang="en-US" sz="1200" dirty="0">
              <a:latin typeface="Arial" charset="0"/>
            </a:endParaRPr>
          </a:p>
          <a:p>
            <a:pPr algn="just"/>
            <a:endParaRPr lang="en-US" sz="600" dirty="0">
              <a:latin typeface="Arial" charset="0"/>
            </a:endParaRPr>
          </a:p>
          <a:p>
            <a:pPr algn="just"/>
            <a:r>
              <a:rPr lang="en-US" sz="1200" b="1" dirty="0">
                <a:solidFill>
                  <a:srgbClr val="000000"/>
                </a:solidFill>
              </a:rPr>
              <a:t>Why did this research need the MagLab?</a:t>
            </a:r>
            <a:r>
              <a:rPr lang="en-US" sz="1200" b="1" dirty="0">
                <a:latin typeface="Arial" charset="0"/>
              </a:rPr>
              <a:t> </a:t>
            </a:r>
            <a:r>
              <a:rPr lang="en-US" sz="1200" b="1" dirty="0">
                <a:latin typeface="Arial" charset="0"/>
              </a:rPr>
              <a:t> </a:t>
            </a:r>
            <a:r>
              <a:rPr lang="en-US" sz="1200" b="1" dirty="0" smtClean="0">
                <a:latin typeface="Arial" charset="0"/>
              </a:rPr>
              <a:t> </a:t>
            </a:r>
            <a:r>
              <a:rPr lang="en-US" sz="1200" dirty="0" smtClean="0">
                <a:latin typeface="Arial" charset="0"/>
              </a:rPr>
              <a:t>This </a:t>
            </a:r>
            <a:r>
              <a:rPr lang="en-US" sz="1200" dirty="0" smtClean="0">
                <a:latin typeface="Arial" charset="0"/>
              </a:rPr>
              <a:t>study looked at the magnetic and thermodynamic properties of this material as a function of the magnetic field. The high </a:t>
            </a:r>
            <a:r>
              <a:rPr lang="en-US" sz="1200" dirty="0" smtClean="0">
                <a:latin typeface="Arial" charset="0"/>
              </a:rPr>
              <a:t>electrical frequencies and magnetic </a:t>
            </a:r>
            <a:r>
              <a:rPr lang="en-US" sz="1200" dirty="0" smtClean="0">
                <a:latin typeface="Arial" charset="0"/>
              </a:rPr>
              <a:t>fields, </a:t>
            </a:r>
            <a:r>
              <a:rPr lang="en-US" sz="1200" dirty="0" smtClean="0">
                <a:latin typeface="Arial" charset="0"/>
              </a:rPr>
              <a:t>as well as </a:t>
            </a:r>
            <a:r>
              <a:rPr lang="en-US" sz="1200" dirty="0" smtClean="0">
                <a:latin typeface="Arial" charset="0"/>
              </a:rPr>
              <a:t>the sensitivity of the unique magnetic resonance spectrometers at the </a:t>
            </a:r>
            <a:r>
              <a:rPr lang="en-US" sz="1200" dirty="0" smtClean="0">
                <a:latin typeface="Arial" charset="0"/>
              </a:rPr>
              <a:t>MagLab, were all </a:t>
            </a:r>
            <a:r>
              <a:rPr lang="en-US" sz="1200" dirty="0" smtClean="0">
                <a:latin typeface="Arial" charset="0"/>
              </a:rPr>
              <a:t>crucial for </a:t>
            </a:r>
            <a:r>
              <a:rPr lang="en-US" sz="1200" dirty="0" smtClean="0">
                <a:latin typeface="Arial" charset="0"/>
              </a:rPr>
              <a:t>the successful </a:t>
            </a:r>
            <a:r>
              <a:rPr lang="en-US" sz="1200" dirty="0" smtClean="0">
                <a:latin typeface="Arial" charset="0"/>
              </a:rPr>
              <a:t>investigation of this material. </a:t>
            </a:r>
            <a:endParaRPr lang="en-US" sz="1200" dirty="0">
              <a:latin typeface="Arial" charset="0"/>
            </a:endParaRPr>
          </a:p>
        </p:txBody>
      </p:sp>
      <p:sp>
        <p:nvSpPr>
          <p:cNvPr id="1029" name="Line 42"/>
          <p:cNvSpPr>
            <a:spLocks noChangeShapeType="1"/>
          </p:cNvSpPr>
          <p:nvPr/>
        </p:nvSpPr>
        <p:spPr bwMode="auto">
          <a:xfrm>
            <a:off x="38101" y="1488327"/>
            <a:ext cx="9029700" cy="0"/>
          </a:xfrm>
          <a:prstGeom prst="line">
            <a:avLst/>
          </a:prstGeom>
          <a:noFill/>
          <a:ln w="82550" cmpd="thickThin">
            <a:solidFill>
              <a:schemeClr val="tx1"/>
            </a:solidFill>
            <a:round/>
            <a:headEnd/>
            <a:tailEnd/>
          </a:ln>
        </p:spPr>
        <p:txBody>
          <a:bodyPr/>
          <a:lstStyle/>
          <a:p>
            <a:endParaRPr lang="en-US"/>
          </a:p>
        </p:txBody>
      </p:sp>
      <p:sp>
        <p:nvSpPr>
          <p:cNvPr id="1034" name="Rectangle 49"/>
          <p:cNvSpPr>
            <a:spLocks noChangeArrowheads="1"/>
          </p:cNvSpPr>
          <p:nvPr/>
        </p:nvSpPr>
        <p:spPr bwMode="auto">
          <a:xfrm>
            <a:off x="137383" y="1589518"/>
            <a:ext cx="8884697" cy="2383789"/>
          </a:xfrm>
          <a:prstGeom prst="rect">
            <a:avLst/>
          </a:prstGeom>
          <a:noFill/>
          <a:ln w="19050">
            <a:solidFill>
              <a:srgbClr val="0033CC"/>
            </a:solidFill>
            <a:miter lim="800000"/>
            <a:headEnd/>
            <a:tailEnd/>
          </a:ln>
        </p:spPr>
        <p:txBody>
          <a:bodyPr wrap="none" anchor="ctr"/>
          <a:lstStyle/>
          <a:p>
            <a:endParaRPr lang="en-US"/>
          </a:p>
        </p:txBody>
      </p:sp>
      <p:sp>
        <p:nvSpPr>
          <p:cNvPr id="10" name="Text Box 28"/>
          <p:cNvSpPr txBox="1">
            <a:spLocks noChangeArrowheads="1"/>
          </p:cNvSpPr>
          <p:nvPr/>
        </p:nvSpPr>
        <p:spPr bwMode="auto">
          <a:xfrm>
            <a:off x="0" y="6118974"/>
            <a:ext cx="9144000" cy="769441"/>
          </a:xfrm>
          <a:prstGeom prst="rect">
            <a:avLst/>
          </a:prstGeom>
          <a:noFill/>
          <a:ln w="9525">
            <a:noFill/>
            <a:miter lim="800000"/>
            <a:headEnd/>
            <a:tailEnd/>
          </a:ln>
        </p:spPr>
        <p:txBody>
          <a:bodyPr wrap="square">
            <a:spAutoFit/>
          </a:bodyPr>
          <a:lstStyle/>
          <a:p>
            <a:r>
              <a:rPr lang="en-US" sz="1100" b="1" dirty="0" smtClean="0">
                <a:solidFill>
                  <a:srgbClr val="333399"/>
                </a:solidFill>
              </a:rPr>
              <a:t>Facilities:</a:t>
            </a:r>
            <a:r>
              <a:rPr lang="en-US" sz="1100" dirty="0" smtClean="0">
                <a:solidFill>
                  <a:srgbClr val="333399"/>
                </a:solidFill>
              </a:rPr>
              <a:t>  EMR facility, 12.5T magnet, Tallahassee, and NHMFL Los Alamos National Lab.</a:t>
            </a:r>
            <a:endParaRPr lang="en-US" sz="1100" dirty="0">
              <a:solidFill>
                <a:srgbClr val="333399"/>
              </a:solidFill>
            </a:endParaRPr>
          </a:p>
          <a:p>
            <a:r>
              <a:rPr lang="en-US" sz="1100" b="1" dirty="0" smtClean="0">
                <a:solidFill>
                  <a:srgbClr val="333399"/>
                </a:solidFill>
              </a:rPr>
              <a:t>Citation: </a:t>
            </a:r>
            <a:r>
              <a:rPr lang="en-US" sz="1100" dirty="0">
                <a:solidFill>
                  <a:srgbClr val="333399"/>
                </a:solidFill>
              </a:rPr>
              <a:t>Liu, J.; Kittaka, S.; Johnson, R.D.; Lancaster, T.; Singleton, J.; </a:t>
            </a:r>
            <a:r>
              <a:rPr lang="en-US" sz="1100" dirty="0" err="1">
                <a:solidFill>
                  <a:srgbClr val="333399"/>
                </a:solidFill>
              </a:rPr>
              <a:t>Sakakibara</a:t>
            </a:r>
            <a:r>
              <a:rPr lang="en-US" sz="1100" dirty="0">
                <a:solidFill>
                  <a:srgbClr val="333399"/>
                </a:solidFill>
              </a:rPr>
              <a:t>, T.; </a:t>
            </a:r>
            <a:r>
              <a:rPr lang="en-US" sz="1100" dirty="0" err="1">
                <a:solidFill>
                  <a:srgbClr val="333399"/>
                </a:solidFill>
              </a:rPr>
              <a:t>Kohama</a:t>
            </a:r>
            <a:r>
              <a:rPr lang="en-US" sz="1100" dirty="0">
                <a:solidFill>
                  <a:srgbClr val="333399"/>
                </a:solidFill>
              </a:rPr>
              <a:t>, Y.; van </a:t>
            </a:r>
            <a:r>
              <a:rPr lang="en-US" sz="1100" dirty="0" err="1">
                <a:solidFill>
                  <a:srgbClr val="333399"/>
                </a:solidFill>
              </a:rPr>
              <a:t>Tol</a:t>
            </a:r>
            <a:r>
              <a:rPr lang="en-US" sz="1100" dirty="0">
                <a:solidFill>
                  <a:srgbClr val="333399"/>
                </a:solidFill>
              </a:rPr>
              <a:t>, J.; </a:t>
            </a:r>
            <a:r>
              <a:rPr lang="en-US" sz="1100" dirty="0" err="1">
                <a:solidFill>
                  <a:srgbClr val="333399"/>
                </a:solidFill>
              </a:rPr>
              <a:t>Ardavan</a:t>
            </a:r>
            <a:r>
              <a:rPr lang="en-US" sz="1100" dirty="0">
                <a:solidFill>
                  <a:srgbClr val="333399"/>
                </a:solidFill>
              </a:rPr>
              <a:t>, A.; </a:t>
            </a:r>
            <a:r>
              <a:rPr lang="en-US" sz="1100" dirty="0" err="1">
                <a:solidFill>
                  <a:srgbClr val="333399"/>
                </a:solidFill>
              </a:rPr>
              <a:t>Wiliams</a:t>
            </a:r>
            <a:r>
              <a:rPr lang="en-US" sz="1100" dirty="0">
                <a:solidFill>
                  <a:srgbClr val="333399"/>
                </a:solidFill>
              </a:rPr>
              <a:t>, B.H.; Blundell, S.J.; Manson, Z.E.; Manson, J.L.; Goddard, P.A., </a:t>
            </a:r>
            <a:r>
              <a:rPr lang="en-US" sz="1100" i="1" dirty="0">
                <a:solidFill>
                  <a:srgbClr val="333399"/>
                </a:solidFill>
              </a:rPr>
              <a:t>Unconventional Field-Induced Spin Gap in an S = 1=2 Chiral Staggered </a:t>
            </a:r>
            <a:r>
              <a:rPr lang="en-US" sz="1100" i="1" dirty="0" err="1">
                <a:solidFill>
                  <a:srgbClr val="333399"/>
                </a:solidFill>
              </a:rPr>
              <a:t>Chain,</a:t>
            </a:r>
            <a:r>
              <a:rPr lang="en-US" sz="1100" b="1" dirty="0" err="1">
                <a:solidFill>
                  <a:srgbClr val="333399"/>
                </a:solidFill>
              </a:rPr>
              <a:t>Phys</a:t>
            </a:r>
            <a:r>
              <a:rPr lang="en-US" sz="1100" b="1" dirty="0">
                <a:solidFill>
                  <a:srgbClr val="333399"/>
                </a:solidFill>
              </a:rPr>
              <a:t>. Rev. Lett.</a:t>
            </a:r>
            <a:r>
              <a:rPr lang="en-US" sz="1100" dirty="0">
                <a:solidFill>
                  <a:srgbClr val="333399"/>
                </a:solidFill>
              </a:rPr>
              <a:t>, </a:t>
            </a:r>
            <a:r>
              <a:rPr lang="en-US" sz="1100" b="1" dirty="0">
                <a:solidFill>
                  <a:srgbClr val="333399"/>
                </a:solidFill>
              </a:rPr>
              <a:t>122</a:t>
            </a:r>
            <a:r>
              <a:rPr lang="en-US" sz="1100" dirty="0">
                <a:solidFill>
                  <a:srgbClr val="333399"/>
                </a:solidFill>
              </a:rPr>
              <a:t>, 057207 (2019) </a:t>
            </a:r>
            <a:r>
              <a:rPr lang="en-US" sz="1100" dirty="0" smtClean="0">
                <a:solidFill>
                  <a:srgbClr val="333399"/>
                </a:solidFill>
              </a:rPr>
              <a:t>DOI</a:t>
            </a:r>
            <a:r>
              <a:rPr lang="en-US" sz="1100" dirty="0">
                <a:solidFill>
                  <a:srgbClr val="333399"/>
                </a:solidFill>
              </a:rPr>
              <a:t>: </a:t>
            </a:r>
            <a:r>
              <a:rPr lang="en-US" sz="1100" dirty="0">
                <a:solidFill>
                  <a:srgbClr val="333399"/>
                </a:solidFill>
                <a:hlinkClick r:id="rId3"/>
              </a:rPr>
              <a:t>10.1103/PhysRevLett.122.057207</a:t>
            </a:r>
            <a:endParaRPr lang="en-US" sz="1200" dirty="0">
              <a:solidFill>
                <a:srgbClr val="333399"/>
              </a:solidFill>
            </a:endParaRPr>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pic>
        <p:nvPicPr>
          <p:cNvPr id="2" name="Picture 1"/>
          <p:cNvPicPr>
            <a:picLocks noChangeAspect="1"/>
          </p:cNvPicPr>
          <p:nvPr/>
        </p:nvPicPr>
        <p:blipFill rotWithShape="1">
          <a:blip r:embed="rId6" cstate="print">
            <a:extLst>
              <a:ext uri="{28A0092B-C50C-407E-A947-70E740481C1C}">
                <a14:useLocalDpi xmlns:a14="http://schemas.microsoft.com/office/drawing/2010/main" val="0"/>
              </a:ext>
            </a:extLst>
          </a:blip>
          <a:srcRect l="4714" t="1213" r="4575" b="6618"/>
          <a:stretch/>
        </p:blipFill>
        <p:spPr>
          <a:xfrm>
            <a:off x="203199" y="1651091"/>
            <a:ext cx="5291619" cy="2249343"/>
          </a:xfrm>
          <a:prstGeom prst="rect">
            <a:avLst/>
          </a:prstGeom>
        </p:spPr>
      </p:pic>
      <p:sp>
        <p:nvSpPr>
          <p:cNvPr id="7" name="TextBox 6"/>
          <p:cNvSpPr txBox="1"/>
          <p:nvPr/>
        </p:nvSpPr>
        <p:spPr>
          <a:xfrm>
            <a:off x="5366929" y="3203487"/>
            <a:ext cx="3527261" cy="600164"/>
          </a:xfrm>
          <a:prstGeom prst="rect">
            <a:avLst/>
          </a:prstGeom>
          <a:noFill/>
        </p:spPr>
        <p:txBody>
          <a:bodyPr wrap="square" rtlCol="0">
            <a:spAutoFit/>
          </a:bodyPr>
          <a:lstStyle/>
          <a:p>
            <a:r>
              <a:rPr lang="en-US" sz="1100" dirty="0" smtClean="0"/>
              <a:t>Fig</a:t>
            </a:r>
            <a:r>
              <a:rPr lang="en-US" sz="1100" dirty="0" smtClean="0"/>
              <a:t>ure: </a:t>
            </a:r>
            <a:r>
              <a:rPr lang="en-US" sz="1100" dirty="0" smtClean="0"/>
              <a:t> </a:t>
            </a:r>
            <a:r>
              <a:rPr lang="en-US" sz="1100" dirty="0" smtClean="0"/>
              <a:t>Chain Structure of Cu(</a:t>
            </a:r>
            <a:r>
              <a:rPr lang="en-US" sz="1100" dirty="0" err="1" smtClean="0"/>
              <a:t>pym</a:t>
            </a:r>
            <a:r>
              <a:rPr lang="en-US" sz="1100" dirty="0" smtClean="0"/>
              <a:t>)(</a:t>
            </a:r>
            <a:r>
              <a:rPr lang="en-US" sz="1100" dirty="0" smtClean="0"/>
              <a:t>H</a:t>
            </a:r>
            <a:r>
              <a:rPr lang="en-US" sz="1100" baseline="-25000" dirty="0" smtClean="0"/>
              <a:t>2</a:t>
            </a:r>
            <a:r>
              <a:rPr lang="en-US" sz="1100" dirty="0" smtClean="0"/>
              <a:t>O)</a:t>
            </a:r>
            <a:r>
              <a:rPr lang="en-US" sz="1100" baseline="-25000" dirty="0" smtClean="0"/>
              <a:t>4</a:t>
            </a:r>
            <a:r>
              <a:rPr lang="en-US" sz="1100" dirty="0" smtClean="0"/>
              <a:t>SiF</a:t>
            </a:r>
            <a:r>
              <a:rPr lang="en-US" sz="1100" baseline="-25000" dirty="0" smtClean="0"/>
              <a:t>6</a:t>
            </a:r>
            <a:r>
              <a:rPr lang="en-US" sz="1100" dirty="0" smtClean="0"/>
              <a:t>·H</a:t>
            </a:r>
            <a:r>
              <a:rPr lang="en-US" sz="1100" baseline="-25000" dirty="0" smtClean="0"/>
              <a:t>2</a:t>
            </a:r>
            <a:r>
              <a:rPr lang="en-US" sz="1100" dirty="0" smtClean="0"/>
              <a:t>O, showing staggered </a:t>
            </a:r>
            <a:r>
              <a:rPr lang="en-US" sz="1100" dirty="0" smtClean="0"/>
              <a:t>elongated Cu-O </a:t>
            </a:r>
            <a:r>
              <a:rPr lang="en-US" sz="1100" dirty="0" smtClean="0"/>
              <a:t>b</a:t>
            </a:r>
            <a:r>
              <a:rPr lang="en-US" sz="1100" dirty="0" smtClean="0"/>
              <a:t>onds (green</a:t>
            </a:r>
            <a:r>
              <a:rPr lang="en-US" sz="1100" dirty="0" smtClean="0"/>
              <a:t>) </a:t>
            </a:r>
            <a:r>
              <a:rPr lang="en-US" sz="1100" dirty="0" smtClean="0"/>
              <a:t>along the chain.</a:t>
            </a:r>
            <a:endParaRPr lang="en-US" sz="1100" dirty="0"/>
          </a:p>
        </p:txBody>
      </p:sp>
      <p:sp>
        <p:nvSpPr>
          <p:cNvPr id="15" name="Text Box 62"/>
          <p:cNvSpPr txBox="1">
            <a:spLocks noChangeArrowheads="1"/>
          </p:cNvSpPr>
          <p:nvPr/>
        </p:nvSpPr>
        <p:spPr bwMode="auto">
          <a:xfrm>
            <a:off x="784225" y="0"/>
            <a:ext cx="7633381" cy="1508105"/>
          </a:xfrm>
          <a:prstGeom prst="rect">
            <a:avLst/>
          </a:prstGeom>
          <a:noFill/>
          <a:ln w="9525">
            <a:noFill/>
            <a:miter lim="800000"/>
            <a:headEnd/>
            <a:tailEnd/>
          </a:ln>
        </p:spPr>
        <p:txBody>
          <a:bodyPr wrap="square">
            <a:spAutoFit/>
          </a:bodyPr>
          <a:lstStyle/>
          <a:p>
            <a:pPr algn="ctr">
              <a:spcBef>
                <a:spcPts val="0"/>
              </a:spcBef>
            </a:pPr>
            <a:r>
              <a:rPr lang="en-US" sz="1600" b="1" kern="1200" dirty="0" smtClean="0"/>
              <a:t>Anomalous Spin Excitations in a Chiral Staggered Chain</a:t>
            </a:r>
          </a:p>
          <a:p>
            <a:pPr algn="ctr">
              <a:spcBef>
                <a:spcPts val="0"/>
              </a:spcBef>
            </a:pPr>
            <a:endParaRPr lang="en-US" sz="600" kern="1200" dirty="0" smtClean="0"/>
          </a:p>
          <a:p>
            <a:pPr algn="ctr">
              <a:spcBef>
                <a:spcPts val="0"/>
              </a:spcBef>
            </a:pPr>
            <a:r>
              <a:rPr lang="en-US" sz="1100" dirty="0" smtClean="0"/>
              <a:t>J. Liu</a:t>
            </a:r>
            <a:r>
              <a:rPr lang="en-US" sz="1100" kern="1200" baseline="30000" dirty="0" smtClean="0"/>
              <a:t>1</a:t>
            </a:r>
            <a:r>
              <a:rPr lang="en-US" sz="1100" kern="1200" dirty="0" smtClean="0"/>
              <a:t>,</a:t>
            </a:r>
            <a:r>
              <a:rPr lang="en-US" sz="1100" dirty="0" smtClean="0"/>
              <a:t> </a:t>
            </a:r>
            <a:r>
              <a:rPr lang="en-US" sz="1100" dirty="0"/>
              <a:t>S. </a:t>
            </a:r>
            <a:r>
              <a:rPr lang="en-US" sz="1100" dirty="0" smtClean="0"/>
              <a:t>Kittaka</a:t>
            </a:r>
            <a:r>
              <a:rPr lang="en-US" sz="1100" baseline="30000" dirty="0" smtClean="0"/>
              <a:t>2</a:t>
            </a:r>
            <a:r>
              <a:rPr lang="en-US" sz="1100" dirty="0" smtClean="0"/>
              <a:t>, </a:t>
            </a:r>
            <a:r>
              <a:rPr lang="en-US" sz="1100" dirty="0"/>
              <a:t>R. D. </a:t>
            </a:r>
            <a:r>
              <a:rPr lang="en-US" sz="1100" dirty="0" smtClean="0"/>
              <a:t>Johnson</a:t>
            </a:r>
            <a:r>
              <a:rPr lang="en-US" sz="1100" baseline="30000" dirty="0" smtClean="0"/>
              <a:t>1</a:t>
            </a:r>
            <a:r>
              <a:rPr lang="en-US" sz="1100" dirty="0" smtClean="0"/>
              <a:t>, </a:t>
            </a:r>
            <a:r>
              <a:rPr lang="en-US" sz="1100" dirty="0"/>
              <a:t>T. </a:t>
            </a:r>
            <a:r>
              <a:rPr lang="en-US" sz="1100" dirty="0" smtClean="0"/>
              <a:t>Lancaster</a:t>
            </a:r>
            <a:r>
              <a:rPr lang="en-US" sz="1100" baseline="30000" dirty="0" smtClean="0"/>
              <a:t>3</a:t>
            </a:r>
            <a:r>
              <a:rPr lang="en-US" sz="1100" dirty="0" smtClean="0"/>
              <a:t>, </a:t>
            </a:r>
            <a:r>
              <a:rPr lang="en-US" sz="1100" dirty="0"/>
              <a:t>J. </a:t>
            </a:r>
            <a:r>
              <a:rPr lang="en-US" sz="1100" dirty="0" smtClean="0"/>
              <a:t>Singleton</a:t>
            </a:r>
            <a:r>
              <a:rPr lang="en-US" sz="1100" baseline="30000" dirty="0" smtClean="0"/>
              <a:t>4</a:t>
            </a:r>
            <a:r>
              <a:rPr lang="en-US" sz="1100" dirty="0" smtClean="0"/>
              <a:t>, T</a:t>
            </a:r>
            <a:r>
              <a:rPr lang="en-US" sz="1100" dirty="0"/>
              <a:t>. </a:t>
            </a:r>
            <a:r>
              <a:rPr lang="en-US" sz="1100" dirty="0" smtClean="0"/>
              <a:t>Sakakibara</a:t>
            </a:r>
            <a:r>
              <a:rPr lang="en-US" sz="1100" baseline="30000" dirty="0" smtClean="0"/>
              <a:t>2</a:t>
            </a:r>
            <a:r>
              <a:rPr lang="en-US" sz="1100" dirty="0" smtClean="0"/>
              <a:t>, </a:t>
            </a:r>
            <a:r>
              <a:rPr lang="en-US" sz="1100" dirty="0"/>
              <a:t>Y. </a:t>
            </a:r>
            <a:r>
              <a:rPr lang="en-US" sz="1100" dirty="0" smtClean="0"/>
              <a:t>Kohama</a:t>
            </a:r>
            <a:r>
              <a:rPr lang="en-US" sz="1100" baseline="30000" dirty="0" smtClean="0"/>
              <a:t>2</a:t>
            </a:r>
            <a:r>
              <a:rPr lang="en-US" sz="1100" dirty="0" smtClean="0"/>
              <a:t>, </a:t>
            </a:r>
            <a:r>
              <a:rPr lang="en-US" sz="1100" dirty="0"/>
              <a:t>J. van </a:t>
            </a:r>
            <a:r>
              <a:rPr lang="en-US" sz="1100" dirty="0" smtClean="0"/>
              <a:t>Tol</a:t>
            </a:r>
            <a:r>
              <a:rPr lang="en-US" sz="1100" baseline="30000" dirty="0" smtClean="0"/>
              <a:t>5</a:t>
            </a:r>
            <a:r>
              <a:rPr lang="en-US" sz="1100" dirty="0" smtClean="0"/>
              <a:t>, </a:t>
            </a:r>
            <a:endParaRPr lang="en-US" sz="1100" dirty="0"/>
          </a:p>
          <a:p>
            <a:pPr algn="ctr">
              <a:spcBef>
                <a:spcPts val="0"/>
              </a:spcBef>
            </a:pPr>
            <a:r>
              <a:rPr lang="en-US" sz="1100" dirty="0"/>
              <a:t>A. </a:t>
            </a:r>
            <a:r>
              <a:rPr lang="en-US" sz="1100" dirty="0" smtClean="0"/>
              <a:t>Ardavan</a:t>
            </a:r>
            <a:r>
              <a:rPr lang="en-US" sz="1100" baseline="30000" dirty="0" smtClean="0"/>
              <a:t>1</a:t>
            </a:r>
            <a:r>
              <a:rPr lang="en-US" sz="1100" dirty="0" smtClean="0"/>
              <a:t>, </a:t>
            </a:r>
            <a:r>
              <a:rPr lang="en-US" sz="1100" dirty="0"/>
              <a:t>B. H. </a:t>
            </a:r>
            <a:r>
              <a:rPr lang="en-US" sz="1100" dirty="0" smtClean="0"/>
              <a:t>Williams</a:t>
            </a:r>
            <a:r>
              <a:rPr lang="en-US" sz="1100" baseline="30000" dirty="0" smtClean="0"/>
              <a:t>1</a:t>
            </a:r>
            <a:r>
              <a:rPr lang="en-US" sz="1100" dirty="0" smtClean="0"/>
              <a:t>, </a:t>
            </a:r>
            <a:r>
              <a:rPr lang="en-US" sz="1100" dirty="0"/>
              <a:t>S. J. </a:t>
            </a:r>
            <a:r>
              <a:rPr lang="en-US" sz="1100" dirty="0" smtClean="0"/>
              <a:t>Blundell</a:t>
            </a:r>
            <a:r>
              <a:rPr lang="en-US" sz="1100" baseline="30000" dirty="0" smtClean="0"/>
              <a:t>1</a:t>
            </a:r>
            <a:r>
              <a:rPr lang="en-US" sz="1100" dirty="0" smtClean="0"/>
              <a:t>, </a:t>
            </a:r>
            <a:r>
              <a:rPr lang="en-US" sz="1100" dirty="0"/>
              <a:t>Z. E. </a:t>
            </a:r>
            <a:r>
              <a:rPr lang="en-US" sz="1100" dirty="0" smtClean="0"/>
              <a:t>Manson</a:t>
            </a:r>
            <a:r>
              <a:rPr lang="en-US" sz="1100" baseline="30000" dirty="0" smtClean="0"/>
              <a:t>6</a:t>
            </a:r>
            <a:r>
              <a:rPr lang="en-US" sz="1100" dirty="0" smtClean="0"/>
              <a:t>, </a:t>
            </a:r>
            <a:r>
              <a:rPr lang="en-US" sz="1100" dirty="0"/>
              <a:t>J. L. </a:t>
            </a:r>
            <a:r>
              <a:rPr lang="en-US" sz="1100" dirty="0" smtClean="0"/>
              <a:t>Manson</a:t>
            </a:r>
            <a:r>
              <a:rPr lang="en-US" sz="1100" baseline="30000" dirty="0" smtClean="0"/>
              <a:t>6</a:t>
            </a:r>
            <a:r>
              <a:rPr lang="en-US" sz="1100" dirty="0" smtClean="0"/>
              <a:t>, </a:t>
            </a:r>
            <a:r>
              <a:rPr lang="en-US" sz="1100" dirty="0"/>
              <a:t>and P. A. </a:t>
            </a:r>
            <a:r>
              <a:rPr lang="en-US" sz="1100" dirty="0" smtClean="0"/>
              <a:t>Goddard</a:t>
            </a:r>
            <a:r>
              <a:rPr lang="en-US" sz="1100" baseline="30000" dirty="0" smtClean="0"/>
              <a:t>7</a:t>
            </a:r>
            <a:r>
              <a:rPr lang="en-US" sz="1100" dirty="0" smtClean="0"/>
              <a:t>.</a:t>
            </a:r>
            <a:endParaRPr lang="en-US" sz="1100" kern="1200" dirty="0"/>
          </a:p>
          <a:p>
            <a:pPr marL="228600" indent="-228600" algn="ctr">
              <a:spcBef>
                <a:spcPts val="0"/>
              </a:spcBef>
              <a:buAutoNum type="arabicPeriod"/>
            </a:pPr>
            <a:r>
              <a:rPr lang="en-US" sz="1050" b="1" kern="1200" dirty="0" smtClean="0">
                <a:solidFill>
                  <a:srgbClr val="0033CC"/>
                </a:solidFill>
              </a:rPr>
              <a:t>Univ. of Oxford, UK; 2. Univ. of Tokyo, Japan; 3. Durham Univ. UK; 4. NHMFL, Los Alamos; 5. NHMFL, Tallahassee;  6. Eastern Washington Univ.; 7. Univ. of Warwick, UK. </a:t>
            </a:r>
          </a:p>
          <a:p>
            <a:pPr algn="ctr">
              <a:spcBef>
                <a:spcPts val="0"/>
              </a:spcBef>
            </a:pPr>
            <a:endParaRPr lang="en-US" sz="600" b="1" kern="1200" dirty="0" smtClean="0">
              <a:solidFill>
                <a:srgbClr val="0033CC"/>
              </a:solidFill>
            </a:endParaRPr>
          </a:p>
          <a:p>
            <a:pPr algn="ctr">
              <a:spcBef>
                <a:spcPts val="0"/>
              </a:spcBef>
            </a:pPr>
            <a:r>
              <a:rPr lang="en-US" sz="1050" b="1" kern="1200" dirty="0" smtClean="0"/>
              <a:t>Funding Grants:</a:t>
            </a:r>
            <a:r>
              <a:rPr lang="en-US" sz="1050" kern="1200" dirty="0" smtClean="0"/>
              <a:t>  </a:t>
            </a:r>
            <a:r>
              <a:rPr lang="en-US" sz="1050" kern="1200" dirty="0"/>
              <a:t>G.S. Boebinger (NSF </a:t>
            </a:r>
            <a:r>
              <a:rPr lang="en-US" sz="1050" kern="1200" dirty="0" smtClean="0"/>
              <a:t>DMR-1157490, NSF-DMR1644779); P.A. Goddard (EPSRC, ERC-681260); </a:t>
            </a:r>
            <a:r>
              <a:rPr lang="en-US" sz="1050" kern="1200" dirty="0" err="1" smtClean="0"/>
              <a:t>J.L.Manson</a:t>
            </a:r>
            <a:r>
              <a:rPr lang="en-US" sz="1050" kern="1200" dirty="0" smtClean="0"/>
              <a:t> (DMR-1703003); </a:t>
            </a:r>
            <a:r>
              <a:rPr lang="en-US" sz="1050" kern="1200" dirty="0" err="1" smtClean="0"/>
              <a:t>R.D.Johnson</a:t>
            </a:r>
            <a:r>
              <a:rPr lang="en-US" sz="1050" kern="1200" dirty="0" smtClean="0"/>
              <a:t> (Royal Society)</a:t>
            </a:r>
            <a:endParaRPr lang="en-US" sz="1050" kern="1200" dirty="0"/>
          </a:p>
        </p:txBody>
      </p:sp>
    </p:spTree>
    <p:extLst>
      <p:ext uri="{BB962C8B-B14F-4D97-AF65-F5344CB8AC3E}">
        <p14:creationId xmlns:p14="http://schemas.microsoft.com/office/powerpoint/2010/main" val="70437336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982C98FCE1A0E448A1E158EBFFE2F8B" ma:contentTypeVersion="1" ma:contentTypeDescription="Create a new document." ma:contentTypeScope="" ma:versionID="76ebd7277803707863ce8a13b8345eea">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68F25CF-567C-4309-B59F-A2D85D62E812}"/>
</file>

<file path=customXml/itemProps2.xml><?xml version="1.0" encoding="utf-8"?>
<ds:datastoreItem xmlns:ds="http://schemas.openxmlformats.org/officeDocument/2006/customXml" ds:itemID="{7BA63F23-B217-49F1-8F46-766E2C095FF9}"/>
</file>

<file path=customXml/itemProps3.xml><?xml version="1.0" encoding="utf-8"?>
<ds:datastoreItem xmlns:ds="http://schemas.openxmlformats.org/officeDocument/2006/customXml" ds:itemID="{7E15F918-C649-4691-B65B-4129B477FDF5}"/>
</file>

<file path=docProps/app.xml><?xml version="1.0" encoding="utf-8"?>
<Properties xmlns="http://schemas.openxmlformats.org/officeDocument/2006/extended-properties" xmlns:vt="http://schemas.openxmlformats.org/officeDocument/2006/docPropsVTypes">
  <TotalTime>8746</TotalTime>
  <Words>879</Words>
  <Application>Microsoft Office PowerPoint</Application>
  <PresentationFormat>On-screen Show (4:3)</PresentationFormat>
  <Paragraphs>33</Paragraphs>
  <Slides>2</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2</vt:i4>
      </vt:variant>
    </vt:vector>
  </HeadingPairs>
  <TitlesOfParts>
    <vt:vector size="4" baseType="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120</cp:revision>
  <cp:lastPrinted>2007-07-13T05:35:51Z</cp:lastPrinted>
  <dcterms:created xsi:type="dcterms:W3CDTF">2004-08-07T03:10:56Z</dcterms:created>
  <dcterms:modified xsi:type="dcterms:W3CDTF">2019-06-18T22:23:22Z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0x010100D982C98FCE1A0E448A1E158EBFFE2F8B</vt:lpwstr>
  </property>
</Properties>
</file>