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261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33CC"/>
    <a:srgbClr val="008080"/>
    <a:srgbClr val="006600"/>
    <a:srgbClr val="000066"/>
    <a:srgbClr val="FFFF00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8" autoAdjust="0"/>
    <p:restoredTop sz="94424" autoAdjust="0"/>
  </p:normalViewPr>
  <p:slideViewPr>
    <p:cSldViewPr snapToGrid="0">
      <p:cViewPr varScale="1">
        <p:scale>
          <a:sx n="78" d="100"/>
          <a:sy n="78" d="100"/>
        </p:scale>
        <p:origin x="1512" y="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43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3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50802" y="1107143"/>
            <a:ext cx="4295776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CURRENT is the </a:t>
            </a:r>
            <a:r>
              <a:rPr lang="en-US" sz="1200" dirty="0" err="1" smtClean="0"/>
              <a:t>MagLab’s</a:t>
            </a:r>
            <a:r>
              <a:rPr lang="en-US" sz="1200" dirty="0" smtClean="0"/>
              <a:t> new Intranet built on Microsoft’s SharePoint architecture and used internally by MagLab staff to share and post information.</a:t>
            </a:r>
            <a:r>
              <a:rPr lang="en-US" sz="1200" dirty="0"/>
              <a:t> </a:t>
            </a:r>
            <a:r>
              <a:rPr lang="en-US" sz="1200" dirty="0" smtClean="0"/>
              <a:t>Resources such as </a:t>
            </a:r>
            <a:r>
              <a:rPr lang="en-US" sz="1200" dirty="0" smtClean="0"/>
              <a:t>employee guides, MagLab policies </a:t>
            </a:r>
            <a:r>
              <a:rPr lang="en-US" sz="1200" dirty="0" smtClean="0"/>
              <a:t>and procedures, magnet schedules, </a:t>
            </a:r>
            <a:r>
              <a:rPr lang="en-US" sz="1200" dirty="0" smtClean="0"/>
              <a:t>safety practices, new employee onboarding training, project management, and new proposals under development can </a:t>
            </a:r>
            <a:r>
              <a:rPr lang="en-US" sz="1200" dirty="0" smtClean="0"/>
              <a:t>be found on CURRENT. Permissions settings are easy to control for each group or webpage, which allows critical and sensitive information to be </a:t>
            </a:r>
            <a:r>
              <a:rPr lang="en-US" sz="1200" dirty="0" smtClean="0"/>
              <a:t>safely posted </a:t>
            </a:r>
            <a:r>
              <a:rPr lang="en-US" sz="1200" dirty="0" smtClean="0"/>
              <a:t>on CURRENT. </a:t>
            </a:r>
          </a:p>
          <a:p>
            <a:pPr algn="just"/>
            <a:endParaRPr lang="en-US" sz="600" dirty="0"/>
          </a:p>
          <a:p>
            <a:pPr algn="just"/>
            <a:r>
              <a:rPr lang="en-US" sz="1200" b="1" dirty="0" smtClean="0"/>
              <a:t>A few examples </a:t>
            </a:r>
            <a:r>
              <a:rPr lang="en-US" sz="1200" b="1" dirty="0" smtClean="0"/>
              <a:t>of features on CURRENT include:</a:t>
            </a:r>
            <a:endParaRPr lang="en-US" sz="1200" b="1" dirty="0" smtClean="0">
              <a:solidFill>
                <a:srgbClr val="00000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</a:rPr>
              <a:t>Work </a:t>
            </a:r>
            <a:r>
              <a:rPr lang="en-US" sz="1200" b="1" dirty="0" smtClean="0">
                <a:solidFill>
                  <a:srgbClr val="000000"/>
                </a:solidFill>
              </a:rPr>
              <a:t>Orders </a:t>
            </a:r>
            <a:r>
              <a:rPr lang="en-US" sz="1200" b="1" dirty="0">
                <a:solidFill>
                  <a:srgbClr val="000000"/>
                </a:solidFill>
              </a:rPr>
              <a:t>- </a:t>
            </a:r>
            <a:r>
              <a:rPr lang="en-US" sz="1200" dirty="0">
                <a:latin typeface="Arial" charset="0"/>
              </a:rPr>
              <a:t>Submit </a:t>
            </a:r>
            <a:r>
              <a:rPr lang="en-US" sz="1200" dirty="0" smtClean="0">
                <a:latin typeface="Arial" charset="0"/>
              </a:rPr>
              <a:t>and track </a:t>
            </a:r>
            <a:r>
              <a:rPr lang="en-US" sz="1200" dirty="0">
                <a:latin typeface="Arial" charset="0"/>
              </a:rPr>
              <a:t>work </a:t>
            </a:r>
            <a:r>
              <a:rPr lang="en-US" sz="1200" dirty="0" smtClean="0">
                <a:latin typeface="Arial" charset="0"/>
              </a:rPr>
              <a:t>orders </a:t>
            </a:r>
            <a:r>
              <a:rPr lang="en-US" sz="1200" dirty="0">
                <a:latin typeface="Arial" charset="0"/>
              </a:rPr>
              <a:t>for </a:t>
            </a:r>
            <a:r>
              <a:rPr lang="en-US" sz="1200" dirty="0" smtClean="0">
                <a:latin typeface="Arial" charset="0"/>
              </a:rPr>
              <a:t>the facilities staff, including needed laboratory </a:t>
            </a:r>
            <a:r>
              <a:rPr lang="en-US" sz="1200" dirty="0">
                <a:latin typeface="Arial" charset="0"/>
              </a:rPr>
              <a:t>improvements. </a:t>
            </a:r>
          </a:p>
          <a:p>
            <a:pPr algn="just">
              <a:spcBef>
                <a:spcPts val="600"/>
              </a:spcBef>
            </a:pPr>
            <a:r>
              <a:rPr lang="en-US" sz="1200" b="1" dirty="0">
                <a:latin typeface="Arial" charset="0"/>
              </a:rPr>
              <a:t>Budget </a:t>
            </a:r>
            <a:r>
              <a:rPr lang="en-US" sz="1200" b="1" dirty="0" smtClean="0">
                <a:latin typeface="Arial" charset="0"/>
              </a:rPr>
              <a:t>Requests </a:t>
            </a:r>
            <a:r>
              <a:rPr lang="en-US" sz="1200" b="1" dirty="0">
                <a:latin typeface="Arial" charset="0"/>
              </a:rPr>
              <a:t>- </a:t>
            </a:r>
            <a:r>
              <a:rPr lang="en-US" sz="1200" dirty="0">
                <a:latin typeface="Arial" charset="0"/>
              </a:rPr>
              <a:t>Submit </a:t>
            </a:r>
            <a:r>
              <a:rPr lang="en-US" sz="1200" dirty="0" smtClean="0">
                <a:latin typeface="Arial" charset="0"/>
              </a:rPr>
              <a:t>and track budget requests </a:t>
            </a:r>
            <a:r>
              <a:rPr lang="en-US" sz="1200" dirty="0">
                <a:latin typeface="Arial" charset="0"/>
              </a:rPr>
              <a:t>to be considered by the </a:t>
            </a:r>
            <a:r>
              <a:rPr lang="en-US" sz="1200" dirty="0" smtClean="0">
                <a:latin typeface="Arial" charset="0"/>
              </a:rPr>
              <a:t>MagLab </a:t>
            </a:r>
            <a:r>
              <a:rPr lang="en-US" sz="1200" dirty="0">
                <a:latin typeface="Arial" charset="0"/>
              </a:rPr>
              <a:t>administration.</a:t>
            </a:r>
          </a:p>
          <a:p>
            <a:pPr algn="just">
              <a:spcBef>
                <a:spcPts val="600"/>
              </a:spcBef>
            </a:pPr>
            <a:r>
              <a:rPr lang="en-US" sz="1200" b="1" dirty="0" err="1" smtClean="0">
                <a:solidFill>
                  <a:srgbClr val="000000"/>
                </a:solidFill>
              </a:rPr>
              <a:t>SafeMag</a:t>
            </a:r>
            <a:r>
              <a:rPr lang="en-US" sz="1200" b="1" dirty="0" smtClean="0">
                <a:solidFill>
                  <a:srgbClr val="000000"/>
                </a:solidFill>
              </a:rPr>
              <a:t> - </a:t>
            </a:r>
            <a:r>
              <a:rPr lang="en-US" sz="1200" dirty="0" smtClean="0">
                <a:latin typeface="Arial" charset="0"/>
              </a:rPr>
              <a:t>Post safety concerns or ideas for improving safety at the MagLab, including reporting near miss incidents. These reports can be anonymous if desired. All </a:t>
            </a:r>
            <a:r>
              <a:rPr lang="en-US" sz="1200" dirty="0" err="1" smtClean="0">
                <a:latin typeface="Arial" charset="0"/>
              </a:rPr>
              <a:t>SafeMag</a:t>
            </a:r>
            <a:r>
              <a:rPr lang="en-US" sz="1200" dirty="0" smtClean="0">
                <a:latin typeface="Arial" charset="0"/>
              </a:rPr>
              <a:t> reports are reviewed by the </a:t>
            </a:r>
            <a:r>
              <a:rPr lang="en-US" sz="1200" dirty="0" err="1" smtClean="0">
                <a:latin typeface="Arial" charset="0"/>
              </a:rPr>
              <a:t>MagLab’s</a:t>
            </a:r>
            <a:r>
              <a:rPr lang="en-US" sz="1200" dirty="0" smtClean="0">
                <a:latin typeface="Arial" charset="0"/>
              </a:rPr>
              <a:t> Safety Subcommittee.</a:t>
            </a:r>
            <a:endParaRPr lang="en-US" sz="1200" dirty="0">
              <a:latin typeface="Arial" charset="0"/>
            </a:endParaRPr>
          </a:p>
          <a:p>
            <a:pPr algn="just">
              <a:spcBef>
                <a:spcPts val="600"/>
              </a:spcBef>
            </a:pPr>
            <a:r>
              <a:rPr lang="en-US" sz="1200" b="1" dirty="0" err="1">
                <a:latin typeface="Arial" charset="0"/>
              </a:rPr>
              <a:t>DiverseMag</a:t>
            </a: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– </a:t>
            </a:r>
            <a:r>
              <a:rPr lang="en-US" sz="1200" dirty="0" smtClean="0">
                <a:latin typeface="Arial" charset="0"/>
              </a:rPr>
              <a:t>Post ideas and concerns about diversity and climate at the MagLab. These reports can be anonymous if desired. All </a:t>
            </a:r>
            <a:r>
              <a:rPr lang="en-US" sz="1200" dirty="0" err="1" smtClean="0">
                <a:latin typeface="Arial" charset="0"/>
              </a:rPr>
              <a:t>DiverseMag</a:t>
            </a:r>
            <a:r>
              <a:rPr lang="en-US" sz="1200" dirty="0" smtClean="0">
                <a:latin typeface="Arial" charset="0"/>
              </a:rPr>
              <a:t> reports are reviewed by a MagLab Diversity Subcommittee.</a:t>
            </a:r>
            <a:endParaRPr lang="en-US" sz="1200" b="1" dirty="0">
              <a:solidFill>
                <a:srgbClr val="000000"/>
              </a:solidFill>
            </a:endParaRPr>
          </a:p>
          <a:p>
            <a:pPr algn="just"/>
            <a:endParaRPr lang="en-US" sz="600" dirty="0">
              <a:latin typeface="Arial" charset="0"/>
            </a:endParaRPr>
          </a:p>
          <a:p>
            <a:pPr algn="just"/>
            <a:r>
              <a:rPr lang="en-US" sz="1200" dirty="0" smtClean="0">
                <a:latin typeface="Arial" charset="0"/>
              </a:rPr>
              <a:t>Operations, Management, Committees, Facilities and  Research groups can all have a web presence in CURRENT to gather information and share common resources throughout the MagLab. CURRENT </a:t>
            </a:r>
            <a:r>
              <a:rPr lang="en-US" sz="1200" dirty="0" smtClean="0">
                <a:latin typeface="Arial" charset="0"/>
              </a:rPr>
              <a:t>accommodates static </a:t>
            </a:r>
            <a:r>
              <a:rPr lang="en-US" sz="1200" dirty="0" smtClean="0">
                <a:latin typeface="Arial" charset="0"/>
              </a:rPr>
              <a:t>information, </a:t>
            </a:r>
            <a:r>
              <a:rPr lang="en-US" sz="1200" dirty="0" smtClean="0">
                <a:latin typeface="Arial" charset="0"/>
              </a:rPr>
              <a:t>workflows</a:t>
            </a:r>
            <a:r>
              <a:rPr lang="en-US" sz="1200" dirty="0" smtClean="0">
                <a:latin typeface="Arial" charset="0"/>
              </a:rPr>
              <a:t>, guides and manuals. </a:t>
            </a:r>
            <a:endParaRPr lang="en-US" sz="1200" dirty="0">
              <a:latin typeface="Arial" charset="0"/>
            </a:endParaRPr>
          </a:p>
        </p:txBody>
      </p:sp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4495801" y="1325562"/>
            <a:ext cx="4572000" cy="47513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4654366" y="5413751"/>
            <a:ext cx="42953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 smtClean="0"/>
              <a:t>Examples of menus on the new MagLab Intranet Homepage</a:t>
            </a:r>
            <a:r>
              <a:rPr lang="en-US" sz="1200" i="1" dirty="0" smtClean="0"/>
              <a:t>.</a:t>
            </a:r>
          </a:p>
          <a:p>
            <a:r>
              <a:rPr lang="en-US" sz="1200" i="1" dirty="0" smtClean="0"/>
              <a:t>See next slide for a screen capture of the central part of the actual CURRENT homepage</a:t>
            </a:r>
            <a:endParaRPr lang="en-US" sz="1200" i="1" dirty="0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38100" y="1052178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" name="Picture 14" descr="NS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6812" y="0"/>
            <a:ext cx="1017188" cy="1023315"/>
          </a:xfrm>
          <a:prstGeom prst="rect">
            <a:avLst/>
          </a:prstGeom>
        </p:spPr>
      </p:pic>
      <p:pic>
        <p:nvPicPr>
          <p:cNvPr id="17" name="Picture 16" descr="JustM_purp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sp>
        <p:nvSpPr>
          <p:cNvPr id="18" name="Text Box 62"/>
          <p:cNvSpPr txBox="1">
            <a:spLocks noChangeArrowheads="1"/>
          </p:cNvSpPr>
          <p:nvPr/>
        </p:nvSpPr>
        <p:spPr bwMode="auto">
          <a:xfrm>
            <a:off x="638866" y="53580"/>
            <a:ext cx="80310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kern="1200" dirty="0" smtClean="0"/>
              <a:t>“CURRENT”, the new MagLab Intranet</a:t>
            </a:r>
          </a:p>
          <a:p>
            <a:pPr algn="ctr">
              <a:spcBef>
                <a:spcPts val="0"/>
              </a:spcBef>
            </a:pPr>
            <a:endParaRPr lang="en-US" sz="300" dirty="0" smtClean="0"/>
          </a:p>
          <a:p>
            <a:pPr algn="ctr">
              <a:spcBef>
                <a:spcPts val="0"/>
              </a:spcBef>
            </a:pPr>
            <a:r>
              <a:rPr lang="en-US" sz="1200" dirty="0" smtClean="0"/>
              <a:t>Cristina Alonso</a:t>
            </a:r>
            <a:r>
              <a:rPr lang="en-US" sz="1200" dirty="0"/>
              <a:t> </a:t>
            </a:r>
            <a:r>
              <a:rPr lang="en-US" sz="1200" dirty="0" smtClean="0"/>
              <a:t>and</a:t>
            </a:r>
            <a:r>
              <a:rPr lang="en-US" sz="1200" kern="1200" dirty="0" smtClean="0"/>
              <a:t> Eric Clark, </a:t>
            </a:r>
            <a:r>
              <a:rPr lang="en-US" sz="1100" b="1" kern="1200" dirty="0" smtClean="0">
                <a:solidFill>
                  <a:srgbClr val="0033CC"/>
                </a:solidFill>
              </a:rPr>
              <a:t>National High Magnetic Field Laboratory, Florida State University</a:t>
            </a:r>
          </a:p>
          <a:p>
            <a:pPr algn="ctr">
              <a:spcBef>
                <a:spcPts val="0"/>
              </a:spcBef>
            </a:pPr>
            <a:r>
              <a:rPr lang="en-US" sz="700" b="1" kern="1200" dirty="0" smtClean="0">
                <a:solidFill>
                  <a:srgbClr val="0033CC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100" b="1" dirty="0"/>
              <a:t>Funding Grants:</a:t>
            </a:r>
            <a:r>
              <a:rPr lang="en-US" sz="1100" dirty="0"/>
              <a:t>  G.S. Boebinger (NSF DMR-1157490, NSF </a:t>
            </a:r>
            <a:r>
              <a:rPr lang="en-US" sz="1100" dirty="0" smtClean="0"/>
              <a:t>DMR-1644779)</a:t>
            </a:r>
            <a:endParaRPr lang="en-US" sz="1100" b="1" dirty="0">
              <a:solidFill>
                <a:srgbClr val="0033CC"/>
              </a:solidFill>
            </a:endParaRP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6823770" y="2444263"/>
            <a:ext cx="22391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dirty="0" smtClean="0"/>
              <a:t>How Do I Submit A…?    &lt;</a:t>
            </a:r>
          </a:p>
          <a:p>
            <a:pPr algn="just">
              <a:lnSpc>
                <a:spcPct val="150000"/>
              </a:lnSpc>
            </a:pPr>
            <a:r>
              <a:rPr lang="en-US" sz="1200" b="1" dirty="0" smtClean="0">
                <a:latin typeface="Arial" charset="0"/>
              </a:rPr>
              <a:t>  Work Order</a:t>
            </a:r>
          </a:p>
          <a:p>
            <a:pPr algn="just">
              <a:lnSpc>
                <a:spcPct val="150000"/>
              </a:lnSpc>
            </a:pP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 </a:t>
            </a:r>
            <a:r>
              <a:rPr lang="en-US" sz="1200" b="1" dirty="0" err="1" smtClean="0">
                <a:latin typeface="Arial" charset="0"/>
              </a:rPr>
              <a:t>DiverseMag</a:t>
            </a:r>
            <a:endParaRPr lang="en-US" sz="1200" b="1" dirty="0" smtClean="0">
              <a:latin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 </a:t>
            </a:r>
            <a:r>
              <a:rPr lang="en-US" sz="1200" b="1" dirty="0" err="1" smtClean="0">
                <a:latin typeface="Arial" charset="0"/>
              </a:rPr>
              <a:t>SafeMag</a:t>
            </a:r>
            <a:endParaRPr lang="en-US" sz="1200" b="1" dirty="0" smtClean="0">
              <a:latin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 Graphics Request</a:t>
            </a:r>
          </a:p>
          <a:p>
            <a:pPr algn="just">
              <a:lnSpc>
                <a:spcPct val="150000"/>
              </a:lnSpc>
            </a:pP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 WAG Request</a:t>
            </a:r>
          </a:p>
          <a:p>
            <a:pPr algn="just">
              <a:lnSpc>
                <a:spcPct val="150000"/>
              </a:lnSpc>
            </a:pP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 Budget Request</a:t>
            </a:r>
          </a:p>
          <a:p>
            <a:pPr algn="just">
              <a:lnSpc>
                <a:spcPct val="150000"/>
              </a:lnSpc>
            </a:pP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 Publication</a:t>
            </a:r>
          </a:p>
          <a:p>
            <a:pPr algn="just">
              <a:lnSpc>
                <a:spcPct val="150000"/>
              </a:lnSpc>
            </a:pP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 Computer Support Issue</a:t>
            </a:r>
          </a:p>
          <a:p>
            <a:pPr algn="just">
              <a:lnSpc>
                <a:spcPct val="150000"/>
              </a:lnSpc>
            </a:pP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 Prospective Hire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4537771" y="2444263"/>
            <a:ext cx="223914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dirty="0" smtClean="0"/>
              <a:t>Resources and Help    &lt;</a:t>
            </a:r>
          </a:p>
          <a:p>
            <a:pPr algn="just">
              <a:lnSpc>
                <a:spcPct val="150000"/>
              </a:lnSpc>
            </a:pPr>
            <a:r>
              <a:rPr lang="en-US" sz="1200" b="1" dirty="0" smtClean="0">
                <a:latin typeface="Arial" charset="0"/>
              </a:rPr>
              <a:t>  Room Reservations</a:t>
            </a:r>
          </a:p>
          <a:p>
            <a:pPr algn="just">
              <a:lnSpc>
                <a:spcPct val="150000"/>
              </a:lnSpc>
            </a:pP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 Magnet Schedules</a:t>
            </a:r>
          </a:p>
          <a:p>
            <a:pPr algn="just">
              <a:lnSpc>
                <a:spcPct val="150000"/>
              </a:lnSpc>
            </a:pP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 Policies and Procedures</a:t>
            </a:r>
          </a:p>
          <a:p>
            <a:pPr algn="just">
              <a:lnSpc>
                <a:spcPct val="150000"/>
              </a:lnSpc>
            </a:pP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 Employee Guide</a:t>
            </a:r>
          </a:p>
          <a:p>
            <a:pPr algn="just">
              <a:lnSpc>
                <a:spcPct val="150000"/>
              </a:lnSpc>
            </a:pP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 Upcoming Events</a:t>
            </a:r>
          </a:p>
          <a:p>
            <a:pPr algn="just">
              <a:lnSpc>
                <a:spcPct val="150000"/>
              </a:lnSpc>
            </a:pP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 Awards Deadlines</a:t>
            </a:r>
          </a:p>
          <a:p>
            <a:pPr algn="just">
              <a:lnSpc>
                <a:spcPct val="150000"/>
              </a:lnSpc>
            </a:pP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 FSU Travel Reference</a:t>
            </a:r>
          </a:p>
          <a:p>
            <a:pPr algn="just">
              <a:lnSpc>
                <a:spcPct val="150000"/>
              </a:lnSpc>
            </a:pP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 Jolt Café Menu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l="13894" t="9299" r="50884" b="83093"/>
          <a:stretch/>
        </p:blipFill>
        <p:spPr>
          <a:xfrm>
            <a:off x="4548060" y="2087164"/>
            <a:ext cx="3744802" cy="3137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l="13895" t="1967" r="54459" b="94524"/>
          <a:stretch/>
        </p:blipFill>
        <p:spPr>
          <a:xfrm>
            <a:off x="4503542" y="1373140"/>
            <a:ext cx="4547551" cy="1955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45739" t="1427" r="23004" b="94119"/>
          <a:stretch/>
        </p:blipFill>
        <p:spPr>
          <a:xfrm>
            <a:off x="4559368" y="1631115"/>
            <a:ext cx="4491725" cy="248254"/>
          </a:xfrm>
          <a:prstGeom prst="rect">
            <a:avLst/>
          </a:prstGeom>
        </p:spPr>
      </p:pic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4660017" y="6340931"/>
            <a:ext cx="448398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/>
              <a:t>Acknowledgements: </a:t>
            </a:r>
            <a:r>
              <a:rPr lang="en-US" sz="1100" dirty="0"/>
              <a:t>Web Applications Group / Printing Services, </a:t>
            </a:r>
            <a:r>
              <a:rPr lang="en-US" sz="1100" dirty="0" smtClean="0"/>
              <a:t>Peter Jensen, Shelby Anderson, </a:t>
            </a:r>
            <a:r>
              <a:rPr lang="en-US" sz="1100" dirty="0" err="1" smtClean="0"/>
              <a:t>Anke</a:t>
            </a:r>
            <a:r>
              <a:rPr lang="en-US" sz="1100" dirty="0" smtClean="0"/>
              <a:t> </a:t>
            </a:r>
            <a:r>
              <a:rPr lang="en-US" sz="1100" dirty="0" err="1" smtClean="0"/>
              <a:t>Toth</a:t>
            </a:r>
            <a:endParaRPr lang="en-US" sz="1100" dirty="0"/>
          </a:p>
        </p:txBody>
      </p:sp>
      <p:sp>
        <p:nvSpPr>
          <p:cNvPr id="23" name="Rectangle 49"/>
          <p:cNvSpPr>
            <a:spLocks noChangeArrowheads="1"/>
          </p:cNvSpPr>
          <p:nvPr/>
        </p:nvSpPr>
        <p:spPr bwMode="auto">
          <a:xfrm>
            <a:off x="4461571" y="1192456"/>
            <a:ext cx="4572000" cy="4918723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052178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4495801" y="1325562"/>
            <a:ext cx="4572000" cy="47513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6812" y="0"/>
            <a:ext cx="1017188" cy="1023315"/>
          </a:xfrm>
          <a:prstGeom prst="rect">
            <a:avLst/>
          </a:prstGeom>
        </p:spPr>
      </p:pic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sp>
        <p:nvSpPr>
          <p:cNvPr id="16" name="Text Box 62"/>
          <p:cNvSpPr txBox="1">
            <a:spLocks noChangeArrowheads="1"/>
          </p:cNvSpPr>
          <p:nvPr/>
        </p:nvSpPr>
        <p:spPr bwMode="auto">
          <a:xfrm>
            <a:off x="638866" y="53580"/>
            <a:ext cx="80310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kern="1200" dirty="0" smtClean="0"/>
              <a:t>“CURRENT”, the new MagLab Intranet</a:t>
            </a:r>
          </a:p>
          <a:p>
            <a:pPr algn="ctr">
              <a:spcBef>
                <a:spcPts val="0"/>
              </a:spcBef>
            </a:pPr>
            <a:endParaRPr lang="en-US" sz="300" dirty="0" smtClean="0"/>
          </a:p>
          <a:p>
            <a:pPr algn="ctr">
              <a:spcBef>
                <a:spcPts val="0"/>
              </a:spcBef>
            </a:pPr>
            <a:r>
              <a:rPr lang="en-US" sz="1200" dirty="0" smtClean="0"/>
              <a:t>Cristina Alonso</a:t>
            </a:r>
            <a:r>
              <a:rPr lang="en-US" sz="1200" dirty="0"/>
              <a:t> </a:t>
            </a:r>
            <a:r>
              <a:rPr lang="en-US" sz="1200" dirty="0" smtClean="0"/>
              <a:t>and</a:t>
            </a:r>
            <a:r>
              <a:rPr lang="en-US" sz="1200" kern="1200" dirty="0" smtClean="0"/>
              <a:t> Eric Clark, </a:t>
            </a:r>
            <a:r>
              <a:rPr lang="en-US" sz="1100" b="1" kern="1200" dirty="0" smtClean="0">
                <a:solidFill>
                  <a:srgbClr val="0033CC"/>
                </a:solidFill>
              </a:rPr>
              <a:t>National High Magnetic Field Laboratory, Florida State University</a:t>
            </a:r>
          </a:p>
          <a:p>
            <a:pPr algn="ctr">
              <a:spcBef>
                <a:spcPts val="0"/>
              </a:spcBef>
            </a:pPr>
            <a:r>
              <a:rPr lang="en-US" sz="700" b="1" kern="1200" dirty="0" smtClean="0">
                <a:solidFill>
                  <a:srgbClr val="0033CC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100" b="1" dirty="0"/>
              <a:t>Funding Grants:</a:t>
            </a:r>
            <a:r>
              <a:rPr lang="en-US" sz="1100" dirty="0"/>
              <a:t>  G.S. Boebinger (NSF DMR-1157490, NSF </a:t>
            </a:r>
            <a:r>
              <a:rPr lang="en-US" sz="1100" dirty="0" smtClean="0"/>
              <a:t>DMR-1644779)</a:t>
            </a:r>
            <a:endParaRPr lang="en-US" sz="1100" b="1" dirty="0">
              <a:solidFill>
                <a:srgbClr val="0033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7856" t="39033" r="3555"/>
          <a:stretch/>
        </p:blipFill>
        <p:spPr>
          <a:xfrm>
            <a:off x="126151" y="1667436"/>
            <a:ext cx="8871892" cy="26698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3894" t="1967" r="23004" b="94120"/>
          <a:stretch/>
        </p:blipFill>
        <p:spPr>
          <a:xfrm>
            <a:off x="0" y="1149109"/>
            <a:ext cx="9067800" cy="2181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b="5962"/>
          <a:stretch/>
        </p:blipFill>
        <p:spPr>
          <a:xfrm>
            <a:off x="126150" y="4178394"/>
            <a:ext cx="8871891" cy="26410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894" t="9299" r="50884" b="83093"/>
          <a:stretch/>
        </p:blipFill>
        <p:spPr>
          <a:xfrm>
            <a:off x="38100" y="1367212"/>
            <a:ext cx="3744802" cy="3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2C98FCE1A0E448A1E158EBFFE2F8B" ma:contentTypeVersion="1" ma:contentTypeDescription="Create a new document." ma:contentTypeScope="" ma:versionID="76ebd7277803707863ce8a13b8345eea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400a779ef7cc78711cad3a81b79875b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538314-44EA-47A2-8F16-9B4D24D3C080}"/>
</file>

<file path=customXml/itemProps2.xml><?xml version="1.0" encoding="utf-8"?>
<ds:datastoreItem xmlns:ds="http://schemas.openxmlformats.org/officeDocument/2006/customXml" ds:itemID="{F367E97C-2D37-4559-BA63-A4179880E589}"/>
</file>

<file path=customXml/itemProps3.xml><?xml version="1.0" encoding="utf-8"?>
<ds:datastoreItem xmlns:ds="http://schemas.openxmlformats.org/officeDocument/2006/customXml" ds:itemID="{AAC80527-A048-49A3-A373-6AD829886454}"/>
</file>

<file path=docProps/app.xml><?xml version="1.0" encoding="utf-8"?>
<Properties xmlns="http://schemas.openxmlformats.org/officeDocument/2006/extended-properties" xmlns:vt="http://schemas.openxmlformats.org/officeDocument/2006/docPropsVTypes">
  <TotalTime>16334</TotalTime>
  <Words>294</Words>
  <Application>Microsoft Office PowerPoint</Application>
  <PresentationFormat>On-screen Show (4:3)</PresentationFormat>
  <Paragraphs>43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Gregory Boebinger</cp:lastModifiedBy>
  <cp:revision>139</cp:revision>
  <cp:lastPrinted>2007-07-13T05:35:51Z</cp:lastPrinted>
  <dcterms:created xsi:type="dcterms:W3CDTF">2004-08-07T03:10:56Z</dcterms:created>
  <dcterms:modified xsi:type="dcterms:W3CDTF">2019-06-18T21:42:31Z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0x010100D982C98FCE1A0E448A1E158EBFFE2F8B</vt:lpwstr>
  </property>
</Properties>
</file>