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074" autoAdjust="0"/>
    <p:restoredTop sz="97279" autoAdjust="0"/>
  </p:normalViewPr>
  <p:slideViewPr>
    <p:cSldViewPr snapToGrid="0">
      <p:cViewPr varScale="1">
        <p:scale>
          <a:sx n="78" d="100"/>
          <a:sy n="78" d="100"/>
        </p:scale>
        <p:origin x="1018" y="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77220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D6AC04BA-D5B1-4AEE-92A8-018E0611CCA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extLst>
      <p:ext uri="{BB962C8B-B14F-4D97-AF65-F5344CB8AC3E}">
        <p14:creationId xmlns:p14="http://schemas.microsoft.com/office/powerpoint/2010/main" val="1110909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07/s10909-018-02123-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007/s10909-018-02123-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5692" y="1104272"/>
            <a:ext cx="4468509" cy="5293757"/>
          </a:xfrm>
          <a:prstGeom prst="rect">
            <a:avLst/>
          </a:prstGeom>
          <a:noFill/>
          <a:ln w="9525">
            <a:noFill/>
            <a:miter lim="800000"/>
            <a:headEnd/>
            <a:tailEnd/>
          </a:ln>
        </p:spPr>
        <p:txBody>
          <a:bodyPr wrap="square">
            <a:spAutoFit/>
          </a:bodyPr>
          <a:lstStyle/>
          <a:p>
            <a:pPr algn="just"/>
            <a:r>
              <a:rPr lang="en-US" sz="1200" dirty="0"/>
              <a:t>C</a:t>
            </a:r>
            <a:r>
              <a:rPr lang="en-US" sz="1200" dirty="0" smtClean="0"/>
              <a:t>onsiderable experimental effort has been devoted to exploring the </a:t>
            </a:r>
            <a:r>
              <a:rPr lang="en-US" sz="1200" dirty="0"/>
              <a:t>fundamental properties of </a:t>
            </a:r>
            <a:r>
              <a:rPr lang="en-US" sz="1200" dirty="0" smtClean="0"/>
              <a:t>one-dimensional (1D) </a:t>
            </a:r>
            <a:r>
              <a:rPr lang="en-US" sz="1200" dirty="0"/>
              <a:t>systems </a:t>
            </a:r>
            <a:r>
              <a:rPr lang="en-US" sz="1200" dirty="0" smtClean="0"/>
              <a:t>in which </a:t>
            </a:r>
            <a:r>
              <a:rPr lang="en-US" sz="1200" dirty="0"/>
              <a:t>strong correlations </a:t>
            </a:r>
            <a:r>
              <a:rPr lang="en-US" sz="1200" dirty="0" smtClean="0"/>
              <a:t>render all </a:t>
            </a:r>
            <a:r>
              <a:rPr lang="en-US" sz="1200" dirty="0"/>
              <a:t>excitations </a:t>
            </a:r>
            <a:r>
              <a:rPr lang="en-US" sz="1200" dirty="0" smtClean="0"/>
              <a:t>to be collective. These systems are theoretically described in </a:t>
            </a:r>
            <a:r>
              <a:rPr lang="en-US" sz="1200" dirty="0"/>
              <a:t>terms of a </a:t>
            </a:r>
            <a:r>
              <a:rPr lang="en-US" sz="1200" dirty="0" err="1"/>
              <a:t>Tomonaga-Luttinge</a:t>
            </a:r>
            <a:r>
              <a:rPr lang="en-US" sz="1200" u="sng" dirty="0" err="1"/>
              <a:t>r</a:t>
            </a:r>
            <a:r>
              <a:rPr lang="en-US" sz="1200" dirty="0"/>
              <a:t> liquid </a:t>
            </a:r>
            <a:r>
              <a:rPr lang="en-US" sz="1200" u="sng" dirty="0"/>
              <a:t>(TTL) </a:t>
            </a:r>
            <a:r>
              <a:rPr lang="en-US" sz="1200" dirty="0" smtClean="0"/>
              <a:t>state, one of the few exact quantum mechanical solutions of a strongly-correlated system. </a:t>
            </a:r>
          </a:p>
          <a:p>
            <a:pPr algn="just"/>
            <a:endParaRPr lang="en-US" sz="600" dirty="0"/>
          </a:p>
          <a:p>
            <a:pPr algn="just"/>
            <a:r>
              <a:rPr lang="en-US" sz="1200" dirty="0" smtClean="0"/>
              <a:t>Helium-3 (</a:t>
            </a:r>
            <a:r>
              <a:rPr lang="en-US" sz="1200" baseline="30000" dirty="0" smtClean="0"/>
              <a:t>3</a:t>
            </a:r>
            <a:r>
              <a:rPr lang="en-US" sz="1200" dirty="0" smtClean="0"/>
              <a:t>He) </a:t>
            </a:r>
            <a:r>
              <a:rPr lang="en-US" sz="1200" dirty="0"/>
              <a:t>adsorbed </a:t>
            </a:r>
            <a:r>
              <a:rPr lang="en-US" sz="1200" dirty="0" smtClean="0"/>
              <a:t>in </a:t>
            </a:r>
            <a:r>
              <a:rPr lang="en-US" sz="1200" dirty="0"/>
              <a:t>mesoporous materials that contain nanoscale </a:t>
            </a:r>
            <a:r>
              <a:rPr lang="en-US" sz="1200" dirty="0" smtClean="0"/>
              <a:t>1D channels can serve as a </a:t>
            </a:r>
            <a:r>
              <a:rPr lang="en-US" sz="1200" dirty="0"/>
              <a:t>model system for studying </a:t>
            </a:r>
            <a:r>
              <a:rPr lang="en-US" sz="1200" dirty="0" smtClean="0"/>
              <a:t>TTL </a:t>
            </a:r>
            <a:r>
              <a:rPr lang="en-US" sz="1200" dirty="0"/>
              <a:t>physics of uncharged systems. </a:t>
            </a:r>
            <a:r>
              <a:rPr lang="en-US" sz="1200" dirty="0" smtClean="0"/>
              <a:t>The line density </a:t>
            </a:r>
            <a:r>
              <a:rPr lang="en-US" sz="1200" dirty="0"/>
              <a:t>can be varied </a:t>
            </a:r>
            <a:r>
              <a:rPr lang="en-US" sz="1200" dirty="0" smtClean="0"/>
              <a:t>in a controlled manner </a:t>
            </a:r>
            <a:r>
              <a:rPr lang="en-US" sz="1200" dirty="0"/>
              <a:t>and NMR methods </a:t>
            </a:r>
            <a:r>
              <a:rPr lang="en-US" sz="1200" dirty="0" smtClean="0"/>
              <a:t>can measure particle dynamics </a:t>
            </a:r>
            <a:r>
              <a:rPr lang="en-US" sz="1200" dirty="0"/>
              <a:t>over a wide temperature range</a:t>
            </a:r>
            <a:r>
              <a:rPr lang="en-US" sz="1200" dirty="0" smtClean="0"/>
              <a:t>.</a:t>
            </a:r>
          </a:p>
          <a:p>
            <a:pPr algn="just"/>
            <a:endParaRPr lang="en-US" sz="700" dirty="0"/>
          </a:p>
          <a:p>
            <a:pPr algn="just"/>
            <a:r>
              <a:rPr lang="en-US" sz="1200" dirty="0"/>
              <a:t>NMR </a:t>
            </a:r>
            <a:r>
              <a:rPr lang="en-US" sz="1200" dirty="0" smtClean="0"/>
              <a:t>techniques </a:t>
            </a:r>
            <a:r>
              <a:rPr lang="en-US" sz="1200" dirty="0" smtClean="0">
                <a:latin typeface="Helvetica" panose="020B0604020202020204" pitchFamily="34" charset="0"/>
                <a:cs typeface="Helvetica" panose="020B0604020202020204" pitchFamily="34" charset="0"/>
                <a:sym typeface="Symbol" panose="05050102010706020507" pitchFamily="18" charset="2"/>
              </a:rPr>
              <a:t>‒</a:t>
            </a:r>
            <a:r>
              <a:rPr lang="en-US" sz="1200" dirty="0" smtClean="0"/>
              <a:t> developed at the </a:t>
            </a:r>
            <a:r>
              <a:rPr lang="en-US" sz="1200" dirty="0" err="1" smtClean="0"/>
              <a:t>MagLab’s</a:t>
            </a:r>
            <a:r>
              <a:rPr lang="en-US" sz="1200" dirty="0" smtClean="0"/>
              <a:t> High B/T Facility to enable </a:t>
            </a:r>
            <a:r>
              <a:rPr lang="en-US" sz="1200" dirty="0"/>
              <a:t>high sensitivity measurements of the dynamics of atoms at very low temperatures </a:t>
            </a:r>
            <a:r>
              <a:rPr lang="en-US" sz="1200" dirty="0">
                <a:latin typeface="Helvetica" panose="020B0604020202020204" pitchFamily="34" charset="0"/>
                <a:cs typeface="Helvetica" panose="020B0604020202020204" pitchFamily="34" charset="0"/>
                <a:sym typeface="Symbol" panose="05050102010706020507" pitchFamily="18" charset="2"/>
              </a:rPr>
              <a:t>‒ </a:t>
            </a:r>
            <a:r>
              <a:rPr lang="en-US" sz="1200" dirty="0" smtClean="0"/>
              <a:t>have </a:t>
            </a:r>
            <a:r>
              <a:rPr lang="en-US" sz="1200" dirty="0"/>
              <a:t>been used to measure the </a:t>
            </a:r>
            <a:r>
              <a:rPr lang="en-US" sz="1200" dirty="0" smtClean="0"/>
              <a:t>thermal </a:t>
            </a:r>
            <a:r>
              <a:rPr lang="en-US" sz="1200" dirty="0"/>
              <a:t>relaxation of </a:t>
            </a:r>
            <a:r>
              <a:rPr lang="en-US" sz="1200" baseline="30000" dirty="0"/>
              <a:t>3</a:t>
            </a:r>
            <a:r>
              <a:rPr lang="en-US" sz="1200" dirty="0"/>
              <a:t>He atoms confined to the interior of </a:t>
            </a:r>
            <a:r>
              <a:rPr lang="en-US" sz="1200" dirty="0" smtClean="0"/>
              <a:t>“MCM-41” nanotubes at temperatures near the fermi degeneracy temperature, T</a:t>
            </a:r>
            <a:r>
              <a:rPr lang="en-US" sz="1200" baseline="-25000" dirty="0" smtClean="0"/>
              <a:t>F</a:t>
            </a:r>
            <a:r>
              <a:rPr lang="en-US" sz="1200" dirty="0" smtClean="0"/>
              <a:t> ~ 0.075K.</a:t>
            </a:r>
          </a:p>
          <a:p>
            <a:pPr algn="just"/>
            <a:endParaRPr lang="en-US" sz="700" dirty="0"/>
          </a:p>
          <a:p>
            <a:pPr algn="just"/>
            <a:r>
              <a:rPr lang="en-US" sz="1200" dirty="0" smtClean="0"/>
              <a:t>The observed spin-lattice relaxation time (see Figure) shows the expected peak in the relaxation rate at the temperature T=2T</a:t>
            </a:r>
            <a:r>
              <a:rPr lang="en-US" sz="1200" baseline="-25000" dirty="0" smtClean="0"/>
              <a:t>F</a:t>
            </a:r>
            <a:r>
              <a:rPr lang="en-US" sz="1200" dirty="0" smtClean="0"/>
              <a:t>, as well as behavior consistent with the expected linear decrease at lower temperatures, measured by NMR down to ~50mK, indeed, an extremely low temperature for successful NMR measurements! These results </a:t>
            </a:r>
            <a:r>
              <a:rPr lang="en-US" sz="1200" dirty="0" smtClean="0">
                <a:solidFill>
                  <a:srgbClr val="000000"/>
                </a:solidFill>
                <a:latin typeface="Arial"/>
              </a:rPr>
              <a:t>verify predictions of the landmark TTL theory </a:t>
            </a:r>
            <a:r>
              <a:rPr lang="en-US" sz="1200" dirty="0">
                <a:solidFill>
                  <a:srgbClr val="000000"/>
                </a:solidFill>
                <a:latin typeface="Arial"/>
              </a:rPr>
              <a:t>for </a:t>
            </a:r>
            <a:r>
              <a:rPr lang="en-US" sz="1200" dirty="0" smtClean="0">
                <a:solidFill>
                  <a:srgbClr val="000000"/>
                </a:solidFill>
                <a:latin typeface="Arial"/>
              </a:rPr>
              <a:t>uncharged </a:t>
            </a:r>
            <a:r>
              <a:rPr lang="en-US" sz="1200" dirty="0">
                <a:solidFill>
                  <a:srgbClr val="000000"/>
                </a:solidFill>
                <a:latin typeface="Arial"/>
              </a:rPr>
              <a:t>Fermi atoms </a:t>
            </a:r>
            <a:r>
              <a:rPr lang="en-US" sz="1200" dirty="0" smtClean="0">
                <a:solidFill>
                  <a:srgbClr val="000000"/>
                </a:solidFill>
                <a:latin typeface="Arial"/>
              </a:rPr>
              <a:t>confined to one dimension, i.e. within </a:t>
            </a:r>
            <a:r>
              <a:rPr lang="en-US" sz="1200" dirty="0" err="1" smtClean="0">
                <a:solidFill>
                  <a:srgbClr val="000000"/>
                </a:solidFill>
                <a:latin typeface="Arial"/>
              </a:rPr>
              <a:t>nanochannels</a:t>
            </a:r>
            <a:r>
              <a:rPr lang="en-US" sz="1200" dirty="0" smtClean="0">
                <a:solidFill>
                  <a:srgbClr val="000000"/>
                </a:solidFill>
                <a:latin typeface="Arial"/>
              </a:rPr>
              <a:t> featuring a diameter comparable </a:t>
            </a:r>
            <a:r>
              <a:rPr lang="en-US" sz="1200" dirty="0">
                <a:solidFill>
                  <a:srgbClr val="000000"/>
                </a:solidFill>
                <a:latin typeface="Arial"/>
              </a:rPr>
              <a:t>to the </a:t>
            </a:r>
            <a:r>
              <a:rPr lang="en-US" sz="1200" dirty="0" smtClean="0">
                <a:solidFill>
                  <a:srgbClr val="000000"/>
                </a:solidFill>
                <a:latin typeface="Arial"/>
              </a:rPr>
              <a:t>atoms’ </a:t>
            </a:r>
            <a:r>
              <a:rPr lang="en-US" sz="1200" dirty="0" err="1" smtClean="0">
                <a:solidFill>
                  <a:srgbClr val="000000"/>
                </a:solidFill>
                <a:latin typeface="Arial"/>
              </a:rPr>
              <a:t>deBroglie</a:t>
            </a:r>
            <a:r>
              <a:rPr lang="en-US" sz="1200" dirty="0" smtClean="0">
                <a:solidFill>
                  <a:srgbClr val="000000"/>
                </a:solidFill>
                <a:latin typeface="Arial"/>
              </a:rPr>
              <a:t> </a:t>
            </a:r>
            <a:r>
              <a:rPr lang="en-US" sz="1200" dirty="0">
                <a:solidFill>
                  <a:srgbClr val="000000"/>
                </a:solidFill>
                <a:latin typeface="Arial"/>
              </a:rPr>
              <a:t>wavelength.</a:t>
            </a:r>
            <a:endParaRPr lang="en-US" sz="1200" dirty="0"/>
          </a:p>
        </p:txBody>
      </p:sp>
      <p:sp>
        <p:nvSpPr>
          <p:cNvPr id="1029" name="Line 42"/>
          <p:cNvSpPr>
            <a:spLocks noChangeShapeType="1"/>
          </p:cNvSpPr>
          <p:nvPr/>
        </p:nvSpPr>
        <p:spPr bwMode="auto">
          <a:xfrm>
            <a:off x="0" y="1066237"/>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61781" y="6254048"/>
            <a:ext cx="9122040" cy="600164"/>
          </a:xfrm>
          <a:prstGeom prst="rect">
            <a:avLst/>
          </a:prstGeom>
          <a:noFill/>
          <a:ln w="9525">
            <a:noFill/>
            <a:miter lim="800000"/>
            <a:headEnd/>
            <a:tailEnd/>
          </a:ln>
        </p:spPr>
        <p:txBody>
          <a:bodyPr wrap="square">
            <a:spAutoFit/>
          </a:bodyPr>
          <a:lstStyle/>
          <a:p>
            <a:r>
              <a:rPr lang="en-US" sz="1100" b="1" dirty="0" smtClean="0">
                <a:solidFill>
                  <a:schemeClr val="accent6"/>
                </a:solidFill>
              </a:rPr>
              <a:t>Facilities and instrumentation used:  Bay2 of the High B/T Facilities were used for the measurements.</a:t>
            </a:r>
            <a:endParaRPr lang="en-US" sz="1100" dirty="0">
              <a:solidFill>
                <a:schemeClr val="accent6"/>
              </a:solidFill>
            </a:endParaRPr>
          </a:p>
          <a:p>
            <a:r>
              <a:rPr lang="en-US" sz="1100" b="1" dirty="0" smtClean="0">
                <a:solidFill>
                  <a:schemeClr val="accent6"/>
                </a:solidFill>
              </a:rPr>
              <a:t>Citation: </a:t>
            </a:r>
            <a:r>
              <a:rPr lang="en-US" sz="1100" dirty="0">
                <a:solidFill>
                  <a:schemeClr val="accent6"/>
                </a:solidFill>
              </a:rPr>
              <a:t> </a:t>
            </a:r>
            <a:r>
              <a:rPr lang="en-US" sz="1100" dirty="0" err="1">
                <a:solidFill>
                  <a:schemeClr val="accent6"/>
                </a:solidFill>
              </a:rPr>
              <a:t>Huan</a:t>
            </a:r>
            <a:r>
              <a:rPr lang="en-US" sz="1100" dirty="0">
                <a:solidFill>
                  <a:schemeClr val="accent6"/>
                </a:solidFill>
              </a:rPr>
              <a:t>, C.; Adam, J.; </a:t>
            </a:r>
            <a:r>
              <a:rPr lang="en-US" sz="1100" dirty="0" err="1">
                <a:solidFill>
                  <a:schemeClr val="accent6"/>
                </a:solidFill>
              </a:rPr>
              <a:t>Lewkowitz</a:t>
            </a:r>
            <a:r>
              <a:rPr lang="en-US" sz="1100" dirty="0">
                <a:solidFill>
                  <a:schemeClr val="accent6"/>
                </a:solidFill>
              </a:rPr>
              <a:t>, M.; Masuhara, N.; Candela, D.; Sullivan, N.S., </a:t>
            </a:r>
            <a:r>
              <a:rPr lang="en-US" sz="1100" i="1" dirty="0">
                <a:solidFill>
                  <a:schemeClr val="accent6"/>
                </a:solidFill>
              </a:rPr>
              <a:t>Nuclear Spin </a:t>
            </a:r>
            <a:r>
              <a:rPr lang="en-US" sz="1100" i="1" dirty="0" err="1">
                <a:solidFill>
                  <a:schemeClr val="accent6"/>
                </a:solidFill>
              </a:rPr>
              <a:t>Relaxometry</a:t>
            </a:r>
            <a:r>
              <a:rPr lang="en-US" sz="1100" i="1" dirty="0">
                <a:solidFill>
                  <a:schemeClr val="accent6"/>
                </a:solidFill>
              </a:rPr>
              <a:t> of 3He Atoms Confined in Mesoporous MCM-41,</a:t>
            </a:r>
            <a:r>
              <a:rPr lang="en-US" sz="1100" dirty="0">
                <a:solidFill>
                  <a:schemeClr val="accent6"/>
                </a:solidFill>
              </a:rPr>
              <a:t> J. Low Temp. Phys., </a:t>
            </a:r>
            <a:r>
              <a:rPr lang="en-US" sz="1100" b="1" dirty="0">
                <a:solidFill>
                  <a:schemeClr val="accent6"/>
                </a:solidFill>
              </a:rPr>
              <a:t>196</a:t>
            </a:r>
            <a:r>
              <a:rPr lang="en-US" sz="1100" dirty="0">
                <a:solidFill>
                  <a:schemeClr val="accent6"/>
                </a:solidFill>
              </a:rPr>
              <a:t> (1-2), 308-313 (2019) </a:t>
            </a:r>
            <a:r>
              <a:rPr lang="en-US" sz="1100" dirty="0">
                <a:solidFill>
                  <a:schemeClr val="accent6"/>
                </a:solidFill>
                <a:hlinkClick r:id="rId3"/>
              </a:rPr>
              <a:t>doi.org/10.1007/s10909-018-02123-0</a:t>
            </a:r>
            <a:endParaRPr lang="en-US" sz="1000" dirty="0">
              <a:solidFill>
                <a:schemeClr val="accent6"/>
              </a:solidFill>
            </a:endParaRPr>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607301" y="129145"/>
            <a:ext cx="8031001" cy="830997"/>
          </a:xfrm>
          <a:prstGeom prst="rect">
            <a:avLst/>
          </a:prstGeom>
          <a:noFill/>
          <a:ln w="9525">
            <a:noFill/>
            <a:miter lim="800000"/>
            <a:headEnd/>
            <a:tailEnd/>
          </a:ln>
        </p:spPr>
        <p:txBody>
          <a:bodyPr wrap="square">
            <a:spAutoFit/>
          </a:bodyPr>
          <a:lstStyle/>
          <a:p>
            <a:pPr algn="ctr">
              <a:spcBef>
                <a:spcPts val="0"/>
              </a:spcBef>
            </a:pPr>
            <a:r>
              <a:rPr lang="en-US" sz="1600" b="1" kern="1200" dirty="0" err="1" smtClean="0"/>
              <a:t>Luttinger</a:t>
            </a:r>
            <a:r>
              <a:rPr lang="en-US" sz="1600" b="1" kern="1200" dirty="0" smtClean="0"/>
              <a:t> </a:t>
            </a:r>
            <a:r>
              <a:rPr lang="en-US" sz="1600" b="1" kern="1200" dirty="0" smtClean="0"/>
              <a:t>Liquid B</a:t>
            </a:r>
            <a:r>
              <a:rPr lang="en-US" sz="1600" b="1" dirty="0" smtClean="0"/>
              <a:t>ehavior </a:t>
            </a:r>
            <a:r>
              <a:rPr lang="en-US" sz="1600" b="1" kern="1200" dirty="0" smtClean="0"/>
              <a:t>of Helium-Three in Nanotubes</a:t>
            </a:r>
            <a:endParaRPr lang="en-US" sz="600" dirty="0" smtClean="0"/>
          </a:p>
          <a:p>
            <a:pPr algn="ctr">
              <a:spcBef>
                <a:spcPts val="0"/>
              </a:spcBef>
            </a:pPr>
            <a:r>
              <a:rPr lang="en-US" sz="1100" dirty="0" smtClean="0"/>
              <a:t>J. Adams</a:t>
            </a:r>
            <a:r>
              <a:rPr lang="en-US" sz="1100" kern="1200" baseline="30000" dirty="0" smtClean="0"/>
              <a:t>1</a:t>
            </a:r>
            <a:r>
              <a:rPr lang="en-US" sz="1100" kern="1200" dirty="0"/>
              <a:t>, </a:t>
            </a:r>
            <a:r>
              <a:rPr lang="en-US" sz="1100" dirty="0" smtClean="0"/>
              <a:t>D. Candela</a:t>
            </a:r>
            <a:r>
              <a:rPr lang="en-US" sz="1100" baseline="30000" dirty="0"/>
              <a:t>2</a:t>
            </a:r>
            <a:r>
              <a:rPr lang="en-US" sz="1100" kern="1200" dirty="0" smtClean="0"/>
              <a:t>, </a:t>
            </a:r>
            <a:r>
              <a:rPr lang="en-US" sz="1100" dirty="0" smtClean="0"/>
              <a:t>C. Huan</a:t>
            </a:r>
            <a:r>
              <a:rPr lang="en-US" sz="1100" baseline="30000" dirty="0" smtClean="0"/>
              <a:t>1</a:t>
            </a:r>
            <a:r>
              <a:rPr lang="en-US" sz="1100" kern="1200" dirty="0" smtClean="0"/>
              <a:t>, </a:t>
            </a:r>
            <a:r>
              <a:rPr lang="en-US" sz="1100" dirty="0" smtClean="0"/>
              <a:t>M. Lewkowitz</a:t>
            </a:r>
            <a:r>
              <a:rPr lang="en-US" sz="1100" baseline="30000" dirty="0" smtClean="0"/>
              <a:t>1</a:t>
            </a:r>
            <a:r>
              <a:rPr lang="en-US" sz="1100" kern="1200" dirty="0" smtClean="0"/>
              <a:t>, N. Sullivan</a:t>
            </a:r>
            <a:r>
              <a:rPr lang="en-US" sz="1100" kern="1200" baseline="30000" dirty="0" smtClean="0"/>
              <a:t>1</a:t>
            </a:r>
            <a:r>
              <a:rPr lang="en-US" sz="1100" kern="1200" dirty="0" smtClean="0"/>
              <a:t>,</a:t>
            </a:r>
            <a:endParaRPr lang="en-US" sz="1100" kern="1200" dirty="0"/>
          </a:p>
          <a:p>
            <a:pPr marL="228600" indent="-228600" algn="ctr">
              <a:spcBef>
                <a:spcPts val="0"/>
              </a:spcBef>
              <a:buAutoNum type="arabicPeriod"/>
            </a:pPr>
            <a:r>
              <a:rPr lang="en-US" sz="1050" b="1" kern="1200" dirty="0" smtClean="0">
                <a:solidFill>
                  <a:srgbClr val="0033CC"/>
                </a:solidFill>
              </a:rPr>
              <a:t>University of Florida; 2. University of Massachusetts</a:t>
            </a:r>
            <a:endParaRPr lang="en-US" sz="6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 C. Huan(NHMFL-UCGP)</a:t>
            </a:r>
            <a:endParaRPr lang="en-US" sz="1050" b="1" kern="1200"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2" name="Picture 1"/>
          <p:cNvPicPr>
            <a:picLocks noChangeAspect="1"/>
          </p:cNvPicPr>
          <p:nvPr/>
        </p:nvPicPr>
        <p:blipFill rotWithShape="1">
          <a:blip r:embed="rId6"/>
          <a:srcRect l="2747" t="2814" r="10440"/>
          <a:stretch/>
        </p:blipFill>
        <p:spPr>
          <a:xfrm>
            <a:off x="4552443" y="1326462"/>
            <a:ext cx="4526474" cy="3413971"/>
          </a:xfrm>
          <a:prstGeom prst="rect">
            <a:avLst/>
          </a:prstGeom>
        </p:spPr>
      </p:pic>
      <p:sp>
        <p:nvSpPr>
          <p:cNvPr id="3" name="TextBox 2"/>
          <p:cNvSpPr txBox="1"/>
          <p:nvPr/>
        </p:nvSpPr>
        <p:spPr>
          <a:xfrm>
            <a:off x="4596451" y="4850859"/>
            <a:ext cx="4429774" cy="1384995"/>
          </a:xfrm>
          <a:prstGeom prst="rect">
            <a:avLst/>
          </a:prstGeom>
          <a:noFill/>
        </p:spPr>
        <p:txBody>
          <a:bodyPr wrap="square" rtlCol="0">
            <a:spAutoFit/>
          </a:bodyPr>
          <a:lstStyle/>
          <a:p>
            <a:pPr algn="just"/>
            <a:r>
              <a:rPr lang="en-US" sz="1200" dirty="0" smtClean="0"/>
              <a:t>Figure: Temperature dependence of the nuclear spin-lattice relaxation time of </a:t>
            </a:r>
            <a:r>
              <a:rPr lang="en-US" sz="1200" baseline="30000" dirty="0" smtClean="0"/>
              <a:t>3</a:t>
            </a:r>
            <a:r>
              <a:rPr lang="en-US" sz="1200" dirty="0" smtClean="0"/>
              <a:t>He atoms confined to the interior of </a:t>
            </a:r>
            <a:r>
              <a:rPr lang="en-US" sz="1200" baseline="30000" dirty="0" smtClean="0"/>
              <a:t>4</a:t>
            </a:r>
            <a:r>
              <a:rPr lang="en-US" sz="1200" dirty="0" smtClean="0"/>
              <a:t>He-plated nanotubes of diameter comparable to the atoms’ </a:t>
            </a:r>
            <a:r>
              <a:rPr lang="en-US" sz="1200" dirty="0" err="1" smtClean="0"/>
              <a:t>deBroglie</a:t>
            </a:r>
            <a:r>
              <a:rPr lang="en-US" sz="1200" dirty="0" smtClean="0"/>
              <a:t> wavelength. The solid red line is scaled from the calculations of </a:t>
            </a:r>
            <a:r>
              <a:rPr lang="en-US" sz="1200" dirty="0" err="1" smtClean="0"/>
              <a:t>Polini</a:t>
            </a:r>
            <a:r>
              <a:rPr lang="en-US" sz="1200" dirty="0" smtClean="0"/>
              <a:t> et al. [Phys. Rev. Lett. 98, 26403 (2007)].  The deviation at 0.4K (red arrow) is associated with the first excitation level for transverse motion in the tubes.</a:t>
            </a:r>
            <a:endParaRPr lang="en-US" sz="1200" dirty="0"/>
          </a:p>
        </p:txBody>
      </p:sp>
      <p:sp>
        <p:nvSpPr>
          <p:cNvPr id="1034" name="Rectangle 49"/>
          <p:cNvSpPr>
            <a:spLocks noChangeArrowheads="1"/>
          </p:cNvSpPr>
          <p:nvPr/>
        </p:nvSpPr>
        <p:spPr bwMode="auto">
          <a:xfrm>
            <a:off x="4596450" y="1202982"/>
            <a:ext cx="4429775" cy="5032871"/>
          </a:xfrm>
          <a:prstGeom prst="rect">
            <a:avLst/>
          </a:prstGeom>
          <a:noFill/>
          <a:ln w="19050">
            <a:solidFill>
              <a:srgbClr val="0033CC"/>
            </a:solidFill>
            <a:miter lim="800000"/>
            <a:headEnd/>
            <a:tailEnd/>
          </a:ln>
        </p:spPr>
        <p:txBody>
          <a:bodyPr wrap="none" anchor="ctr"/>
          <a:lstStyle/>
          <a:p>
            <a:endParaRPr lang="en-US"/>
          </a:p>
        </p:txBody>
      </p:sp>
      <p:cxnSp>
        <p:nvCxnSpPr>
          <p:cNvPr id="5" name="Straight Arrow Connector 4"/>
          <p:cNvCxnSpPr/>
          <p:nvPr/>
        </p:nvCxnSpPr>
        <p:spPr>
          <a:xfrm>
            <a:off x="5843359" y="1677216"/>
            <a:ext cx="0" cy="298280"/>
          </a:xfrm>
          <a:prstGeom prst="straightConnector1">
            <a:avLst/>
          </a:prstGeom>
          <a:ln w="254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1028" name="Text Box 28"/>
          <p:cNvSpPr txBox="1">
            <a:spLocks noChangeArrowheads="1"/>
          </p:cNvSpPr>
          <p:nvPr/>
        </p:nvSpPr>
        <p:spPr bwMode="auto">
          <a:xfrm>
            <a:off x="76200" y="1331914"/>
            <a:ext cx="4295776" cy="276999"/>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mn-ea"/>
              <a:cs typeface="Arial" pitchFamily="34" charset="0"/>
            </a:endParaRPr>
          </a:p>
        </p:txBody>
      </p:sp>
      <p:sp>
        <p:nvSpPr>
          <p:cNvPr id="1034" name="Rectangle 49"/>
          <p:cNvSpPr>
            <a:spLocks noChangeArrowheads="1"/>
          </p:cNvSpPr>
          <p:nvPr/>
        </p:nvSpPr>
        <p:spPr bwMode="auto">
          <a:xfrm>
            <a:off x="5065874" y="1150011"/>
            <a:ext cx="3807087" cy="4590379"/>
          </a:xfrm>
          <a:prstGeom prst="rect">
            <a:avLst/>
          </a:prstGeom>
          <a:noFill/>
          <a:ln w="19050">
            <a:solidFill>
              <a:srgbClr val="0033CC"/>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10" name="Text Box 28"/>
          <p:cNvSpPr txBox="1">
            <a:spLocks noChangeArrowheads="1"/>
          </p:cNvSpPr>
          <p:nvPr/>
        </p:nvSpPr>
        <p:spPr bwMode="auto">
          <a:xfrm>
            <a:off x="5002306" y="5740390"/>
            <a:ext cx="4024345" cy="1107996"/>
          </a:xfrm>
          <a:prstGeom prst="rect">
            <a:avLst/>
          </a:prstGeom>
          <a:noFill/>
          <a:ln w="9525">
            <a:noFill/>
            <a:miter lim="800000"/>
            <a:headEnd/>
            <a:tailEnd/>
          </a:ln>
        </p:spPr>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smtClean="0">
                <a:ln>
                  <a:noFill/>
                </a:ln>
                <a:solidFill>
                  <a:srgbClr val="2D2D8A"/>
                </a:solidFill>
                <a:effectLst/>
                <a:uLnTx/>
                <a:uFillTx/>
                <a:latin typeface="Arial" pitchFamily="34" charset="0"/>
                <a:ea typeface="+mn-ea"/>
                <a:cs typeface="Arial" pitchFamily="34" charset="0"/>
              </a:rPr>
              <a:t>Facility</a:t>
            </a:r>
            <a:r>
              <a:rPr kumimoji="0" lang="en-US" sz="1100" b="1" i="0" u="none" strike="noStrike" kern="1200" cap="none" spc="0" normalizeH="0" noProof="0" dirty="0" smtClean="0">
                <a:ln>
                  <a:noFill/>
                </a:ln>
                <a:solidFill>
                  <a:srgbClr val="2D2D8A"/>
                </a:solidFill>
                <a:effectLst/>
                <a:uLnTx/>
                <a:uFillTx/>
                <a:latin typeface="Arial" pitchFamily="34" charset="0"/>
                <a:ea typeface="+mn-ea"/>
                <a:cs typeface="Arial" pitchFamily="34" charset="0"/>
              </a:rPr>
              <a:t> </a:t>
            </a:r>
            <a:r>
              <a:rPr kumimoji="0" lang="en-US" sz="1100" b="1" i="0" u="none" strike="noStrike" kern="1200" cap="none" spc="0" normalizeH="0" baseline="0" noProof="0" dirty="0" smtClean="0">
                <a:ln>
                  <a:noFill/>
                </a:ln>
                <a:solidFill>
                  <a:srgbClr val="2D2D8A"/>
                </a:solidFill>
                <a:effectLst/>
                <a:uLnTx/>
                <a:uFillTx/>
                <a:latin typeface="Arial" pitchFamily="34" charset="0"/>
                <a:ea typeface="+mn-ea"/>
                <a:cs typeface="Arial" pitchFamily="34" charset="0"/>
              </a:rPr>
              <a:t>used</a:t>
            </a:r>
            <a:r>
              <a:rPr kumimoji="0" lang="en-US" sz="1100" b="1" i="0" u="none" strike="noStrike" kern="1200" cap="none" spc="0" normalizeH="0" baseline="0" noProof="0" dirty="0">
                <a:ln>
                  <a:noFill/>
                </a:ln>
                <a:solidFill>
                  <a:srgbClr val="2D2D8A"/>
                </a:solidFill>
                <a:effectLst/>
                <a:uLnTx/>
                <a:uFillTx/>
                <a:latin typeface="Arial" pitchFamily="34" charset="0"/>
                <a:ea typeface="+mn-ea"/>
                <a:cs typeface="Arial" pitchFamily="34" charset="0"/>
              </a:rPr>
              <a:t>:  </a:t>
            </a:r>
            <a:r>
              <a:rPr kumimoji="0" lang="en-US" sz="1100" b="1" i="0" u="none" strike="noStrike" kern="1200" cap="none" spc="0" normalizeH="0" baseline="0" noProof="0" dirty="0" smtClean="0">
                <a:ln>
                  <a:noFill/>
                </a:ln>
                <a:solidFill>
                  <a:srgbClr val="2D2D8A"/>
                </a:solidFill>
                <a:effectLst/>
                <a:uLnTx/>
                <a:uFillTx/>
                <a:latin typeface="Arial" pitchFamily="34" charset="0"/>
                <a:ea typeface="+mn-ea"/>
                <a:cs typeface="Arial" pitchFamily="34" charset="0"/>
              </a:rPr>
              <a:t>Bay 2 </a:t>
            </a:r>
            <a:r>
              <a:rPr kumimoji="0" lang="en-US" sz="1100" b="1" i="0" u="none" strike="noStrike" kern="1200" cap="none" spc="0" normalizeH="0" baseline="0" noProof="0" dirty="0">
                <a:ln>
                  <a:noFill/>
                </a:ln>
                <a:solidFill>
                  <a:srgbClr val="2D2D8A"/>
                </a:solidFill>
                <a:effectLst/>
                <a:uLnTx/>
                <a:uFillTx/>
                <a:latin typeface="Arial" pitchFamily="34" charset="0"/>
                <a:ea typeface="+mn-ea"/>
                <a:cs typeface="Arial" pitchFamily="34" charset="0"/>
              </a:rPr>
              <a:t>of the High B/T </a:t>
            </a:r>
            <a:r>
              <a:rPr kumimoji="0" lang="en-US" sz="1100" b="1" i="0" u="none" strike="noStrike" kern="1200" cap="none" spc="0" normalizeH="0" baseline="0" noProof="0" dirty="0" smtClean="0">
                <a:ln>
                  <a:noFill/>
                </a:ln>
                <a:solidFill>
                  <a:srgbClr val="2D2D8A"/>
                </a:solidFill>
                <a:effectLst/>
                <a:uLnTx/>
                <a:uFillTx/>
                <a:latin typeface="Arial" pitchFamily="34" charset="0"/>
                <a:ea typeface="+mn-ea"/>
                <a:cs typeface="Arial" pitchFamily="34" charset="0"/>
              </a:rPr>
              <a:t>Facility</a:t>
            </a:r>
            <a:endParaRPr kumimoji="0" lang="en-US" sz="1100" b="0" i="0" u="none" strike="noStrike" kern="1200" cap="none" spc="0" normalizeH="0" baseline="0" noProof="0" dirty="0">
              <a:ln>
                <a:noFill/>
              </a:ln>
              <a:solidFill>
                <a:srgbClr val="2D2D8A"/>
              </a:solidFill>
              <a:effectLst/>
              <a:uLnTx/>
              <a:uFillTx/>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2D2D8A"/>
                </a:solidFill>
                <a:effectLst/>
                <a:uLnTx/>
                <a:uFillTx/>
                <a:latin typeface="Arial" pitchFamily="34" charset="0"/>
                <a:ea typeface="+mn-ea"/>
                <a:cs typeface="Arial" pitchFamily="34" charset="0"/>
              </a:rPr>
              <a:t>Citation: </a:t>
            </a:r>
            <a:r>
              <a:rPr kumimoji="0" lang="en-US" sz="1100" b="0" i="0" u="none" strike="noStrike" kern="1200" cap="none" spc="0" normalizeH="0" baseline="0" noProof="0" dirty="0">
                <a:ln>
                  <a:noFill/>
                </a:ln>
                <a:solidFill>
                  <a:srgbClr val="2D2D8A"/>
                </a:solidFill>
                <a:effectLst/>
                <a:uLnTx/>
                <a:uFillTx/>
                <a:latin typeface="Arial" pitchFamily="34" charset="0"/>
                <a:ea typeface="+mn-ea"/>
                <a:cs typeface="Arial" pitchFamily="34" charset="0"/>
              </a:rPr>
              <a:t> </a:t>
            </a:r>
            <a:r>
              <a:rPr kumimoji="0" lang="en-US" sz="1100" b="0" i="0" u="none" strike="noStrike" kern="1200" cap="none" spc="0" normalizeH="0" baseline="0" noProof="0" dirty="0" err="1">
                <a:ln>
                  <a:noFill/>
                </a:ln>
                <a:solidFill>
                  <a:srgbClr val="2D2D8A"/>
                </a:solidFill>
                <a:effectLst/>
                <a:uLnTx/>
                <a:uFillTx/>
                <a:latin typeface="Arial" pitchFamily="34" charset="0"/>
                <a:ea typeface="+mn-ea"/>
                <a:cs typeface="Arial" pitchFamily="34" charset="0"/>
              </a:rPr>
              <a:t>Huan</a:t>
            </a:r>
            <a:r>
              <a:rPr kumimoji="0" lang="en-US" sz="1100" b="0" i="0" u="none" strike="noStrike" kern="1200" cap="none" spc="0" normalizeH="0" baseline="0" noProof="0" dirty="0">
                <a:ln>
                  <a:noFill/>
                </a:ln>
                <a:solidFill>
                  <a:srgbClr val="2D2D8A"/>
                </a:solidFill>
                <a:effectLst/>
                <a:uLnTx/>
                <a:uFillTx/>
                <a:latin typeface="Arial" pitchFamily="34" charset="0"/>
                <a:ea typeface="+mn-ea"/>
                <a:cs typeface="Arial" pitchFamily="34" charset="0"/>
              </a:rPr>
              <a:t>, C.; Adam, J.; </a:t>
            </a:r>
            <a:r>
              <a:rPr kumimoji="0" lang="en-US" sz="1100" b="0" i="0" u="none" strike="noStrike" kern="1200" cap="none" spc="0" normalizeH="0" baseline="0" noProof="0" dirty="0" err="1">
                <a:ln>
                  <a:noFill/>
                </a:ln>
                <a:solidFill>
                  <a:srgbClr val="2D2D8A"/>
                </a:solidFill>
                <a:effectLst/>
                <a:uLnTx/>
                <a:uFillTx/>
                <a:latin typeface="Arial" pitchFamily="34" charset="0"/>
                <a:ea typeface="+mn-ea"/>
                <a:cs typeface="Arial" pitchFamily="34" charset="0"/>
              </a:rPr>
              <a:t>Lewkowitz</a:t>
            </a:r>
            <a:r>
              <a:rPr kumimoji="0" lang="en-US" sz="1100" b="0" i="0" u="none" strike="noStrike" kern="1200" cap="none" spc="0" normalizeH="0" baseline="0" noProof="0" dirty="0">
                <a:ln>
                  <a:noFill/>
                </a:ln>
                <a:solidFill>
                  <a:srgbClr val="2D2D8A"/>
                </a:solidFill>
                <a:effectLst/>
                <a:uLnTx/>
                <a:uFillTx/>
                <a:latin typeface="Arial" pitchFamily="34" charset="0"/>
                <a:ea typeface="+mn-ea"/>
                <a:cs typeface="Arial" pitchFamily="34" charset="0"/>
              </a:rPr>
              <a:t>, M.; Masuhara, N.; Candela, D.; Sullivan, N.S., </a:t>
            </a:r>
            <a:r>
              <a:rPr kumimoji="0" lang="en-US" sz="1100" b="0" i="1" u="none" strike="noStrike" kern="1200" cap="none" spc="0" normalizeH="0" baseline="0" noProof="0" dirty="0">
                <a:ln>
                  <a:noFill/>
                </a:ln>
                <a:solidFill>
                  <a:srgbClr val="2D2D8A"/>
                </a:solidFill>
                <a:effectLst/>
                <a:uLnTx/>
                <a:uFillTx/>
                <a:latin typeface="Arial" pitchFamily="34" charset="0"/>
                <a:ea typeface="+mn-ea"/>
                <a:cs typeface="Arial" pitchFamily="34" charset="0"/>
              </a:rPr>
              <a:t>Nuclear Spin </a:t>
            </a:r>
            <a:r>
              <a:rPr kumimoji="0" lang="en-US" sz="1100" b="0" i="1" u="none" strike="noStrike" kern="1200" cap="none" spc="0" normalizeH="0" baseline="0" noProof="0" dirty="0" err="1">
                <a:ln>
                  <a:noFill/>
                </a:ln>
                <a:solidFill>
                  <a:srgbClr val="2D2D8A"/>
                </a:solidFill>
                <a:effectLst/>
                <a:uLnTx/>
                <a:uFillTx/>
                <a:latin typeface="Arial" pitchFamily="34" charset="0"/>
                <a:ea typeface="+mn-ea"/>
                <a:cs typeface="Arial" pitchFamily="34" charset="0"/>
              </a:rPr>
              <a:t>Relaxometry</a:t>
            </a:r>
            <a:r>
              <a:rPr kumimoji="0" lang="en-US" sz="1100" b="0" i="1" u="none" strike="noStrike" kern="1200" cap="none" spc="0" normalizeH="0" baseline="0" noProof="0" dirty="0">
                <a:ln>
                  <a:noFill/>
                </a:ln>
                <a:solidFill>
                  <a:srgbClr val="2D2D8A"/>
                </a:solidFill>
                <a:effectLst/>
                <a:uLnTx/>
                <a:uFillTx/>
                <a:latin typeface="Arial" pitchFamily="34" charset="0"/>
                <a:ea typeface="+mn-ea"/>
                <a:cs typeface="Arial" pitchFamily="34" charset="0"/>
              </a:rPr>
              <a:t> of 3He Atoms Confined in Mesoporous MCM-41,</a:t>
            </a:r>
            <a:r>
              <a:rPr kumimoji="0" lang="en-US" sz="1100" b="0" i="0" u="none" strike="noStrike" kern="1200" cap="none" spc="0" normalizeH="0" baseline="0" noProof="0" dirty="0">
                <a:ln>
                  <a:noFill/>
                </a:ln>
                <a:solidFill>
                  <a:srgbClr val="2D2D8A"/>
                </a:solidFill>
                <a:effectLst/>
                <a:uLnTx/>
                <a:uFillTx/>
                <a:latin typeface="Arial" pitchFamily="34" charset="0"/>
                <a:ea typeface="+mn-ea"/>
                <a:cs typeface="Arial" pitchFamily="34" charset="0"/>
              </a:rPr>
              <a:t> J. Low Temp. Phys., </a:t>
            </a:r>
            <a:r>
              <a:rPr kumimoji="0" lang="en-US" sz="1100" b="1" i="0" u="none" strike="noStrike" kern="1200" cap="none" spc="0" normalizeH="0" baseline="0" noProof="0" dirty="0">
                <a:ln>
                  <a:noFill/>
                </a:ln>
                <a:solidFill>
                  <a:srgbClr val="2D2D8A"/>
                </a:solidFill>
                <a:effectLst/>
                <a:uLnTx/>
                <a:uFillTx/>
                <a:latin typeface="Arial" pitchFamily="34" charset="0"/>
                <a:ea typeface="+mn-ea"/>
                <a:cs typeface="Arial" pitchFamily="34" charset="0"/>
              </a:rPr>
              <a:t>196</a:t>
            </a:r>
            <a:r>
              <a:rPr kumimoji="0" lang="en-US" sz="1100" b="0" i="0" u="none" strike="noStrike" kern="1200" cap="none" spc="0" normalizeH="0" baseline="0" noProof="0" dirty="0">
                <a:ln>
                  <a:noFill/>
                </a:ln>
                <a:solidFill>
                  <a:srgbClr val="2D2D8A"/>
                </a:solidFill>
                <a:effectLst/>
                <a:uLnTx/>
                <a:uFillTx/>
                <a:latin typeface="Arial" pitchFamily="34" charset="0"/>
                <a:ea typeface="+mn-ea"/>
                <a:cs typeface="Arial" pitchFamily="34" charset="0"/>
              </a:rPr>
              <a:t> (1-2), 308-313 (2019) </a:t>
            </a:r>
            <a:endParaRPr kumimoji="0" lang="en-US" sz="1100" b="0" i="0" u="none" strike="noStrike" kern="1200" cap="none" spc="0" normalizeH="0" baseline="0" noProof="0" dirty="0" smtClean="0">
              <a:ln>
                <a:noFill/>
              </a:ln>
              <a:solidFill>
                <a:srgbClr val="2D2D8A"/>
              </a:solidFill>
              <a:effectLst/>
              <a:uLnTx/>
              <a:uFillTx/>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2D2D8A"/>
                </a:solidFill>
                <a:effectLst/>
                <a:uLnTx/>
                <a:uFillTx/>
                <a:latin typeface="Arial" pitchFamily="34" charset="0"/>
                <a:ea typeface="+mn-ea"/>
                <a:cs typeface="Arial" pitchFamily="34" charset="0"/>
                <a:hlinkClick r:id="rId3"/>
              </a:rPr>
              <a:t>doi.org/10.1007/s10909-018-02123-0</a:t>
            </a:r>
            <a:endParaRPr kumimoji="0" lang="en-US" sz="1200" b="0" i="0" u="none" strike="noStrike" kern="1200" cap="none" spc="0" normalizeH="0" baseline="0" noProof="0" dirty="0">
              <a:ln>
                <a:noFill/>
              </a:ln>
              <a:solidFill>
                <a:srgbClr val="2D2D8A"/>
              </a:solidFill>
              <a:effectLst/>
              <a:uLnTx/>
              <a:uFillTx/>
              <a:latin typeface="Arial" pitchFamily="34" charset="0"/>
              <a:ea typeface="+mn-ea"/>
              <a:cs typeface="Arial" pitchFamily="34" charset="0"/>
            </a:endParaRPr>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13" name="Content Placeholder 6"/>
          <p:cNvPicPr>
            <a:picLocks noGrp="1" noChangeAspect="1"/>
          </p:cNvPicPr>
          <p:nvPr>
            <p:ph idx="1"/>
          </p:nvPr>
        </p:nvPicPr>
        <p:blipFill rotWithShape="1">
          <a:blip r:embed="rId6" cstate="print">
            <a:extLst>
              <a:ext uri="{28A0092B-C50C-407E-A947-70E740481C1C}">
                <a14:useLocalDpi xmlns:a14="http://schemas.microsoft.com/office/drawing/2010/main" val="0"/>
              </a:ext>
            </a:extLst>
          </a:blip>
          <a:srcRect r="1859"/>
          <a:stretch/>
        </p:blipFill>
        <p:spPr>
          <a:xfrm>
            <a:off x="5127971" y="1182165"/>
            <a:ext cx="3693236" cy="4505522"/>
          </a:xfrm>
          <a:prstGeom prst="rect">
            <a:avLst/>
          </a:prstGeom>
        </p:spPr>
      </p:pic>
      <p:sp>
        <p:nvSpPr>
          <p:cNvPr id="2" name="TextBox 1"/>
          <p:cNvSpPr txBox="1"/>
          <p:nvPr/>
        </p:nvSpPr>
        <p:spPr>
          <a:xfrm>
            <a:off x="195255" y="1145381"/>
            <a:ext cx="4716929" cy="5724644"/>
          </a:xfrm>
          <a:prstGeom prst="rect">
            <a:avLst/>
          </a:prstGeom>
          <a:noFill/>
        </p:spPr>
        <p:txBody>
          <a:bodyPr wrap="square" rtlCol="0">
            <a:spAutoFit/>
          </a:bodyPr>
          <a:lstStyle/>
          <a:p>
            <a:pPr lvl="0" algn="just"/>
            <a:r>
              <a:rPr kumimoji="0" lang="en-US" sz="1200" b="1" i="0" u="none" strike="noStrike" kern="1200" cap="none" spc="0" normalizeH="0" baseline="0" noProof="0" dirty="0" smtClean="0">
                <a:ln>
                  <a:noFill/>
                </a:ln>
                <a:solidFill>
                  <a:srgbClr val="000000"/>
                </a:solidFill>
                <a:effectLst/>
                <a:uLnTx/>
                <a:uFillTx/>
                <a:latin typeface="Arial"/>
                <a:ea typeface="+mn-ea"/>
                <a:cs typeface="Arial" pitchFamily="34" charset="0"/>
              </a:rPr>
              <a:t>What is the finding?</a:t>
            </a:r>
            <a:r>
              <a:rPr kumimoji="0" lang="en-US" sz="1200" b="1" i="0" u="none" strike="noStrike" kern="1200" cap="none" spc="0" normalizeH="0" noProof="0" dirty="0" smtClean="0">
                <a:ln>
                  <a:noFill/>
                </a:ln>
                <a:solidFill>
                  <a:srgbClr val="000000"/>
                </a:solidFill>
                <a:effectLst/>
                <a:uLnTx/>
                <a:uFillTx/>
                <a:latin typeface="Arial"/>
                <a:ea typeface="+mn-ea"/>
                <a:cs typeface="Arial" pitchFamily="34" charset="0"/>
              </a:rPr>
              <a:t>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 The motions of atoms in a liquid comprised of the </a:t>
            </a:r>
            <a:r>
              <a:rPr kumimoji="0" lang="en-US" sz="1200" b="0" i="0" u="none" strike="noStrike" kern="1200" cap="none" spc="0" normalizeH="0" baseline="0" noProof="0" dirty="0" err="1" smtClean="0">
                <a:ln>
                  <a:noFill/>
                </a:ln>
                <a:solidFill>
                  <a:srgbClr val="000000"/>
                </a:solidFill>
                <a:effectLst/>
                <a:uLnTx/>
                <a:uFillTx/>
                <a:latin typeface="Arial"/>
                <a:ea typeface="+mn-ea"/>
                <a:cs typeface="Arial" pitchFamily="34" charset="0"/>
              </a:rPr>
              <a:t>rar</a:t>
            </a:r>
            <a:r>
              <a:rPr lang="en-US" sz="1200" dirty="0" smtClean="0">
                <a:solidFill>
                  <a:srgbClr val="000000"/>
                </a:solidFill>
                <a:latin typeface="Arial"/>
              </a:rPr>
              <a:t>e version of helium, known as “helium-three” (or </a:t>
            </a:r>
            <a:r>
              <a:rPr kumimoji="0" lang="en-US" sz="1200" b="0" i="0" u="none" strike="noStrike" kern="1200" cap="none" spc="0" normalizeH="0" baseline="30000" noProof="0" dirty="0" smtClean="0">
                <a:ln>
                  <a:noFill/>
                </a:ln>
                <a:solidFill>
                  <a:srgbClr val="000000"/>
                </a:solidFill>
                <a:effectLst/>
                <a:uLnTx/>
                <a:uFillTx/>
                <a:latin typeface="Arial"/>
                <a:ea typeface="+mn-ea"/>
                <a:cs typeface="Arial" pitchFamily="34" charset="0"/>
              </a:rPr>
              <a:t>3</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He),</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is determined</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 from nuclear magnetic resonance (NMR) measurements of the alignment of the magnetic fields of the helium atoms.  We find that the temperature dependence of this magnetic field alignment, </a:t>
            </a:r>
            <a:r>
              <a:rPr lang="en-US" sz="1200" dirty="0" smtClean="0">
                <a:solidFill>
                  <a:srgbClr val="000000"/>
                </a:solidFill>
                <a:latin typeface="Arial"/>
              </a:rPr>
              <a:t>when the liquid is confined to long nanotubes, </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follows the prediction expected for an exotic quantum mechanical fluid called a </a:t>
            </a:r>
            <a:r>
              <a:rPr kumimoji="0" lang="en-US" sz="1200" b="0" i="0" u="none" strike="noStrike" kern="1200" cap="none" spc="0" normalizeH="0" baseline="0" noProof="0" dirty="0" err="1" smtClean="0">
                <a:ln>
                  <a:noFill/>
                </a:ln>
                <a:solidFill>
                  <a:srgbClr val="000000"/>
                </a:solidFill>
                <a:effectLst/>
                <a:uLnTx/>
                <a:uFillTx/>
                <a:latin typeface="Arial"/>
                <a:ea typeface="+mn-ea"/>
                <a:cs typeface="Arial" pitchFamily="34" charset="0"/>
              </a:rPr>
              <a:t>Luttinger</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 liquid.</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600" b="1" i="0" u="none" strike="noStrike" kern="1200" cap="none" spc="0" normalizeH="0" baseline="0" noProof="0" dirty="0">
              <a:ln>
                <a:noFill/>
              </a:ln>
              <a:solidFill>
                <a:srgbClr val="000000"/>
              </a:solidFill>
              <a:effectLst/>
              <a:uLnTx/>
              <a:uFillTx/>
              <a:latin typeface="Arial"/>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00000"/>
                </a:solidFill>
                <a:effectLst/>
                <a:uLnTx/>
                <a:uFillTx/>
                <a:latin typeface="Arial"/>
                <a:ea typeface="+mn-ea"/>
                <a:cs typeface="Arial" pitchFamily="34" charset="0"/>
              </a:rPr>
              <a:t>Why is this important?</a:t>
            </a:r>
            <a:r>
              <a:rPr kumimoji="0" lang="en-US" sz="1200" b="1" i="0" u="none" strike="noStrike" kern="1200" cap="none" spc="0" normalizeH="0" noProof="0" dirty="0" smtClean="0">
                <a:ln>
                  <a:noFill/>
                </a:ln>
                <a:solidFill>
                  <a:srgbClr val="000000"/>
                </a:solidFill>
                <a:effectLst/>
                <a:uLnTx/>
                <a:uFillTx/>
                <a:latin typeface="Arial"/>
                <a:ea typeface="+mn-ea"/>
                <a:cs typeface="Arial" pitchFamily="34" charset="0"/>
              </a:rPr>
              <a:t>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 The </a:t>
            </a:r>
            <a:r>
              <a:rPr kumimoji="0" lang="en-US" sz="1200" b="0" i="0" u="none" strike="noStrike" kern="1200" cap="none" spc="0" normalizeH="0" baseline="0" noProof="0" dirty="0" err="1" smtClean="0">
                <a:ln>
                  <a:noFill/>
                </a:ln>
                <a:solidFill>
                  <a:srgbClr val="000000"/>
                </a:solidFill>
                <a:effectLst/>
                <a:uLnTx/>
                <a:uFillTx/>
                <a:latin typeface="Arial"/>
                <a:ea typeface="+mn-ea"/>
                <a:cs typeface="Arial" pitchFamily="34" charset="0"/>
              </a:rPr>
              <a:t>Luttinger</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 liquid theory is a triumph</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 of theoretical physics, as it is one of the few exactly solved problems in quantum mechanics for systems of strongly interacting particles. Acquiring experimental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results that can confirm (or refute) these</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theoretical predictions is very challenging and very important to verify (or</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 undermine) this prominent, cutting-edge theory. </a:t>
            </a:r>
            <a:endPar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00000"/>
                </a:solidFill>
                <a:effectLst/>
                <a:uLnTx/>
                <a:uFillTx/>
                <a:latin typeface="Arial"/>
                <a:ea typeface="+mn-ea"/>
                <a:cs typeface="Arial" pitchFamily="34" charset="0"/>
              </a:rPr>
              <a:t>Why did this research need the MagLa</a:t>
            </a:r>
            <a:r>
              <a:rPr kumimoji="0" lang="en-US" sz="1200" b="1" i="0" u="none" strike="noStrike" kern="1200" cap="none" spc="0" normalizeH="0" baseline="0" noProof="0" dirty="0" smtClean="0">
                <a:ln>
                  <a:noFill/>
                </a:ln>
                <a:solidFill>
                  <a:srgbClr val="000000"/>
                </a:solidFill>
                <a:effectLst/>
                <a:uLnTx/>
                <a:uFillTx/>
                <a:latin typeface="Arial"/>
              </a:rPr>
              <a:t>b</a:t>
            </a:r>
            <a:r>
              <a:rPr lang="en-US" sz="1200" b="1" dirty="0">
                <a:solidFill>
                  <a:srgbClr val="000000"/>
                </a:solidFill>
                <a:latin typeface="Arial"/>
              </a:rPr>
              <a:t>?</a:t>
            </a:r>
            <a:r>
              <a:rPr kumimoji="0" lang="en-US" sz="1200" b="1" i="0" u="none" strike="noStrike" kern="1200" cap="none" spc="0" normalizeH="0" baseline="0" noProof="0" dirty="0" smtClean="0">
                <a:ln>
                  <a:noFill/>
                </a:ln>
                <a:solidFill>
                  <a:srgbClr val="000000"/>
                </a:solidFill>
                <a:effectLst/>
                <a:uLnTx/>
                <a:uFillTx/>
                <a:latin typeface="Arial"/>
              </a:rPr>
              <a:t>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The unique high-sensitivity low-temperature NMR spectrometer of the high B/T Facility was needed for this experiment, because</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 the NMR signal is greatly reduced by a fundamental property of helium-three at </a:t>
            </a:r>
            <a:r>
              <a:rPr lang="en-US" sz="1200" dirty="0" smtClean="0">
                <a:solidFill>
                  <a:srgbClr val="000000"/>
                </a:solidFill>
                <a:latin typeface="Arial"/>
              </a:rPr>
              <a:t>these l</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ow temperatures (</a:t>
            </a:r>
            <a:r>
              <a:rPr lang="en-US" sz="1200" dirty="0" smtClean="0">
                <a:solidFill>
                  <a:srgbClr val="000000"/>
                </a:solidFill>
                <a:latin typeface="Arial"/>
              </a:rPr>
              <a:t>known technically as “</a:t>
            </a:r>
            <a:r>
              <a:rPr kumimoji="0" lang="en-US" sz="1200" b="0" i="0" u="none" strike="noStrike" kern="1200" cap="none" spc="0" normalizeH="0" noProof="0" dirty="0" smtClean="0">
                <a:ln>
                  <a:noFill/>
                </a:ln>
                <a:solidFill>
                  <a:srgbClr val="000000"/>
                </a:solidFill>
                <a:effectLst/>
                <a:uLnTx/>
                <a:uFillTx/>
                <a:latin typeface="Arial"/>
                <a:ea typeface="+mn-ea"/>
                <a:cs typeface="Arial" pitchFamily="34" charset="0"/>
              </a:rPr>
              <a:t>the onset of </a:t>
            </a:r>
            <a:r>
              <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rPr>
              <a:t>Fermi degeneracy”).</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smtClean="0">
              <a:ln>
                <a:noFill/>
              </a:ln>
              <a:solidFill>
                <a:srgbClr val="000000"/>
              </a:solidFill>
              <a:effectLst/>
              <a:uLnTx/>
              <a:uFillTx/>
              <a:latin typeface="Arial"/>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lang="en-US" sz="600" dirty="0">
                <a:solidFill>
                  <a:srgbClr val="000000"/>
                </a:solidFill>
                <a:latin typeface="Arial"/>
              </a:rPr>
              <a:t> </a:t>
            </a:r>
            <a:endParaRPr kumimoji="0" lang="en-US" sz="500" b="0" i="0" u="none" strike="noStrike" kern="1200" cap="none" spc="0" normalizeH="0" baseline="0" noProof="0" dirty="0" smtClean="0">
              <a:ln>
                <a:noFill/>
              </a:ln>
              <a:solidFill>
                <a:srgbClr val="000000"/>
              </a:solidFill>
              <a:effectLst/>
              <a:uLnTx/>
              <a:uFillTx/>
              <a:latin typeface="Arial"/>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smtClean="0">
              <a:ln>
                <a:noFill/>
              </a:ln>
              <a:solidFill>
                <a:srgbClr val="000000"/>
              </a:solidFill>
              <a:effectLst/>
              <a:uLnTx/>
              <a:uFillTx/>
              <a:latin typeface="Arial"/>
              <a:ea typeface="+mn-ea"/>
              <a:cs typeface="Arial" pitchFamily="34" charset="0"/>
            </a:endParaRPr>
          </a:p>
          <a:p>
            <a:pPr lvl="0" algn="just">
              <a:defRPr/>
            </a:pPr>
            <a:r>
              <a:rPr lang="en-US" sz="1200" i="1" dirty="0" smtClean="0">
                <a:solidFill>
                  <a:srgbClr val="000000"/>
                </a:solidFill>
                <a:latin typeface="Arial"/>
              </a:rPr>
              <a:t>Figure: The photo </a:t>
            </a:r>
            <a:r>
              <a:rPr lang="en-US" sz="1200" i="1" dirty="0">
                <a:solidFill>
                  <a:srgbClr val="000000"/>
                </a:solidFill>
                <a:latin typeface="Arial"/>
              </a:rPr>
              <a:t>shows </a:t>
            </a:r>
            <a:r>
              <a:rPr lang="en-US" sz="1200" i="1" dirty="0" smtClean="0">
                <a:solidFill>
                  <a:srgbClr val="000000"/>
                </a:solidFill>
                <a:latin typeface="Arial"/>
              </a:rPr>
              <a:t>the NMR probe used for the ultra-low temperature NMR measurements.  The NMR coil is the red wire labeled “transmit/receive coil”. The helium-three atoms are introduced to the nanotubes located in the interior of the NMR coil through the “sample fill line”. The entire system is in contact with the low temperatures generated by the refrigerator through the silver piece labelled “Ag thermal link.” </a:t>
            </a:r>
            <a:endParaRPr lang="en-US" sz="600" i="1" dirty="0">
              <a:solidFill>
                <a:srgbClr val="000000"/>
              </a:solidFill>
              <a:latin typeface="Arial"/>
            </a:endParaRPr>
          </a:p>
        </p:txBody>
      </p:sp>
      <p:sp>
        <p:nvSpPr>
          <p:cNvPr id="16" name="Line 42"/>
          <p:cNvSpPr>
            <a:spLocks noChangeShapeType="1"/>
          </p:cNvSpPr>
          <p:nvPr/>
        </p:nvSpPr>
        <p:spPr bwMode="auto">
          <a:xfrm>
            <a:off x="0" y="1066237"/>
            <a:ext cx="9029700" cy="0"/>
          </a:xfrm>
          <a:prstGeom prst="line">
            <a:avLst/>
          </a:prstGeom>
          <a:noFill/>
          <a:ln w="82550" cmpd="thickThin">
            <a:solidFill>
              <a:schemeClr val="tx1"/>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15" name="Text Box 62"/>
          <p:cNvSpPr txBox="1">
            <a:spLocks noChangeArrowheads="1"/>
          </p:cNvSpPr>
          <p:nvPr/>
        </p:nvSpPr>
        <p:spPr bwMode="auto">
          <a:xfrm>
            <a:off x="607301" y="129145"/>
            <a:ext cx="8031001" cy="830997"/>
          </a:xfrm>
          <a:prstGeom prst="rect">
            <a:avLst/>
          </a:prstGeom>
          <a:noFill/>
          <a:ln w="9525">
            <a:noFill/>
            <a:miter lim="800000"/>
            <a:headEnd/>
            <a:tailEnd/>
          </a:ln>
        </p:spPr>
        <p:txBody>
          <a:bodyPr wrap="square">
            <a:spAutoFit/>
          </a:bodyPr>
          <a:lstStyle/>
          <a:p>
            <a:pPr algn="ctr">
              <a:spcBef>
                <a:spcPts val="0"/>
              </a:spcBef>
            </a:pPr>
            <a:r>
              <a:rPr lang="en-US" sz="1600" b="1" kern="1200" dirty="0" err="1" smtClean="0"/>
              <a:t>Luttinger</a:t>
            </a:r>
            <a:r>
              <a:rPr lang="en-US" sz="1600" b="1" kern="1200" dirty="0" smtClean="0"/>
              <a:t> </a:t>
            </a:r>
            <a:r>
              <a:rPr lang="en-US" sz="1600" b="1" kern="1200" dirty="0" smtClean="0"/>
              <a:t>Liquid B</a:t>
            </a:r>
            <a:r>
              <a:rPr lang="en-US" sz="1600" b="1" dirty="0" smtClean="0"/>
              <a:t>ehavior </a:t>
            </a:r>
            <a:r>
              <a:rPr lang="en-US" sz="1600" b="1" kern="1200" dirty="0" smtClean="0"/>
              <a:t>of Helium-Three in Nanotubes</a:t>
            </a:r>
            <a:endParaRPr lang="en-US" sz="600" dirty="0" smtClean="0"/>
          </a:p>
          <a:p>
            <a:pPr algn="ctr">
              <a:spcBef>
                <a:spcPts val="0"/>
              </a:spcBef>
            </a:pPr>
            <a:r>
              <a:rPr lang="en-US" sz="1100" dirty="0" smtClean="0"/>
              <a:t>J. Adams</a:t>
            </a:r>
            <a:r>
              <a:rPr lang="en-US" sz="1100" kern="1200" baseline="30000" dirty="0" smtClean="0"/>
              <a:t>1</a:t>
            </a:r>
            <a:r>
              <a:rPr lang="en-US" sz="1100" kern="1200" dirty="0"/>
              <a:t>, </a:t>
            </a:r>
            <a:r>
              <a:rPr lang="en-US" sz="1100" dirty="0" smtClean="0"/>
              <a:t>D. Candela</a:t>
            </a:r>
            <a:r>
              <a:rPr lang="en-US" sz="1100" baseline="30000" dirty="0"/>
              <a:t>2</a:t>
            </a:r>
            <a:r>
              <a:rPr lang="en-US" sz="1100" kern="1200" dirty="0" smtClean="0"/>
              <a:t>, </a:t>
            </a:r>
            <a:r>
              <a:rPr lang="en-US" sz="1100" dirty="0" smtClean="0"/>
              <a:t>C. Huan</a:t>
            </a:r>
            <a:r>
              <a:rPr lang="en-US" sz="1100" baseline="30000" dirty="0" smtClean="0"/>
              <a:t>1</a:t>
            </a:r>
            <a:r>
              <a:rPr lang="en-US" sz="1100" kern="1200" dirty="0" smtClean="0"/>
              <a:t>, </a:t>
            </a:r>
            <a:r>
              <a:rPr lang="en-US" sz="1100" dirty="0" smtClean="0"/>
              <a:t>M. Lewkowitz</a:t>
            </a:r>
            <a:r>
              <a:rPr lang="en-US" sz="1100" baseline="30000" dirty="0" smtClean="0"/>
              <a:t>1</a:t>
            </a:r>
            <a:r>
              <a:rPr lang="en-US" sz="1100" kern="1200" dirty="0" smtClean="0"/>
              <a:t>, N. Sullivan</a:t>
            </a:r>
            <a:r>
              <a:rPr lang="en-US" sz="1100" kern="1200" baseline="30000" dirty="0" smtClean="0"/>
              <a:t>1</a:t>
            </a:r>
            <a:r>
              <a:rPr lang="en-US" sz="1100" kern="1200" dirty="0" smtClean="0"/>
              <a:t>,</a:t>
            </a:r>
            <a:endParaRPr lang="en-US" sz="1100" kern="1200" dirty="0"/>
          </a:p>
          <a:p>
            <a:pPr marL="228600" indent="-228600" algn="ctr">
              <a:spcBef>
                <a:spcPts val="0"/>
              </a:spcBef>
              <a:buAutoNum type="arabicPeriod"/>
            </a:pPr>
            <a:r>
              <a:rPr lang="en-US" sz="1050" b="1" kern="1200" dirty="0" smtClean="0">
                <a:solidFill>
                  <a:srgbClr val="0033CC"/>
                </a:solidFill>
              </a:rPr>
              <a:t>University of Florida; 2. University of Massachusetts</a:t>
            </a:r>
            <a:endParaRPr lang="en-US" sz="6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 C. Huan(NHMFL-UCGP)</a:t>
            </a:r>
            <a:endParaRPr lang="en-US" sz="1050" b="1" kern="1200" dirty="0">
              <a:solidFill>
                <a:srgbClr val="0033CC"/>
              </a:solidFill>
            </a:endParaRPr>
          </a:p>
        </p:txBody>
      </p:sp>
    </p:spTree>
    <p:extLst>
      <p:ext uri="{BB962C8B-B14F-4D97-AF65-F5344CB8AC3E}">
        <p14:creationId xmlns:p14="http://schemas.microsoft.com/office/powerpoint/2010/main" val="2547918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CC2DFB-29C5-44C9-8DE1-37384BD90417}"/>
</file>

<file path=customXml/itemProps2.xml><?xml version="1.0" encoding="utf-8"?>
<ds:datastoreItem xmlns:ds="http://schemas.openxmlformats.org/officeDocument/2006/customXml" ds:itemID="{CCA2EC26-523C-4B0E-832A-75F610122655}"/>
</file>

<file path=customXml/itemProps3.xml><?xml version="1.0" encoding="utf-8"?>
<ds:datastoreItem xmlns:ds="http://schemas.openxmlformats.org/officeDocument/2006/customXml" ds:itemID="{104B407A-7E6D-4E27-BD34-E2A8D5E1DEA8}"/>
</file>

<file path=docProps/app.xml><?xml version="1.0" encoding="utf-8"?>
<Properties xmlns="http://schemas.openxmlformats.org/officeDocument/2006/extended-properties" xmlns:vt="http://schemas.openxmlformats.org/officeDocument/2006/docPropsVTypes">
  <TotalTime>5130</TotalTime>
  <Words>753</Words>
  <Application>Microsoft Office PowerPoint</Application>
  <PresentationFormat>On-screen Show (4:3)</PresentationFormat>
  <Paragraphs>32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Helvetica</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145</cp:revision>
  <cp:lastPrinted>2007-07-13T05:35:51Z</cp:lastPrinted>
  <dcterms:created xsi:type="dcterms:W3CDTF">2004-08-07T03:10:56Z</dcterms:created>
  <dcterms:modified xsi:type="dcterms:W3CDTF">2019-07-16T00:52:14Z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