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87292" autoAdjust="0"/>
  </p:normalViewPr>
  <p:slideViewPr>
    <p:cSldViewPr snapToGrid="0">
      <p:cViewPr varScale="1">
        <p:scale>
          <a:sx n="72" d="100"/>
          <a:sy n="72" d="100"/>
        </p:scale>
        <p:origin x="169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948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9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39/c8cc05193c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doi.org/10.1039/c8cc05193c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97464" y="1285249"/>
            <a:ext cx="4313786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Calcium is abundantly present in living organisms, </a:t>
            </a:r>
            <a:r>
              <a:rPr lang="en-US" sz="1200" dirty="0" smtClean="0"/>
              <a:t>most </a:t>
            </a:r>
            <a:r>
              <a:rPr lang="en-US" sz="1200" dirty="0"/>
              <a:t>notably in </a:t>
            </a:r>
            <a:r>
              <a:rPr lang="en-US" sz="1200" dirty="0" smtClean="0"/>
              <a:t>mineralized </a:t>
            </a:r>
            <a:r>
              <a:rPr lang="en-US" sz="1200" dirty="0"/>
              <a:t>tissues like bone and teeth. However, determining the local vicinity of calcium within such complex materials </a:t>
            </a:r>
            <a:r>
              <a:rPr lang="en-US" sz="1200" dirty="0" smtClean="0"/>
              <a:t>is </a:t>
            </a:r>
            <a:r>
              <a:rPr lang="en-US" sz="1200" dirty="0"/>
              <a:t>far from trivial. In particular, techniques like Nuclear Magnetic Resonance (NMR) spectroscopy are highly challenging, because the NMR-active isotope, </a:t>
            </a:r>
            <a:r>
              <a:rPr lang="en-US" sz="1200" baseline="30000" dirty="0"/>
              <a:t>43</a:t>
            </a:r>
            <a:r>
              <a:rPr lang="en-US" sz="1200" dirty="0"/>
              <a:t>Ca, is a spin 7/2 nucleus of poor natural abundance (</a:t>
            </a:r>
            <a:r>
              <a:rPr lang="en-US" sz="1200" dirty="0" smtClean="0"/>
              <a:t>0.14%) </a:t>
            </a:r>
            <a:r>
              <a:rPr lang="en-US" sz="1200" dirty="0"/>
              <a:t>and low Larmor frequency.</a:t>
            </a:r>
          </a:p>
          <a:p>
            <a:pPr algn="just"/>
            <a:endParaRPr lang="en-US" sz="600" dirty="0"/>
          </a:p>
          <a:p>
            <a:pPr algn="just"/>
            <a:r>
              <a:rPr lang="en-US" sz="1200" dirty="0"/>
              <a:t>Ultra-high </a:t>
            </a:r>
            <a:r>
              <a:rPr lang="en-US" sz="1200" dirty="0" smtClean="0"/>
              <a:t>and homogeneous </a:t>
            </a:r>
            <a:r>
              <a:rPr lang="en-US" sz="1200" dirty="0" smtClean="0"/>
              <a:t>magnetic </a:t>
            </a:r>
            <a:r>
              <a:rPr lang="en-US" sz="1200" dirty="0"/>
              <a:t>fields are particularly </a:t>
            </a:r>
            <a:r>
              <a:rPr lang="en-US" sz="1200" dirty="0" smtClean="0"/>
              <a:t>suited </a:t>
            </a:r>
            <a:r>
              <a:rPr lang="en-US" sz="1200" dirty="0"/>
              <a:t>to tackle the poor receptivity of calcium-43. </a:t>
            </a:r>
            <a:r>
              <a:rPr lang="en-US" sz="1200" dirty="0" smtClean="0"/>
              <a:t>This user collaboration utilized the </a:t>
            </a:r>
            <a:r>
              <a:rPr lang="en-US" sz="1200" dirty="0" err="1" smtClean="0"/>
              <a:t>MagLab’s</a:t>
            </a:r>
            <a:r>
              <a:rPr lang="en-US" sz="1200" dirty="0" smtClean="0"/>
              <a:t> </a:t>
            </a:r>
            <a:r>
              <a:rPr lang="en-US" sz="1200" dirty="0"/>
              <a:t>35.2T </a:t>
            </a:r>
            <a:r>
              <a:rPr lang="en-US" sz="1200" dirty="0" smtClean="0"/>
              <a:t>Series Connected Hybrid (SCH) </a:t>
            </a:r>
            <a:r>
              <a:rPr lang="en-US" sz="1200" dirty="0"/>
              <a:t>magnet </a:t>
            </a:r>
            <a:r>
              <a:rPr lang="en-US" sz="1200" dirty="0" smtClean="0"/>
              <a:t>to study a series </a:t>
            </a:r>
            <a:r>
              <a:rPr lang="en-US" sz="1200" dirty="0"/>
              <a:t>of synthetic biomaterials, both crystalline and amorphous, </a:t>
            </a:r>
            <a:r>
              <a:rPr lang="en-US" sz="1200" dirty="0" smtClean="0"/>
              <a:t>using </a:t>
            </a:r>
            <a:r>
              <a:rPr lang="en-US" sz="1200" baseline="30000" dirty="0" smtClean="0"/>
              <a:t>43</a:t>
            </a:r>
            <a:r>
              <a:rPr lang="en-US" sz="1200" dirty="0" smtClean="0"/>
              <a:t>Ca </a:t>
            </a:r>
            <a:r>
              <a:rPr lang="en-US" sz="1200" dirty="0"/>
              <a:t>solid state </a:t>
            </a:r>
            <a:r>
              <a:rPr lang="en-US" sz="1200" dirty="0" smtClean="0"/>
              <a:t>NMR. They find that the SCH’s </a:t>
            </a:r>
            <a:r>
              <a:rPr lang="en-US" sz="1200" dirty="0"/>
              <a:t>unprecedented </a:t>
            </a:r>
            <a:r>
              <a:rPr lang="en-US" sz="1200" dirty="0" smtClean="0"/>
              <a:t>levels </a:t>
            </a:r>
            <a:r>
              <a:rPr lang="en-US" sz="1200" dirty="0"/>
              <a:t>of sensitivity and resolution </a:t>
            </a:r>
            <a:r>
              <a:rPr lang="en-US" sz="1200" dirty="0" smtClean="0"/>
              <a:t>can, for example</a:t>
            </a:r>
            <a:r>
              <a:rPr lang="en-US" sz="1200" dirty="0"/>
              <a:t>, </a:t>
            </a:r>
            <a:r>
              <a:rPr lang="en-US" sz="1200" dirty="0" smtClean="0"/>
              <a:t>resolve calcium </a:t>
            </a:r>
            <a:r>
              <a:rPr lang="en-US" sz="1200" dirty="0"/>
              <a:t>environments in CaHPO</a:t>
            </a:r>
            <a:r>
              <a:rPr lang="en-US" sz="1200" baseline="-25000" dirty="0"/>
              <a:t>4</a:t>
            </a:r>
            <a:r>
              <a:rPr lang="en-US" sz="1200" dirty="0"/>
              <a:t> </a:t>
            </a:r>
            <a:r>
              <a:rPr lang="en-US" sz="1200" dirty="0" smtClean="0"/>
              <a:t>for </a:t>
            </a:r>
            <a:r>
              <a:rPr lang="en-US" sz="1200" dirty="0"/>
              <a:t>the first time using a </a:t>
            </a:r>
            <a:r>
              <a:rPr lang="en-US" sz="1200" dirty="0" smtClean="0"/>
              <a:t>one-dimensional </a:t>
            </a:r>
            <a:r>
              <a:rPr lang="en-US" sz="1200" baseline="30000" dirty="0"/>
              <a:t>43</a:t>
            </a:r>
            <a:r>
              <a:rPr lang="en-US" sz="1200" dirty="0"/>
              <a:t>Ca NMR experiment at 35.2T, </a:t>
            </a:r>
            <a:r>
              <a:rPr lang="en-US" sz="1200" dirty="0" smtClean="0"/>
              <a:t>a resolution that </a:t>
            </a:r>
            <a:r>
              <a:rPr lang="en-US" sz="1200" dirty="0"/>
              <a:t>was not </a:t>
            </a:r>
            <a:r>
              <a:rPr lang="en-US" sz="1200" dirty="0" smtClean="0"/>
              <a:t>previously possible at 20.0T (see Figure).</a:t>
            </a:r>
            <a:endParaRPr lang="en-US" sz="1200" dirty="0"/>
          </a:p>
          <a:p>
            <a:pPr algn="just"/>
            <a:endParaRPr lang="en-US" sz="600" dirty="0"/>
          </a:p>
          <a:p>
            <a:pPr algn="just"/>
            <a:r>
              <a:rPr lang="en-US" sz="1200" dirty="0"/>
              <a:t>Such analyses open the </a:t>
            </a:r>
            <a:r>
              <a:rPr lang="en-US" sz="1200" dirty="0" smtClean="0"/>
              <a:t>frontier for future, more </a:t>
            </a:r>
            <a:r>
              <a:rPr lang="en-US" sz="1200" dirty="0"/>
              <a:t>detailed investigations of calcium environments in a variety of calcium-containing </a:t>
            </a:r>
            <a:r>
              <a:rPr lang="en-US" sz="1200" dirty="0" smtClean="0"/>
              <a:t>materials of great interest, including biomaterials</a:t>
            </a:r>
            <a:r>
              <a:rPr lang="en-US" sz="1200" dirty="0"/>
              <a:t>, mineralized tissues, cement</a:t>
            </a:r>
            <a:r>
              <a:rPr lang="en-US" sz="1200" dirty="0" smtClean="0"/>
              <a:t>, and concrete</a:t>
            </a:r>
            <a:r>
              <a:rPr lang="en-US" sz="1200" dirty="0"/>
              <a:t>.</a:t>
            </a:r>
            <a:r>
              <a:rPr lang="en-US" sz="1200" dirty="0" smtClean="0"/>
              <a:t> </a:t>
            </a:r>
            <a:r>
              <a:rPr lang="en-US" sz="1200" dirty="0"/>
              <a:t>These </a:t>
            </a:r>
            <a:r>
              <a:rPr lang="en-US" sz="1200" dirty="0" smtClean="0"/>
              <a:t>in-depth </a:t>
            </a:r>
            <a:r>
              <a:rPr lang="en-US" sz="1200" dirty="0"/>
              <a:t>structural analyses will </a:t>
            </a:r>
            <a:r>
              <a:rPr lang="en-US" sz="1200" dirty="0" smtClean="0"/>
              <a:t>allow </a:t>
            </a:r>
            <a:r>
              <a:rPr lang="en-US" sz="1200" dirty="0"/>
              <a:t>a </a:t>
            </a:r>
            <a:r>
              <a:rPr lang="en-US" sz="1200" dirty="0" smtClean="0"/>
              <a:t>much more complete understanding of these materials, including the atomic-scale origin of their properties. </a:t>
            </a:r>
            <a:endParaRPr lang="en-US" sz="1200" dirty="0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552297" y="1325562"/>
            <a:ext cx="4515504" cy="47513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21" name="Rectangle 49">
            <a:extLst>
              <a:ext uri="{FF2B5EF4-FFF2-40B4-BE49-F238E27FC236}">
                <a16:creationId xmlns:a16="http://schemas.microsoft.com/office/drawing/2014/main" id="{6D363236-5120-4B27-B643-F5C0E1F37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5134" y="1451268"/>
            <a:ext cx="4224867" cy="4490144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Flèche : pentagone 121">
            <a:extLst>
              <a:ext uri="{FF2B5EF4-FFF2-40B4-BE49-F238E27FC236}">
                <a16:creationId xmlns:a16="http://schemas.microsoft.com/office/drawing/2014/main" id="{FC680AEC-FF56-4BDB-ACF7-D7AB80874DC2}"/>
              </a:ext>
            </a:extLst>
          </p:cNvPr>
          <p:cNvSpPr/>
          <p:nvPr/>
        </p:nvSpPr>
        <p:spPr>
          <a:xfrm rot="5400000">
            <a:off x="5849435" y="258020"/>
            <a:ext cx="1873587" cy="4375299"/>
          </a:xfrm>
          <a:prstGeom prst="homePlate">
            <a:avLst>
              <a:gd name="adj" fmla="val 18375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8DD0FA63-137D-49CC-BD62-D3AA5BFBF057}"/>
              </a:ext>
            </a:extLst>
          </p:cNvPr>
          <p:cNvGrpSpPr/>
          <p:nvPr/>
        </p:nvGrpSpPr>
        <p:grpSpPr>
          <a:xfrm>
            <a:off x="5742715" y="3810417"/>
            <a:ext cx="3119120" cy="2171264"/>
            <a:chOff x="3726440" y="2511786"/>
            <a:chExt cx="3738562" cy="2755075"/>
          </a:xfrm>
        </p:grpSpPr>
        <p:sp>
          <p:nvSpPr>
            <p:cNvPr id="124" name="ZoneTexte 123">
              <a:extLst>
                <a:ext uri="{FF2B5EF4-FFF2-40B4-BE49-F238E27FC236}">
                  <a16:creationId xmlns:a16="http://schemas.microsoft.com/office/drawing/2014/main" id="{46D8CA1B-18D8-4B39-BB48-53E3D117448E}"/>
                </a:ext>
              </a:extLst>
            </p:cNvPr>
            <p:cNvSpPr txBox="1"/>
            <p:nvPr/>
          </p:nvSpPr>
          <p:spPr>
            <a:xfrm>
              <a:off x="3973999" y="3029104"/>
              <a:ext cx="828487" cy="379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20.0 T</a:t>
              </a:r>
            </a:p>
          </p:txBody>
        </p:sp>
        <p:sp>
          <p:nvSpPr>
            <p:cNvPr id="125" name="Freeform 22">
              <a:extLst>
                <a:ext uri="{FF2B5EF4-FFF2-40B4-BE49-F238E27FC236}">
                  <a16:creationId xmlns:a16="http://schemas.microsoft.com/office/drawing/2014/main" id="{E79AC968-8DEF-4CD8-8A0D-E9D5C03A7F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5043" y="2511786"/>
              <a:ext cx="3422321" cy="916407"/>
            </a:xfrm>
            <a:custGeom>
              <a:avLst/>
              <a:gdLst>
                <a:gd name="T0" fmla="*/ 95 w 6631"/>
                <a:gd name="T1" fmla="*/ 4158 h 4188"/>
                <a:gd name="T2" fmla="*/ 201 w 6631"/>
                <a:gd name="T3" fmla="*/ 4164 h 4188"/>
                <a:gd name="T4" fmla="*/ 308 w 6631"/>
                <a:gd name="T5" fmla="*/ 4181 h 4188"/>
                <a:gd name="T6" fmla="*/ 415 w 6631"/>
                <a:gd name="T7" fmla="*/ 4123 h 4188"/>
                <a:gd name="T8" fmla="*/ 521 w 6631"/>
                <a:gd name="T9" fmla="*/ 4154 h 4188"/>
                <a:gd name="T10" fmla="*/ 625 w 6631"/>
                <a:gd name="T11" fmla="*/ 4171 h 4188"/>
                <a:gd name="T12" fmla="*/ 732 w 6631"/>
                <a:gd name="T13" fmla="*/ 4147 h 4188"/>
                <a:gd name="T14" fmla="*/ 838 w 6631"/>
                <a:gd name="T15" fmla="*/ 4144 h 4188"/>
                <a:gd name="T16" fmla="*/ 945 w 6631"/>
                <a:gd name="T17" fmla="*/ 4120 h 4188"/>
                <a:gd name="T18" fmla="*/ 1051 w 6631"/>
                <a:gd name="T19" fmla="*/ 4123 h 4188"/>
                <a:gd name="T20" fmla="*/ 1158 w 6631"/>
                <a:gd name="T21" fmla="*/ 4106 h 4188"/>
                <a:gd name="T22" fmla="*/ 1262 w 6631"/>
                <a:gd name="T23" fmla="*/ 4066 h 4188"/>
                <a:gd name="T24" fmla="*/ 1368 w 6631"/>
                <a:gd name="T25" fmla="*/ 4035 h 4188"/>
                <a:gd name="T26" fmla="*/ 1475 w 6631"/>
                <a:gd name="T27" fmla="*/ 4045 h 4188"/>
                <a:gd name="T28" fmla="*/ 1582 w 6631"/>
                <a:gd name="T29" fmla="*/ 3991 h 4188"/>
                <a:gd name="T30" fmla="*/ 1688 w 6631"/>
                <a:gd name="T31" fmla="*/ 3994 h 4188"/>
                <a:gd name="T32" fmla="*/ 1795 w 6631"/>
                <a:gd name="T33" fmla="*/ 3974 h 4188"/>
                <a:gd name="T34" fmla="*/ 1901 w 6631"/>
                <a:gd name="T35" fmla="*/ 4021 h 4188"/>
                <a:gd name="T36" fmla="*/ 2005 w 6631"/>
                <a:gd name="T37" fmla="*/ 3991 h 4188"/>
                <a:gd name="T38" fmla="*/ 2112 w 6631"/>
                <a:gd name="T39" fmla="*/ 3991 h 4188"/>
                <a:gd name="T40" fmla="*/ 2218 w 6631"/>
                <a:gd name="T41" fmla="*/ 3960 h 4188"/>
                <a:gd name="T42" fmla="*/ 2325 w 6631"/>
                <a:gd name="T43" fmla="*/ 3926 h 4188"/>
                <a:gd name="T44" fmla="*/ 2432 w 6631"/>
                <a:gd name="T45" fmla="*/ 3841 h 4188"/>
                <a:gd name="T46" fmla="*/ 2538 w 6631"/>
                <a:gd name="T47" fmla="*/ 3725 h 4188"/>
                <a:gd name="T48" fmla="*/ 2642 w 6631"/>
                <a:gd name="T49" fmla="*/ 3599 h 4188"/>
                <a:gd name="T50" fmla="*/ 2749 w 6631"/>
                <a:gd name="T51" fmla="*/ 3528 h 4188"/>
                <a:gd name="T52" fmla="*/ 2855 w 6631"/>
                <a:gd name="T53" fmla="*/ 3426 h 4188"/>
                <a:gd name="T54" fmla="*/ 2962 w 6631"/>
                <a:gd name="T55" fmla="*/ 3320 h 4188"/>
                <a:gd name="T56" fmla="*/ 3068 w 6631"/>
                <a:gd name="T57" fmla="*/ 3147 h 4188"/>
                <a:gd name="T58" fmla="*/ 3175 w 6631"/>
                <a:gd name="T59" fmla="*/ 2694 h 4188"/>
                <a:gd name="T60" fmla="*/ 3279 w 6631"/>
                <a:gd name="T61" fmla="*/ 1333 h 4188"/>
                <a:gd name="T62" fmla="*/ 3385 w 6631"/>
                <a:gd name="T63" fmla="*/ 442 h 4188"/>
                <a:gd name="T64" fmla="*/ 3492 w 6631"/>
                <a:gd name="T65" fmla="*/ 1469 h 4188"/>
                <a:gd name="T66" fmla="*/ 3599 w 6631"/>
                <a:gd name="T67" fmla="*/ 2599 h 4188"/>
                <a:gd name="T68" fmla="*/ 3705 w 6631"/>
                <a:gd name="T69" fmla="*/ 3337 h 4188"/>
                <a:gd name="T70" fmla="*/ 3812 w 6631"/>
                <a:gd name="T71" fmla="*/ 3562 h 4188"/>
                <a:gd name="T72" fmla="*/ 3915 w 6631"/>
                <a:gd name="T73" fmla="*/ 3681 h 4188"/>
                <a:gd name="T74" fmla="*/ 4022 w 6631"/>
                <a:gd name="T75" fmla="*/ 3783 h 4188"/>
                <a:gd name="T76" fmla="*/ 4129 w 6631"/>
                <a:gd name="T77" fmla="*/ 3875 h 4188"/>
                <a:gd name="T78" fmla="*/ 4235 w 6631"/>
                <a:gd name="T79" fmla="*/ 3947 h 4188"/>
                <a:gd name="T80" fmla="*/ 4342 w 6631"/>
                <a:gd name="T81" fmla="*/ 4015 h 4188"/>
                <a:gd name="T82" fmla="*/ 4449 w 6631"/>
                <a:gd name="T83" fmla="*/ 4069 h 4188"/>
                <a:gd name="T84" fmla="*/ 4555 w 6631"/>
                <a:gd name="T85" fmla="*/ 4076 h 4188"/>
                <a:gd name="T86" fmla="*/ 4659 w 6631"/>
                <a:gd name="T87" fmla="*/ 4123 h 4188"/>
                <a:gd name="T88" fmla="*/ 4765 w 6631"/>
                <a:gd name="T89" fmla="*/ 4110 h 4188"/>
                <a:gd name="T90" fmla="*/ 4872 w 6631"/>
                <a:gd name="T91" fmla="*/ 4144 h 4188"/>
                <a:gd name="T92" fmla="*/ 4979 w 6631"/>
                <a:gd name="T93" fmla="*/ 4123 h 4188"/>
                <a:gd name="T94" fmla="*/ 5085 w 6631"/>
                <a:gd name="T95" fmla="*/ 4141 h 4188"/>
                <a:gd name="T96" fmla="*/ 5192 w 6631"/>
                <a:gd name="T97" fmla="*/ 4151 h 4188"/>
                <a:gd name="T98" fmla="*/ 5296 w 6631"/>
                <a:gd name="T99" fmla="*/ 4161 h 4188"/>
                <a:gd name="T100" fmla="*/ 5402 w 6631"/>
                <a:gd name="T101" fmla="*/ 4141 h 4188"/>
                <a:gd name="T102" fmla="*/ 5509 w 6631"/>
                <a:gd name="T103" fmla="*/ 4154 h 4188"/>
                <a:gd name="T104" fmla="*/ 5615 w 6631"/>
                <a:gd name="T105" fmla="*/ 4151 h 4188"/>
                <a:gd name="T106" fmla="*/ 5722 w 6631"/>
                <a:gd name="T107" fmla="*/ 4147 h 4188"/>
                <a:gd name="T108" fmla="*/ 5829 w 6631"/>
                <a:gd name="T109" fmla="*/ 4127 h 4188"/>
                <a:gd name="T110" fmla="*/ 5932 w 6631"/>
                <a:gd name="T111" fmla="*/ 4154 h 4188"/>
                <a:gd name="T112" fmla="*/ 6039 w 6631"/>
                <a:gd name="T113" fmla="*/ 4161 h 4188"/>
                <a:gd name="T114" fmla="*/ 6146 w 6631"/>
                <a:gd name="T115" fmla="*/ 4151 h 4188"/>
                <a:gd name="T116" fmla="*/ 6252 w 6631"/>
                <a:gd name="T117" fmla="*/ 4144 h 4188"/>
                <a:gd name="T118" fmla="*/ 6359 w 6631"/>
                <a:gd name="T119" fmla="*/ 4144 h 4188"/>
                <a:gd name="T120" fmla="*/ 6466 w 6631"/>
                <a:gd name="T121" fmla="*/ 4161 h 4188"/>
                <a:gd name="T122" fmla="*/ 6569 w 6631"/>
                <a:gd name="T123" fmla="*/ 4144 h 4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631" h="4188">
                  <a:moveTo>
                    <a:pt x="0" y="4168"/>
                  </a:moveTo>
                  <a:lnTo>
                    <a:pt x="6" y="4168"/>
                  </a:lnTo>
                  <a:lnTo>
                    <a:pt x="15" y="4168"/>
                  </a:lnTo>
                  <a:lnTo>
                    <a:pt x="24" y="4168"/>
                  </a:lnTo>
                  <a:lnTo>
                    <a:pt x="33" y="4168"/>
                  </a:lnTo>
                  <a:lnTo>
                    <a:pt x="41" y="4168"/>
                  </a:lnTo>
                  <a:lnTo>
                    <a:pt x="50" y="4168"/>
                  </a:lnTo>
                  <a:lnTo>
                    <a:pt x="59" y="4168"/>
                  </a:lnTo>
                  <a:lnTo>
                    <a:pt x="68" y="4164"/>
                  </a:lnTo>
                  <a:lnTo>
                    <a:pt x="77" y="4161"/>
                  </a:lnTo>
                  <a:lnTo>
                    <a:pt x="86" y="4158"/>
                  </a:lnTo>
                  <a:lnTo>
                    <a:pt x="95" y="4158"/>
                  </a:lnTo>
                  <a:lnTo>
                    <a:pt x="104" y="4158"/>
                  </a:lnTo>
                  <a:lnTo>
                    <a:pt x="113" y="4161"/>
                  </a:lnTo>
                  <a:lnTo>
                    <a:pt x="121" y="4164"/>
                  </a:lnTo>
                  <a:lnTo>
                    <a:pt x="130" y="4164"/>
                  </a:lnTo>
                  <a:lnTo>
                    <a:pt x="139" y="4164"/>
                  </a:lnTo>
                  <a:lnTo>
                    <a:pt x="148" y="4158"/>
                  </a:lnTo>
                  <a:lnTo>
                    <a:pt x="157" y="4154"/>
                  </a:lnTo>
                  <a:lnTo>
                    <a:pt x="166" y="4151"/>
                  </a:lnTo>
                  <a:lnTo>
                    <a:pt x="175" y="4151"/>
                  </a:lnTo>
                  <a:lnTo>
                    <a:pt x="184" y="4154"/>
                  </a:lnTo>
                  <a:lnTo>
                    <a:pt x="193" y="4158"/>
                  </a:lnTo>
                  <a:lnTo>
                    <a:pt x="201" y="4164"/>
                  </a:lnTo>
                  <a:lnTo>
                    <a:pt x="210" y="4168"/>
                  </a:lnTo>
                  <a:lnTo>
                    <a:pt x="219" y="4164"/>
                  </a:lnTo>
                  <a:lnTo>
                    <a:pt x="228" y="4158"/>
                  </a:lnTo>
                  <a:lnTo>
                    <a:pt x="237" y="4147"/>
                  </a:lnTo>
                  <a:lnTo>
                    <a:pt x="246" y="4141"/>
                  </a:lnTo>
                  <a:lnTo>
                    <a:pt x="255" y="4137"/>
                  </a:lnTo>
                  <a:lnTo>
                    <a:pt x="264" y="4137"/>
                  </a:lnTo>
                  <a:lnTo>
                    <a:pt x="273" y="4144"/>
                  </a:lnTo>
                  <a:lnTo>
                    <a:pt x="281" y="4154"/>
                  </a:lnTo>
                  <a:lnTo>
                    <a:pt x="290" y="4164"/>
                  </a:lnTo>
                  <a:lnTo>
                    <a:pt x="299" y="4175"/>
                  </a:lnTo>
                  <a:lnTo>
                    <a:pt x="308" y="4181"/>
                  </a:lnTo>
                  <a:lnTo>
                    <a:pt x="317" y="4185"/>
                  </a:lnTo>
                  <a:lnTo>
                    <a:pt x="326" y="4185"/>
                  </a:lnTo>
                  <a:lnTo>
                    <a:pt x="335" y="4181"/>
                  </a:lnTo>
                  <a:lnTo>
                    <a:pt x="344" y="4181"/>
                  </a:lnTo>
                  <a:lnTo>
                    <a:pt x="352" y="4181"/>
                  </a:lnTo>
                  <a:lnTo>
                    <a:pt x="361" y="4181"/>
                  </a:lnTo>
                  <a:lnTo>
                    <a:pt x="370" y="4178"/>
                  </a:lnTo>
                  <a:lnTo>
                    <a:pt x="379" y="4171"/>
                  </a:lnTo>
                  <a:lnTo>
                    <a:pt x="388" y="4161"/>
                  </a:lnTo>
                  <a:lnTo>
                    <a:pt x="397" y="4151"/>
                  </a:lnTo>
                  <a:lnTo>
                    <a:pt x="406" y="4134"/>
                  </a:lnTo>
                  <a:lnTo>
                    <a:pt x="415" y="4123"/>
                  </a:lnTo>
                  <a:lnTo>
                    <a:pt x="424" y="4113"/>
                  </a:lnTo>
                  <a:lnTo>
                    <a:pt x="432" y="4113"/>
                  </a:lnTo>
                  <a:lnTo>
                    <a:pt x="441" y="4120"/>
                  </a:lnTo>
                  <a:lnTo>
                    <a:pt x="450" y="4130"/>
                  </a:lnTo>
                  <a:lnTo>
                    <a:pt x="459" y="4141"/>
                  </a:lnTo>
                  <a:lnTo>
                    <a:pt x="468" y="4147"/>
                  </a:lnTo>
                  <a:lnTo>
                    <a:pt x="477" y="4154"/>
                  </a:lnTo>
                  <a:lnTo>
                    <a:pt x="486" y="4154"/>
                  </a:lnTo>
                  <a:lnTo>
                    <a:pt x="495" y="4154"/>
                  </a:lnTo>
                  <a:lnTo>
                    <a:pt x="504" y="4151"/>
                  </a:lnTo>
                  <a:lnTo>
                    <a:pt x="512" y="4151"/>
                  </a:lnTo>
                  <a:lnTo>
                    <a:pt x="521" y="4154"/>
                  </a:lnTo>
                  <a:lnTo>
                    <a:pt x="530" y="4158"/>
                  </a:lnTo>
                  <a:lnTo>
                    <a:pt x="539" y="4161"/>
                  </a:lnTo>
                  <a:lnTo>
                    <a:pt x="548" y="4161"/>
                  </a:lnTo>
                  <a:lnTo>
                    <a:pt x="557" y="4158"/>
                  </a:lnTo>
                  <a:lnTo>
                    <a:pt x="566" y="4151"/>
                  </a:lnTo>
                  <a:lnTo>
                    <a:pt x="575" y="4144"/>
                  </a:lnTo>
                  <a:lnTo>
                    <a:pt x="583" y="4137"/>
                  </a:lnTo>
                  <a:lnTo>
                    <a:pt x="589" y="4137"/>
                  </a:lnTo>
                  <a:lnTo>
                    <a:pt x="598" y="4144"/>
                  </a:lnTo>
                  <a:lnTo>
                    <a:pt x="607" y="4151"/>
                  </a:lnTo>
                  <a:lnTo>
                    <a:pt x="616" y="4164"/>
                  </a:lnTo>
                  <a:lnTo>
                    <a:pt x="625" y="4171"/>
                  </a:lnTo>
                  <a:lnTo>
                    <a:pt x="634" y="4175"/>
                  </a:lnTo>
                  <a:lnTo>
                    <a:pt x="643" y="4171"/>
                  </a:lnTo>
                  <a:lnTo>
                    <a:pt x="652" y="4164"/>
                  </a:lnTo>
                  <a:lnTo>
                    <a:pt x="660" y="4154"/>
                  </a:lnTo>
                  <a:lnTo>
                    <a:pt x="669" y="4147"/>
                  </a:lnTo>
                  <a:lnTo>
                    <a:pt x="678" y="4144"/>
                  </a:lnTo>
                  <a:lnTo>
                    <a:pt x="687" y="4141"/>
                  </a:lnTo>
                  <a:lnTo>
                    <a:pt x="696" y="4144"/>
                  </a:lnTo>
                  <a:lnTo>
                    <a:pt x="705" y="4144"/>
                  </a:lnTo>
                  <a:lnTo>
                    <a:pt x="714" y="4147"/>
                  </a:lnTo>
                  <a:lnTo>
                    <a:pt x="723" y="4147"/>
                  </a:lnTo>
                  <a:lnTo>
                    <a:pt x="732" y="4147"/>
                  </a:lnTo>
                  <a:lnTo>
                    <a:pt x="740" y="4144"/>
                  </a:lnTo>
                  <a:lnTo>
                    <a:pt x="749" y="4141"/>
                  </a:lnTo>
                  <a:lnTo>
                    <a:pt x="758" y="4137"/>
                  </a:lnTo>
                  <a:lnTo>
                    <a:pt x="767" y="4134"/>
                  </a:lnTo>
                  <a:lnTo>
                    <a:pt x="776" y="4127"/>
                  </a:lnTo>
                  <a:lnTo>
                    <a:pt x="785" y="4120"/>
                  </a:lnTo>
                  <a:lnTo>
                    <a:pt x="794" y="4113"/>
                  </a:lnTo>
                  <a:lnTo>
                    <a:pt x="803" y="4110"/>
                  </a:lnTo>
                  <a:lnTo>
                    <a:pt x="812" y="4113"/>
                  </a:lnTo>
                  <a:lnTo>
                    <a:pt x="820" y="4120"/>
                  </a:lnTo>
                  <a:lnTo>
                    <a:pt x="829" y="4130"/>
                  </a:lnTo>
                  <a:lnTo>
                    <a:pt x="838" y="4144"/>
                  </a:lnTo>
                  <a:lnTo>
                    <a:pt x="847" y="4154"/>
                  </a:lnTo>
                  <a:lnTo>
                    <a:pt x="856" y="4161"/>
                  </a:lnTo>
                  <a:lnTo>
                    <a:pt x="865" y="4164"/>
                  </a:lnTo>
                  <a:lnTo>
                    <a:pt x="874" y="4161"/>
                  </a:lnTo>
                  <a:lnTo>
                    <a:pt x="883" y="4151"/>
                  </a:lnTo>
                  <a:lnTo>
                    <a:pt x="892" y="4141"/>
                  </a:lnTo>
                  <a:lnTo>
                    <a:pt x="900" y="4130"/>
                  </a:lnTo>
                  <a:lnTo>
                    <a:pt x="909" y="4123"/>
                  </a:lnTo>
                  <a:lnTo>
                    <a:pt x="918" y="4117"/>
                  </a:lnTo>
                  <a:lnTo>
                    <a:pt x="927" y="4117"/>
                  </a:lnTo>
                  <a:lnTo>
                    <a:pt x="936" y="4117"/>
                  </a:lnTo>
                  <a:lnTo>
                    <a:pt x="945" y="4120"/>
                  </a:lnTo>
                  <a:lnTo>
                    <a:pt x="954" y="4123"/>
                  </a:lnTo>
                  <a:lnTo>
                    <a:pt x="963" y="4130"/>
                  </a:lnTo>
                  <a:lnTo>
                    <a:pt x="971" y="4134"/>
                  </a:lnTo>
                  <a:lnTo>
                    <a:pt x="980" y="4134"/>
                  </a:lnTo>
                  <a:lnTo>
                    <a:pt x="989" y="4134"/>
                  </a:lnTo>
                  <a:lnTo>
                    <a:pt x="998" y="4130"/>
                  </a:lnTo>
                  <a:lnTo>
                    <a:pt x="1007" y="4123"/>
                  </a:lnTo>
                  <a:lnTo>
                    <a:pt x="1016" y="4120"/>
                  </a:lnTo>
                  <a:lnTo>
                    <a:pt x="1025" y="4120"/>
                  </a:lnTo>
                  <a:lnTo>
                    <a:pt x="1034" y="4120"/>
                  </a:lnTo>
                  <a:lnTo>
                    <a:pt x="1043" y="4123"/>
                  </a:lnTo>
                  <a:lnTo>
                    <a:pt x="1051" y="4123"/>
                  </a:lnTo>
                  <a:lnTo>
                    <a:pt x="1060" y="4123"/>
                  </a:lnTo>
                  <a:lnTo>
                    <a:pt x="1069" y="4120"/>
                  </a:lnTo>
                  <a:lnTo>
                    <a:pt x="1078" y="4113"/>
                  </a:lnTo>
                  <a:lnTo>
                    <a:pt x="1087" y="4103"/>
                  </a:lnTo>
                  <a:lnTo>
                    <a:pt x="1096" y="4096"/>
                  </a:lnTo>
                  <a:lnTo>
                    <a:pt x="1105" y="4089"/>
                  </a:lnTo>
                  <a:lnTo>
                    <a:pt x="1114" y="4083"/>
                  </a:lnTo>
                  <a:lnTo>
                    <a:pt x="1123" y="4086"/>
                  </a:lnTo>
                  <a:lnTo>
                    <a:pt x="1131" y="4089"/>
                  </a:lnTo>
                  <a:lnTo>
                    <a:pt x="1140" y="4093"/>
                  </a:lnTo>
                  <a:lnTo>
                    <a:pt x="1149" y="4100"/>
                  </a:lnTo>
                  <a:lnTo>
                    <a:pt x="1158" y="4106"/>
                  </a:lnTo>
                  <a:lnTo>
                    <a:pt x="1167" y="4110"/>
                  </a:lnTo>
                  <a:lnTo>
                    <a:pt x="1176" y="4113"/>
                  </a:lnTo>
                  <a:lnTo>
                    <a:pt x="1185" y="4110"/>
                  </a:lnTo>
                  <a:lnTo>
                    <a:pt x="1194" y="4106"/>
                  </a:lnTo>
                  <a:lnTo>
                    <a:pt x="1202" y="4100"/>
                  </a:lnTo>
                  <a:lnTo>
                    <a:pt x="1211" y="4093"/>
                  </a:lnTo>
                  <a:lnTo>
                    <a:pt x="1220" y="4083"/>
                  </a:lnTo>
                  <a:lnTo>
                    <a:pt x="1229" y="4072"/>
                  </a:lnTo>
                  <a:lnTo>
                    <a:pt x="1238" y="4066"/>
                  </a:lnTo>
                  <a:lnTo>
                    <a:pt x="1247" y="4062"/>
                  </a:lnTo>
                  <a:lnTo>
                    <a:pt x="1256" y="4062"/>
                  </a:lnTo>
                  <a:lnTo>
                    <a:pt x="1262" y="4066"/>
                  </a:lnTo>
                  <a:lnTo>
                    <a:pt x="1271" y="4069"/>
                  </a:lnTo>
                  <a:lnTo>
                    <a:pt x="1280" y="4076"/>
                  </a:lnTo>
                  <a:lnTo>
                    <a:pt x="1288" y="4083"/>
                  </a:lnTo>
                  <a:lnTo>
                    <a:pt x="1297" y="4083"/>
                  </a:lnTo>
                  <a:lnTo>
                    <a:pt x="1306" y="4079"/>
                  </a:lnTo>
                  <a:lnTo>
                    <a:pt x="1315" y="4069"/>
                  </a:lnTo>
                  <a:lnTo>
                    <a:pt x="1324" y="4055"/>
                  </a:lnTo>
                  <a:lnTo>
                    <a:pt x="1333" y="4042"/>
                  </a:lnTo>
                  <a:lnTo>
                    <a:pt x="1342" y="4032"/>
                  </a:lnTo>
                  <a:lnTo>
                    <a:pt x="1351" y="4025"/>
                  </a:lnTo>
                  <a:lnTo>
                    <a:pt x="1359" y="4028"/>
                  </a:lnTo>
                  <a:lnTo>
                    <a:pt x="1368" y="4035"/>
                  </a:lnTo>
                  <a:lnTo>
                    <a:pt x="1377" y="4042"/>
                  </a:lnTo>
                  <a:lnTo>
                    <a:pt x="1386" y="4045"/>
                  </a:lnTo>
                  <a:lnTo>
                    <a:pt x="1395" y="4042"/>
                  </a:lnTo>
                  <a:lnTo>
                    <a:pt x="1404" y="4035"/>
                  </a:lnTo>
                  <a:lnTo>
                    <a:pt x="1413" y="4025"/>
                  </a:lnTo>
                  <a:lnTo>
                    <a:pt x="1422" y="4015"/>
                  </a:lnTo>
                  <a:lnTo>
                    <a:pt x="1431" y="4008"/>
                  </a:lnTo>
                  <a:lnTo>
                    <a:pt x="1439" y="4011"/>
                  </a:lnTo>
                  <a:lnTo>
                    <a:pt x="1448" y="4021"/>
                  </a:lnTo>
                  <a:lnTo>
                    <a:pt x="1457" y="4032"/>
                  </a:lnTo>
                  <a:lnTo>
                    <a:pt x="1466" y="4042"/>
                  </a:lnTo>
                  <a:lnTo>
                    <a:pt x="1475" y="4045"/>
                  </a:lnTo>
                  <a:lnTo>
                    <a:pt x="1484" y="4042"/>
                  </a:lnTo>
                  <a:lnTo>
                    <a:pt x="1493" y="4032"/>
                  </a:lnTo>
                  <a:lnTo>
                    <a:pt x="1502" y="4018"/>
                  </a:lnTo>
                  <a:lnTo>
                    <a:pt x="1511" y="4008"/>
                  </a:lnTo>
                  <a:lnTo>
                    <a:pt x="1519" y="3998"/>
                  </a:lnTo>
                  <a:lnTo>
                    <a:pt x="1528" y="3998"/>
                  </a:lnTo>
                  <a:lnTo>
                    <a:pt x="1537" y="3998"/>
                  </a:lnTo>
                  <a:lnTo>
                    <a:pt x="1546" y="4001"/>
                  </a:lnTo>
                  <a:lnTo>
                    <a:pt x="1555" y="4004"/>
                  </a:lnTo>
                  <a:lnTo>
                    <a:pt x="1564" y="4004"/>
                  </a:lnTo>
                  <a:lnTo>
                    <a:pt x="1573" y="4001"/>
                  </a:lnTo>
                  <a:lnTo>
                    <a:pt x="1582" y="3991"/>
                  </a:lnTo>
                  <a:lnTo>
                    <a:pt x="1590" y="3984"/>
                  </a:lnTo>
                  <a:lnTo>
                    <a:pt x="1599" y="3974"/>
                  </a:lnTo>
                  <a:lnTo>
                    <a:pt x="1608" y="3964"/>
                  </a:lnTo>
                  <a:lnTo>
                    <a:pt x="1617" y="3953"/>
                  </a:lnTo>
                  <a:lnTo>
                    <a:pt x="1626" y="3950"/>
                  </a:lnTo>
                  <a:lnTo>
                    <a:pt x="1635" y="3947"/>
                  </a:lnTo>
                  <a:lnTo>
                    <a:pt x="1644" y="3950"/>
                  </a:lnTo>
                  <a:lnTo>
                    <a:pt x="1653" y="3960"/>
                  </a:lnTo>
                  <a:lnTo>
                    <a:pt x="1662" y="3970"/>
                  </a:lnTo>
                  <a:lnTo>
                    <a:pt x="1670" y="3981"/>
                  </a:lnTo>
                  <a:lnTo>
                    <a:pt x="1679" y="3991"/>
                  </a:lnTo>
                  <a:lnTo>
                    <a:pt x="1688" y="3994"/>
                  </a:lnTo>
                  <a:lnTo>
                    <a:pt x="1697" y="3991"/>
                  </a:lnTo>
                  <a:lnTo>
                    <a:pt x="1706" y="3987"/>
                  </a:lnTo>
                  <a:lnTo>
                    <a:pt x="1715" y="3981"/>
                  </a:lnTo>
                  <a:lnTo>
                    <a:pt x="1724" y="3981"/>
                  </a:lnTo>
                  <a:lnTo>
                    <a:pt x="1733" y="3984"/>
                  </a:lnTo>
                  <a:lnTo>
                    <a:pt x="1742" y="3991"/>
                  </a:lnTo>
                  <a:lnTo>
                    <a:pt x="1750" y="3998"/>
                  </a:lnTo>
                  <a:lnTo>
                    <a:pt x="1759" y="4001"/>
                  </a:lnTo>
                  <a:lnTo>
                    <a:pt x="1768" y="3998"/>
                  </a:lnTo>
                  <a:lnTo>
                    <a:pt x="1777" y="3991"/>
                  </a:lnTo>
                  <a:lnTo>
                    <a:pt x="1786" y="3981"/>
                  </a:lnTo>
                  <a:lnTo>
                    <a:pt x="1795" y="3974"/>
                  </a:lnTo>
                  <a:lnTo>
                    <a:pt x="1804" y="3970"/>
                  </a:lnTo>
                  <a:lnTo>
                    <a:pt x="1813" y="3974"/>
                  </a:lnTo>
                  <a:lnTo>
                    <a:pt x="1821" y="3981"/>
                  </a:lnTo>
                  <a:lnTo>
                    <a:pt x="1830" y="3991"/>
                  </a:lnTo>
                  <a:lnTo>
                    <a:pt x="1839" y="3994"/>
                  </a:lnTo>
                  <a:lnTo>
                    <a:pt x="1848" y="3994"/>
                  </a:lnTo>
                  <a:lnTo>
                    <a:pt x="1857" y="3994"/>
                  </a:lnTo>
                  <a:lnTo>
                    <a:pt x="1866" y="3991"/>
                  </a:lnTo>
                  <a:lnTo>
                    <a:pt x="1875" y="3994"/>
                  </a:lnTo>
                  <a:lnTo>
                    <a:pt x="1884" y="4001"/>
                  </a:lnTo>
                  <a:lnTo>
                    <a:pt x="1893" y="4011"/>
                  </a:lnTo>
                  <a:lnTo>
                    <a:pt x="1901" y="4021"/>
                  </a:lnTo>
                  <a:lnTo>
                    <a:pt x="1910" y="4025"/>
                  </a:lnTo>
                  <a:lnTo>
                    <a:pt x="1919" y="4021"/>
                  </a:lnTo>
                  <a:lnTo>
                    <a:pt x="1925" y="4011"/>
                  </a:lnTo>
                  <a:lnTo>
                    <a:pt x="1934" y="3994"/>
                  </a:lnTo>
                  <a:lnTo>
                    <a:pt x="1943" y="3981"/>
                  </a:lnTo>
                  <a:lnTo>
                    <a:pt x="1952" y="3974"/>
                  </a:lnTo>
                  <a:lnTo>
                    <a:pt x="1961" y="3970"/>
                  </a:lnTo>
                  <a:lnTo>
                    <a:pt x="1970" y="3977"/>
                  </a:lnTo>
                  <a:lnTo>
                    <a:pt x="1978" y="3984"/>
                  </a:lnTo>
                  <a:lnTo>
                    <a:pt x="1987" y="3991"/>
                  </a:lnTo>
                  <a:lnTo>
                    <a:pt x="1996" y="3994"/>
                  </a:lnTo>
                  <a:lnTo>
                    <a:pt x="2005" y="3991"/>
                  </a:lnTo>
                  <a:lnTo>
                    <a:pt x="2014" y="3991"/>
                  </a:lnTo>
                  <a:lnTo>
                    <a:pt x="2023" y="3987"/>
                  </a:lnTo>
                  <a:lnTo>
                    <a:pt x="2032" y="3987"/>
                  </a:lnTo>
                  <a:lnTo>
                    <a:pt x="2041" y="3987"/>
                  </a:lnTo>
                  <a:lnTo>
                    <a:pt x="2050" y="3987"/>
                  </a:lnTo>
                  <a:lnTo>
                    <a:pt x="2058" y="3984"/>
                  </a:lnTo>
                  <a:lnTo>
                    <a:pt x="2067" y="3981"/>
                  </a:lnTo>
                  <a:lnTo>
                    <a:pt x="2076" y="3970"/>
                  </a:lnTo>
                  <a:lnTo>
                    <a:pt x="2085" y="3967"/>
                  </a:lnTo>
                  <a:lnTo>
                    <a:pt x="2094" y="3967"/>
                  </a:lnTo>
                  <a:lnTo>
                    <a:pt x="2103" y="3977"/>
                  </a:lnTo>
                  <a:lnTo>
                    <a:pt x="2112" y="3991"/>
                  </a:lnTo>
                  <a:lnTo>
                    <a:pt x="2121" y="4008"/>
                  </a:lnTo>
                  <a:lnTo>
                    <a:pt x="2130" y="4018"/>
                  </a:lnTo>
                  <a:lnTo>
                    <a:pt x="2138" y="4021"/>
                  </a:lnTo>
                  <a:lnTo>
                    <a:pt x="2147" y="4015"/>
                  </a:lnTo>
                  <a:lnTo>
                    <a:pt x="2156" y="4001"/>
                  </a:lnTo>
                  <a:lnTo>
                    <a:pt x="2165" y="3984"/>
                  </a:lnTo>
                  <a:lnTo>
                    <a:pt x="2174" y="3970"/>
                  </a:lnTo>
                  <a:lnTo>
                    <a:pt x="2183" y="3960"/>
                  </a:lnTo>
                  <a:lnTo>
                    <a:pt x="2192" y="3957"/>
                  </a:lnTo>
                  <a:lnTo>
                    <a:pt x="2201" y="3957"/>
                  </a:lnTo>
                  <a:lnTo>
                    <a:pt x="2209" y="3960"/>
                  </a:lnTo>
                  <a:lnTo>
                    <a:pt x="2218" y="3960"/>
                  </a:lnTo>
                  <a:lnTo>
                    <a:pt x="2227" y="3960"/>
                  </a:lnTo>
                  <a:lnTo>
                    <a:pt x="2236" y="3960"/>
                  </a:lnTo>
                  <a:lnTo>
                    <a:pt x="2245" y="3964"/>
                  </a:lnTo>
                  <a:lnTo>
                    <a:pt x="2254" y="3967"/>
                  </a:lnTo>
                  <a:lnTo>
                    <a:pt x="2263" y="3970"/>
                  </a:lnTo>
                  <a:lnTo>
                    <a:pt x="2272" y="3974"/>
                  </a:lnTo>
                  <a:lnTo>
                    <a:pt x="2281" y="3970"/>
                  </a:lnTo>
                  <a:lnTo>
                    <a:pt x="2289" y="3964"/>
                  </a:lnTo>
                  <a:lnTo>
                    <a:pt x="2298" y="3953"/>
                  </a:lnTo>
                  <a:lnTo>
                    <a:pt x="2307" y="3940"/>
                  </a:lnTo>
                  <a:lnTo>
                    <a:pt x="2316" y="3930"/>
                  </a:lnTo>
                  <a:lnTo>
                    <a:pt x="2325" y="3926"/>
                  </a:lnTo>
                  <a:lnTo>
                    <a:pt x="2334" y="3926"/>
                  </a:lnTo>
                  <a:lnTo>
                    <a:pt x="2343" y="3926"/>
                  </a:lnTo>
                  <a:lnTo>
                    <a:pt x="2352" y="3926"/>
                  </a:lnTo>
                  <a:lnTo>
                    <a:pt x="2361" y="3919"/>
                  </a:lnTo>
                  <a:lnTo>
                    <a:pt x="2369" y="3909"/>
                  </a:lnTo>
                  <a:lnTo>
                    <a:pt x="2378" y="3892"/>
                  </a:lnTo>
                  <a:lnTo>
                    <a:pt x="2387" y="3875"/>
                  </a:lnTo>
                  <a:lnTo>
                    <a:pt x="2396" y="3858"/>
                  </a:lnTo>
                  <a:lnTo>
                    <a:pt x="2405" y="3848"/>
                  </a:lnTo>
                  <a:lnTo>
                    <a:pt x="2414" y="3844"/>
                  </a:lnTo>
                  <a:lnTo>
                    <a:pt x="2423" y="3844"/>
                  </a:lnTo>
                  <a:lnTo>
                    <a:pt x="2432" y="3841"/>
                  </a:lnTo>
                  <a:lnTo>
                    <a:pt x="2441" y="3838"/>
                  </a:lnTo>
                  <a:lnTo>
                    <a:pt x="2449" y="3831"/>
                  </a:lnTo>
                  <a:lnTo>
                    <a:pt x="2458" y="3821"/>
                  </a:lnTo>
                  <a:lnTo>
                    <a:pt x="2467" y="3804"/>
                  </a:lnTo>
                  <a:lnTo>
                    <a:pt x="2476" y="3790"/>
                  </a:lnTo>
                  <a:lnTo>
                    <a:pt x="2485" y="3776"/>
                  </a:lnTo>
                  <a:lnTo>
                    <a:pt x="2494" y="3766"/>
                  </a:lnTo>
                  <a:lnTo>
                    <a:pt x="2503" y="3759"/>
                  </a:lnTo>
                  <a:lnTo>
                    <a:pt x="2512" y="3753"/>
                  </a:lnTo>
                  <a:lnTo>
                    <a:pt x="2520" y="3749"/>
                  </a:lnTo>
                  <a:lnTo>
                    <a:pt x="2529" y="3739"/>
                  </a:lnTo>
                  <a:lnTo>
                    <a:pt x="2538" y="3725"/>
                  </a:lnTo>
                  <a:lnTo>
                    <a:pt x="2547" y="3705"/>
                  </a:lnTo>
                  <a:lnTo>
                    <a:pt x="2556" y="3681"/>
                  </a:lnTo>
                  <a:lnTo>
                    <a:pt x="2565" y="3657"/>
                  </a:lnTo>
                  <a:lnTo>
                    <a:pt x="2574" y="3637"/>
                  </a:lnTo>
                  <a:lnTo>
                    <a:pt x="2583" y="3620"/>
                  </a:lnTo>
                  <a:lnTo>
                    <a:pt x="2589" y="3613"/>
                  </a:lnTo>
                  <a:lnTo>
                    <a:pt x="2597" y="3617"/>
                  </a:lnTo>
                  <a:lnTo>
                    <a:pt x="2606" y="3620"/>
                  </a:lnTo>
                  <a:lnTo>
                    <a:pt x="2615" y="3623"/>
                  </a:lnTo>
                  <a:lnTo>
                    <a:pt x="2624" y="3620"/>
                  </a:lnTo>
                  <a:lnTo>
                    <a:pt x="2633" y="3613"/>
                  </a:lnTo>
                  <a:lnTo>
                    <a:pt x="2642" y="3599"/>
                  </a:lnTo>
                  <a:lnTo>
                    <a:pt x="2651" y="3586"/>
                  </a:lnTo>
                  <a:lnTo>
                    <a:pt x="2660" y="3569"/>
                  </a:lnTo>
                  <a:lnTo>
                    <a:pt x="2669" y="3562"/>
                  </a:lnTo>
                  <a:lnTo>
                    <a:pt x="2677" y="3555"/>
                  </a:lnTo>
                  <a:lnTo>
                    <a:pt x="2686" y="3555"/>
                  </a:lnTo>
                  <a:lnTo>
                    <a:pt x="2695" y="3555"/>
                  </a:lnTo>
                  <a:lnTo>
                    <a:pt x="2704" y="3555"/>
                  </a:lnTo>
                  <a:lnTo>
                    <a:pt x="2713" y="3555"/>
                  </a:lnTo>
                  <a:lnTo>
                    <a:pt x="2722" y="3548"/>
                  </a:lnTo>
                  <a:lnTo>
                    <a:pt x="2731" y="3542"/>
                  </a:lnTo>
                  <a:lnTo>
                    <a:pt x="2740" y="3535"/>
                  </a:lnTo>
                  <a:lnTo>
                    <a:pt x="2749" y="3528"/>
                  </a:lnTo>
                  <a:lnTo>
                    <a:pt x="2757" y="3525"/>
                  </a:lnTo>
                  <a:lnTo>
                    <a:pt x="2766" y="3521"/>
                  </a:lnTo>
                  <a:lnTo>
                    <a:pt x="2775" y="3514"/>
                  </a:lnTo>
                  <a:lnTo>
                    <a:pt x="2784" y="3508"/>
                  </a:lnTo>
                  <a:lnTo>
                    <a:pt x="2793" y="3497"/>
                  </a:lnTo>
                  <a:lnTo>
                    <a:pt x="2802" y="3487"/>
                  </a:lnTo>
                  <a:lnTo>
                    <a:pt x="2811" y="3477"/>
                  </a:lnTo>
                  <a:lnTo>
                    <a:pt x="2820" y="3467"/>
                  </a:lnTo>
                  <a:lnTo>
                    <a:pt x="2828" y="3457"/>
                  </a:lnTo>
                  <a:lnTo>
                    <a:pt x="2837" y="3446"/>
                  </a:lnTo>
                  <a:lnTo>
                    <a:pt x="2846" y="3436"/>
                  </a:lnTo>
                  <a:lnTo>
                    <a:pt x="2855" y="3426"/>
                  </a:lnTo>
                  <a:lnTo>
                    <a:pt x="2864" y="3419"/>
                  </a:lnTo>
                  <a:lnTo>
                    <a:pt x="2873" y="3419"/>
                  </a:lnTo>
                  <a:lnTo>
                    <a:pt x="2882" y="3426"/>
                  </a:lnTo>
                  <a:lnTo>
                    <a:pt x="2891" y="3433"/>
                  </a:lnTo>
                  <a:lnTo>
                    <a:pt x="2900" y="3440"/>
                  </a:lnTo>
                  <a:lnTo>
                    <a:pt x="2908" y="3440"/>
                  </a:lnTo>
                  <a:lnTo>
                    <a:pt x="2917" y="3429"/>
                  </a:lnTo>
                  <a:lnTo>
                    <a:pt x="2926" y="3412"/>
                  </a:lnTo>
                  <a:lnTo>
                    <a:pt x="2935" y="3389"/>
                  </a:lnTo>
                  <a:lnTo>
                    <a:pt x="2944" y="3361"/>
                  </a:lnTo>
                  <a:lnTo>
                    <a:pt x="2953" y="3337"/>
                  </a:lnTo>
                  <a:lnTo>
                    <a:pt x="2962" y="3320"/>
                  </a:lnTo>
                  <a:lnTo>
                    <a:pt x="2971" y="3310"/>
                  </a:lnTo>
                  <a:lnTo>
                    <a:pt x="2980" y="3307"/>
                  </a:lnTo>
                  <a:lnTo>
                    <a:pt x="2988" y="3300"/>
                  </a:lnTo>
                  <a:lnTo>
                    <a:pt x="2997" y="3290"/>
                  </a:lnTo>
                  <a:lnTo>
                    <a:pt x="3006" y="3273"/>
                  </a:lnTo>
                  <a:lnTo>
                    <a:pt x="3015" y="3252"/>
                  </a:lnTo>
                  <a:lnTo>
                    <a:pt x="3024" y="3229"/>
                  </a:lnTo>
                  <a:lnTo>
                    <a:pt x="3033" y="3208"/>
                  </a:lnTo>
                  <a:lnTo>
                    <a:pt x="3042" y="3191"/>
                  </a:lnTo>
                  <a:lnTo>
                    <a:pt x="3051" y="3174"/>
                  </a:lnTo>
                  <a:lnTo>
                    <a:pt x="3060" y="3164"/>
                  </a:lnTo>
                  <a:lnTo>
                    <a:pt x="3068" y="3147"/>
                  </a:lnTo>
                  <a:lnTo>
                    <a:pt x="3077" y="3130"/>
                  </a:lnTo>
                  <a:lnTo>
                    <a:pt x="3086" y="3110"/>
                  </a:lnTo>
                  <a:lnTo>
                    <a:pt x="3095" y="3082"/>
                  </a:lnTo>
                  <a:lnTo>
                    <a:pt x="3104" y="3055"/>
                  </a:lnTo>
                  <a:lnTo>
                    <a:pt x="3113" y="3024"/>
                  </a:lnTo>
                  <a:lnTo>
                    <a:pt x="3122" y="2990"/>
                  </a:lnTo>
                  <a:lnTo>
                    <a:pt x="3131" y="2953"/>
                  </a:lnTo>
                  <a:lnTo>
                    <a:pt x="3139" y="2909"/>
                  </a:lnTo>
                  <a:lnTo>
                    <a:pt x="3148" y="2858"/>
                  </a:lnTo>
                  <a:lnTo>
                    <a:pt x="3157" y="2803"/>
                  </a:lnTo>
                  <a:lnTo>
                    <a:pt x="3166" y="2749"/>
                  </a:lnTo>
                  <a:lnTo>
                    <a:pt x="3175" y="2694"/>
                  </a:lnTo>
                  <a:lnTo>
                    <a:pt x="3184" y="2637"/>
                  </a:lnTo>
                  <a:lnTo>
                    <a:pt x="3193" y="2572"/>
                  </a:lnTo>
                  <a:lnTo>
                    <a:pt x="3202" y="2494"/>
                  </a:lnTo>
                  <a:lnTo>
                    <a:pt x="3211" y="2392"/>
                  </a:lnTo>
                  <a:lnTo>
                    <a:pt x="3219" y="2266"/>
                  </a:lnTo>
                  <a:lnTo>
                    <a:pt x="3228" y="2116"/>
                  </a:lnTo>
                  <a:lnTo>
                    <a:pt x="3237" y="1953"/>
                  </a:lnTo>
                  <a:lnTo>
                    <a:pt x="3246" y="1786"/>
                  </a:lnTo>
                  <a:lnTo>
                    <a:pt x="3252" y="1633"/>
                  </a:lnTo>
                  <a:lnTo>
                    <a:pt x="3261" y="1507"/>
                  </a:lnTo>
                  <a:lnTo>
                    <a:pt x="3270" y="1408"/>
                  </a:lnTo>
                  <a:lnTo>
                    <a:pt x="3279" y="1333"/>
                  </a:lnTo>
                  <a:lnTo>
                    <a:pt x="3288" y="1279"/>
                  </a:lnTo>
                  <a:lnTo>
                    <a:pt x="3296" y="1224"/>
                  </a:lnTo>
                  <a:lnTo>
                    <a:pt x="3305" y="1170"/>
                  </a:lnTo>
                  <a:lnTo>
                    <a:pt x="3314" y="1105"/>
                  </a:lnTo>
                  <a:lnTo>
                    <a:pt x="3323" y="1034"/>
                  </a:lnTo>
                  <a:lnTo>
                    <a:pt x="3332" y="959"/>
                  </a:lnTo>
                  <a:lnTo>
                    <a:pt x="3341" y="884"/>
                  </a:lnTo>
                  <a:lnTo>
                    <a:pt x="3350" y="816"/>
                  </a:lnTo>
                  <a:lnTo>
                    <a:pt x="3359" y="745"/>
                  </a:lnTo>
                  <a:lnTo>
                    <a:pt x="3368" y="663"/>
                  </a:lnTo>
                  <a:lnTo>
                    <a:pt x="3376" y="564"/>
                  </a:lnTo>
                  <a:lnTo>
                    <a:pt x="3385" y="442"/>
                  </a:lnTo>
                  <a:lnTo>
                    <a:pt x="3394" y="302"/>
                  </a:lnTo>
                  <a:lnTo>
                    <a:pt x="3403" y="166"/>
                  </a:lnTo>
                  <a:lnTo>
                    <a:pt x="3412" y="57"/>
                  </a:lnTo>
                  <a:lnTo>
                    <a:pt x="3421" y="0"/>
                  </a:lnTo>
                  <a:lnTo>
                    <a:pt x="3430" y="23"/>
                  </a:lnTo>
                  <a:lnTo>
                    <a:pt x="3439" y="129"/>
                  </a:lnTo>
                  <a:lnTo>
                    <a:pt x="3447" y="313"/>
                  </a:lnTo>
                  <a:lnTo>
                    <a:pt x="3456" y="551"/>
                  </a:lnTo>
                  <a:lnTo>
                    <a:pt x="3465" y="813"/>
                  </a:lnTo>
                  <a:lnTo>
                    <a:pt x="3474" y="1065"/>
                  </a:lnTo>
                  <a:lnTo>
                    <a:pt x="3483" y="1286"/>
                  </a:lnTo>
                  <a:lnTo>
                    <a:pt x="3492" y="1469"/>
                  </a:lnTo>
                  <a:lnTo>
                    <a:pt x="3501" y="1619"/>
                  </a:lnTo>
                  <a:lnTo>
                    <a:pt x="3510" y="1742"/>
                  </a:lnTo>
                  <a:lnTo>
                    <a:pt x="3519" y="1854"/>
                  </a:lnTo>
                  <a:lnTo>
                    <a:pt x="3527" y="1966"/>
                  </a:lnTo>
                  <a:lnTo>
                    <a:pt x="3536" y="2075"/>
                  </a:lnTo>
                  <a:lnTo>
                    <a:pt x="3545" y="2177"/>
                  </a:lnTo>
                  <a:lnTo>
                    <a:pt x="3554" y="2269"/>
                  </a:lnTo>
                  <a:lnTo>
                    <a:pt x="3563" y="2344"/>
                  </a:lnTo>
                  <a:lnTo>
                    <a:pt x="3572" y="2405"/>
                  </a:lnTo>
                  <a:lnTo>
                    <a:pt x="3581" y="2460"/>
                  </a:lnTo>
                  <a:lnTo>
                    <a:pt x="3590" y="2524"/>
                  </a:lnTo>
                  <a:lnTo>
                    <a:pt x="3599" y="2599"/>
                  </a:lnTo>
                  <a:lnTo>
                    <a:pt x="3607" y="2691"/>
                  </a:lnTo>
                  <a:lnTo>
                    <a:pt x="3616" y="2790"/>
                  </a:lnTo>
                  <a:lnTo>
                    <a:pt x="3625" y="2888"/>
                  </a:lnTo>
                  <a:lnTo>
                    <a:pt x="3634" y="2973"/>
                  </a:lnTo>
                  <a:lnTo>
                    <a:pt x="3643" y="3041"/>
                  </a:lnTo>
                  <a:lnTo>
                    <a:pt x="3652" y="3093"/>
                  </a:lnTo>
                  <a:lnTo>
                    <a:pt x="3661" y="3137"/>
                  </a:lnTo>
                  <a:lnTo>
                    <a:pt x="3670" y="3174"/>
                  </a:lnTo>
                  <a:lnTo>
                    <a:pt x="3679" y="3215"/>
                  </a:lnTo>
                  <a:lnTo>
                    <a:pt x="3687" y="3259"/>
                  </a:lnTo>
                  <a:lnTo>
                    <a:pt x="3696" y="3300"/>
                  </a:lnTo>
                  <a:lnTo>
                    <a:pt x="3705" y="3337"/>
                  </a:lnTo>
                  <a:lnTo>
                    <a:pt x="3714" y="3361"/>
                  </a:lnTo>
                  <a:lnTo>
                    <a:pt x="3723" y="3375"/>
                  </a:lnTo>
                  <a:lnTo>
                    <a:pt x="3732" y="3385"/>
                  </a:lnTo>
                  <a:lnTo>
                    <a:pt x="3741" y="3395"/>
                  </a:lnTo>
                  <a:lnTo>
                    <a:pt x="3750" y="3416"/>
                  </a:lnTo>
                  <a:lnTo>
                    <a:pt x="3758" y="3443"/>
                  </a:lnTo>
                  <a:lnTo>
                    <a:pt x="3767" y="3474"/>
                  </a:lnTo>
                  <a:lnTo>
                    <a:pt x="3776" y="3504"/>
                  </a:lnTo>
                  <a:lnTo>
                    <a:pt x="3785" y="3528"/>
                  </a:lnTo>
                  <a:lnTo>
                    <a:pt x="3794" y="3545"/>
                  </a:lnTo>
                  <a:lnTo>
                    <a:pt x="3803" y="3555"/>
                  </a:lnTo>
                  <a:lnTo>
                    <a:pt x="3812" y="3562"/>
                  </a:lnTo>
                  <a:lnTo>
                    <a:pt x="3821" y="3576"/>
                  </a:lnTo>
                  <a:lnTo>
                    <a:pt x="3830" y="3596"/>
                  </a:lnTo>
                  <a:lnTo>
                    <a:pt x="3838" y="3623"/>
                  </a:lnTo>
                  <a:lnTo>
                    <a:pt x="3847" y="3647"/>
                  </a:lnTo>
                  <a:lnTo>
                    <a:pt x="3856" y="3664"/>
                  </a:lnTo>
                  <a:lnTo>
                    <a:pt x="3865" y="3671"/>
                  </a:lnTo>
                  <a:lnTo>
                    <a:pt x="3874" y="3668"/>
                  </a:lnTo>
                  <a:lnTo>
                    <a:pt x="3883" y="3661"/>
                  </a:lnTo>
                  <a:lnTo>
                    <a:pt x="3892" y="3654"/>
                  </a:lnTo>
                  <a:lnTo>
                    <a:pt x="3901" y="3654"/>
                  </a:lnTo>
                  <a:lnTo>
                    <a:pt x="3910" y="3664"/>
                  </a:lnTo>
                  <a:lnTo>
                    <a:pt x="3915" y="3681"/>
                  </a:lnTo>
                  <a:lnTo>
                    <a:pt x="3924" y="3702"/>
                  </a:lnTo>
                  <a:lnTo>
                    <a:pt x="3933" y="3722"/>
                  </a:lnTo>
                  <a:lnTo>
                    <a:pt x="3942" y="3736"/>
                  </a:lnTo>
                  <a:lnTo>
                    <a:pt x="3951" y="3746"/>
                  </a:lnTo>
                  <a:lnTo>
                    <a:pt x="3960" y="3749"/>
                  </a:lnTo>
                  <a:lnTo>
                    <a:pt x="3969" y="3753"/>
                  </a:lnTo>
                  <a:lnTo>
                    <a:pt x="3978" y="3756"/>
                  </a:lnTo>
                  <a:lnTo>
                    <a:pt x="3987" y="3763"/>
                  </a:lnTo>
                  <a:lnTo>
                    <a:pt x="3995" y="3770"/>
                  </a:lnTo>
                  <a:lnTo>
                    <a:pt x="4004" y="3773"/>
                  </a:lnTo>
                  <a:lnTo>
                    <a:pt x="4013" y="3776"/>
                  </a:lnTo>
                  <a:lnTo>
                    <a:pt x="4022" y="3783"/>
                  </a:lnTo>
                  <a:lnTo>
                    <a:pt x="4031" y="3790"/>
                  </a:lnTo>
                  <a:lnTo>
                    <a:pt x="4040" y="3800"/>
                  </a:lnTo>
                  <a:lnTo>
                    <a:pt x="4049" y="3810"/>
                  </a:lnTo>
                  <a:lnTo>
                    <a:pt x="4058" y="3821"/>
                  </a:lnTo>
                  <a:lnTo>
                    <a:pt x="4066" y="3831"/>
                  </a:lnTo>
                  <a:lnTo>
                    <a:pt x="4075" y="3834"/>
                  </a:lnTo>
                  <a:lnTo>
                    <a:pt x="4084" y="3838"/>
                  </a:lnTo>
                  <a:lnTo>
                    <a:pt x="4093" y="3838"/>
                  </a:lnTo>
                  <a:lnTo>
                    <a:pt x="4102" y="3841"/>
                  </a:lnTo>
                  <a:lnTo>
                    <a:pt x="4111" y="3848"/>
                  </a:lnTo>
                  <a:lnTo>
                    <a:pt x="4120" y="3861"/>
                  </a:lnTo>
                  <a:lnTo>
                    <a:pt x="4129" y="3875"/>
                  </a:lnTo>
                  <a:lnTo>
                    <a:pt x="4138" y="3892"/>
                  </a:lnTo>
                  <a:lnTo>
                    <a:pt x="4146" y="3902"/>
                  </a:lnTo>
                  <a:lnTo>
                    <a:pt x="4155" y="3909"/>
                  </a:lnTo>
                  <a:lnTo>
                    <a:pt x="4164" y="3913"/>
                  </a:lnTo>
                  <a:lnTo>
                    <a:pt x="4173" y="3913"/>
                  </a:lnTo>
                  <a:lnTo>
                    <a:pt x="4182" y="3913"/>
                  </a:lnTo>
                  <a:lnTo>
                    <a:pt x="4191" y="3916"/>
                  </a:lnTo>
                  <a:lnTo>
                    <a:pt x="4200" y="3919"/>
                  </a:lnTo>
                  <a:lnTo>
                    <a:pt x="4209" y="3930"/>
                  </a:lnTo>
                  <a:lnTo>
                    <a:pt x="4218" y="3936"/>
                  </a:lnTo>
                  <a:lnTo>
                    <a:pt x="4226" y="3943"/>
                  </a:lnTo>
                  <a:lnTo>
                    <a:pt x="4235" y="3947"/>
                  </a:lnTo>
                  <a:lnTo>
                    <a:pt x="4244" y="3953"/>
                  </a:lnTo>
                  <a:lnTo>
                    <a:pt x="4253" y="3964"/>
                  </a:lnTo>
                  <a:lnTo>
                    <a:pt x="4262" y="3974"/>
                  </a:lnTo>
                  <a:lnTo>
                    <a:pt x="4271" y="3984"/>
                  </a:lnTo>
                  <a:lnTo>
                    <a:pt x="4280" y="3998"/>
                  </a:lnTo>
                  <a:lnTo>
                    <a:pt x="4289" y="4008"/>
                  </a:lnTo>
                  <a:lnTo>
                    <a:pt x="4298" y="4015"/>
                  </a:lnTo>
                  <a:lnTo>
                    <a:pt x="4306" y="4018"/>
                  </a:lnTo>
                  <a:lnTo>
                    <a:pt x="4315" y="4018"/>
                  </a:lnTo>
                  <a:lnTo>
                    <a:pt x="4324" y="4018"/>
                  </a:lnTo>
                  <a:lnTo>
                    <a:pt x="4333" y="4015"/>
                  </a:lnTo>
                  <a:lnTo>
                    <a:pt x="4342" y="4015"/>
                  </a:lnTo>
                  <a:lnTo>
                    <a:pt x="4351" y="4018"/>
                  </a:lnTo>
                  <a:lnTo>
                    <a:pt x="4360" y="4025"/>
                  </a:lnTo>
                  <a:lnTo>
                    <a:pt x="4369" y="4032"/>
                  </a:lnTo>
                  <a:lnTo>
                    <a:pt x="4377" y="4042"/>
                  </a:lnTo>
                  <a:lnTo>
                    <a:pt x="4386" y="4055"/>
                  </a:lnTo>
                  <a:lnTo>
                    <a:pt x="4395" y="4069"/>
                  </a:lnTo>
                  <a:lnTo>
                    <a:pt x="4404" y="4083"/>
                  </a:lnTo>
                  <a:lnTo>
                    <a:pt x="4413" y="4086"/>
                  </a:lnTo>
                  <a:lnTo>
                    <a:pt x="4422" y="4086"/>
                  </a:lnTo>
                  <a:lnTo>
                    <a:pt x="4431" y="4079"/>
                  </a:lnTo>
                  <a:lnTo>
                    <a:pt x="4440" y="4072"/>
                  </a:lnTo>
                  <a:lnTo>
                    <a:pt x="4449" y="4069"/>
                  </a:lnTo>
                  <a:lnTo>
                    <a:pt x="4457" y="4069"/>
                  </a:lnTo>
                  <a:lnTo>
                    <a:pt x="4466" y="4079"/>
                  </a:lnTo>
                  <a:lnTo>
                    <a:pt x="4475" y="4089"/>
                  </a:lnTo>
                  <a:lnTo>
                    <a:pt x="4484" y="4100"/>
                  </a:lnTo>
                  <a:lnTo>
                    <a:pt x="4493" y="4103"/>
                  </a:lnTo>
                  <a:lnTo>
                    <a:pt x="4502" y="4096"/>
                  </a:lnTo>
                  <a:lnTo>
                    <a:pt x="4511" y="4086"/>
                  </a:lnTo>
                  <a:lnTo>
                    <a:pt x="4520" y="4069"/>
                  </a:lnTo>
                  <a:lnTo>
                    <a:pt x="4529" y="4059"/>
                  </a:lnTo>
                  <a:lnTo>
                    <a:pt x="4537" y="4055"/>
                  </a:lnTo>
                  <a:lnTo>
                    <a:pt x="4546" y="4062"/>
                  </a:lnTo>
                  <a:lnTo>
                    <a:pt x="4555" y="4076"/>
                  </a:lnTo>
                  <a:lnTo>
                    <a:pt x="4564" y="4089"/>
                  </a:lnTo>
                  <a:lnTo>
                    <a:pt x="4573" y="4096"/>
                  </a:lnTo>
                  <a:lnTo>
                    <a:pt x="4579" y="4100"/>
                  </a:lnTo>
                  <a:lnTo>
                    <a:pt x="4588" y="4096"/>
                  </a:lnTo>
                  <a:lnTo>
                    <a:pt x="4597" y="4093"/>
                  </a:lnTo>
                  <a:lnTo>
                    <a:pt x="4606" y="4093"/>
                  </a:lnTo>
                  <a:lnTo>
                    <a:pt x="4614" y="4100"/>
                  </a:lnTo>
                  <a:lnTo>
                    <a:pt x="4623" y="4113"/>
                  </a:lnTo>
                  <a:lnTo>
                    <a:pt x="4632" y="4123"/>
                  </a:lnTo>
                  <a:lnTo>
                    <a:pt x="4641" y="4130"/>
                  </a:lnTo>
                  <a:lnTo>
                    <a:pt x="4650" y="4130"/>
                  </a:lnTo>
                  <a:lnTo>
                    <a:pt x="4659" y="4123"/>
                  </a:lnTo>
                  <a:lnTo>
                    <a:pt x="4668" y="4113"/>
                  </a:lnTo>
                  <a:lnTo>
                    <a:pt x="4677" y="4106"/>
                  </a:lnTo>
                  <a:lnTo>
                    <a:pt x="4685" y="4103"/>
                  </a:lnTo>
                  <a:lnTo>
                    <a:pt x="4694" y="4110"/>
                  </a:lnTo>
                  <a:lnTo>
                    <a:pt x="4703" y="4117"/>
                  </a:lnTo>
                  <a:lnTo>
                    <a:pt x="4712" y="4127"/>
                  </a:lnTo>
                  <a:lnTo>
                    <a:pt x="4721" y="4127"/>
                  </a:lnTo>
                  <a:lnTo>
                    <a:pt x="4730" y="4123"/>
                  </a:lnTo>
                  <a:lnTo>
                    <a:pt x="4739" y="4117"/>
                  </a:lnTo>
                  <a:lnTo>
                    <a:pt x="4748" y="4110"/>
                  </a:lnTo>
                  <a:lnTo>
                    <a:pt x="4757" y="4106"/>
                  </a:lnTo>
                  <a:lnTo>
                    <a:pt x="4765" y="4110"/>
                  </a:lnTo>
                  <a:lnTo>
                    <a:pt x="4774" y="4117"/>
                  </a:lnTo>
                  <a:lnTo>
                    <a:pt x="4783" y="4123"/>
                  </a:lnTo>
                  <a:lnTo>
                    <a:pt x="4792" y="4130"/>
                  </a:lnTo>
                  <a:lnTo>
                    <a:pt x="4801" y="4127"/>
                  </a:lnTo>
                  <a:lnTo>
                    <a:pt x="4810" y="4123"/>
                  </a:lnTo>
                  <a:lnTo>
                    <a:pt x="4819" y="4117"/>
                  </a:lnTo>
                  <a:lnTo>
                    <a:pt x="4828" y="4117"/>
                  </a:lnTo>
                  <a:lnTo>
                    <a:pt x="4837" y="4123"/>
                  </a:lnTo>
                  <a:lnTo>
                    <a:pt x="4845" y="4130"/>
                  </a:lnTo>
                  <a:lnTo>
                    <a:pt x="4854" y="4141"/>
                  </a:lnTo>
                  <a:lnTo>
                    <a:pt x="4863" y="4144"/>
                  </a:lnTo>
                  <a:lnTo>
                    <a:pt x="4872" y="4144"/>
                  </a:lnTo>
                  <a:lnTo>
                    <a:pt x="4881" y="4134"/>
                  </a:lnTo>
                  <a:lnTo>
                    <a:pt x="4890" y="4123"/>
                  </a:lnTo>
                  <a:lnTo>
                    <a:pt x="4899" y="4117"/>
                  </a:lnTo>
                  <a:lnTo>
                    <a:pt x="4908" y="4117"/>
                  </a:lnTo>
                  <a:lnTo>
                    <a:pt x="4917" y="4120"/>
                  </a:lnTo>
                  <a:lnTo>
                    <a:pt x="4925" y="4130"/>
                  </a:lnTo>
                  <a:lnTo>
                    <a:pt x="4934" y="4137"/>
                  </a:lnTo>
                  <a:lnTo>
                    <a:pt x="4943" y="4141"/>
                  </a:lnTo>
                  <a:lnTo>
                    <a:pt x="4952" y="4141"/>
                  </a:lnTo>
                  <a:lnTo>
                    <a:pt x="4961" y="4134"/>
                  </a:lnTo>
                  <a:lnTo>
                    <a:pt x="4970" y="4123"/>
                  </a:lnTo>
                  <a:lnTo>
                    <a:pt x="4979" y="4123"/>
                  </a:lnTo>
                  <a:lnTo>
                    <a:pt x="4988" y="4127"/>
                  </a:lnTo>
                  <a:lnTo>
                    <a:pt x="4996" y="4137"/>
                  </a:lnTo>
                  <a:lnTo>
                    <a:pt x="5005" y="4151"/>
                  </a:lnTo>
                  <a:lnTo>
                    <a:pt x="5014" y="4161"/>
                  </a:lnTo>
                  <a:lnTo>
                    <a:pt x="5023" y="4168"/>
                  </a:lnTo>
                  <a:lnTo>
                    <a:pt x="5032" y="4168"/>
                  </a:lnTo>
                  <a:lnTo>
                    <a:pt x="5041" y="4164"/>
                  </a:lnTo>
                  <a:lnTo>
                    <a:pt x="5050" y="4158"/>
                  </a:lnTo>
                  <a:lnTo>
                    <a:pt x="5059" y="4151"/>
                  </a:lnTo>
                  <a:lnTo>
                    <a:pt x="5068" y="4144"/>
                  </a:lnTo>
                  <a:lnTo>
                    <a:pt x="5076" y="4141"/>
                  </a:lnTo>
                  <a:lnTo>
                    <a:pt x="5085" y="4141"/>
                  </a:lnTo>
                  <a:lnTo>
                    <a:pt x="5094" y="4141"/>
                  </a:lnTo>
                  <a:lnTo>
                    <a:pt x="5103" y="4141"/>
                  </a:lnTo>
                  <a:lnTo>
                    <a:pt x="5112" y="4141"/>
                  </a:lnTo>
                  <a:lnTo>
                    <a:pt x="5121" y="4141"/>
                  </a:lnTo>
                  <a:lnTo>
                    <a:pt x="5130" y="4144"/>
                  </a:lnTo>
                  <a:lnTo>
                    <a:pt x="5139" y="4147"/>
                  </a:lnTo>
                  <a:lnTo>
                    <a:pt x="5148" y="4147"/>
                  </a:lnTo>
                  <a:lnTo>
                    <a:pt x="5156" y="4151"/>
                  </a:lnTo>
                  <a:lnTo>
                    <a:pt x="5165" y="4151"/>
                  </a:lnTo>
                  <a:lnTo>
                    <a:pt x="5174" y="4151"/>
                  </a:lnTo>
                  <a:lnTo>
                    <a:pt x="5183" y="4151"/>
                  </a:lnTo>
                  <a:lnTo>
                    <a:pt x="5192" y="4151"/>
                  </a:lnTo>
                  <a:lnTo>
                    <a:pt x="5201" y="4151"/>
                  </a:lnTo>
                  <a:lnTo>
                    <a:pt x="5210" y="4151"/>
                  </a:lnTo>
                  <a:lnTo>
                    <a:pt x="5219" y="4147"/>
                  </a:lnTo>
                  <a:lnTo>
                    <a:pt x="5227" y="4137"/>
                  </a:lnTo>
                  <a:lnTo>
                    <a:pt x="5236" y="4123"/>
                  </a:lnTo>
                  <a:lnTo>
                    <a:pt x="5242" y="4113"/>
                  </a:lnTo>
                  <a:lnTo>
                    <a:pt x="5251" y="4103"/>
                  </a:lnTo>
                  <a:lnTo>
                    <a:pt x="5260" y="4106"/>
                  </a:lnTo>
                  <a:lnTo>
                    <a:pt x="5269" y="4117"/>
                  </a:lnTo>
                  <a:lnTo>
                    <a:pt x="5278" y="4134"/>
                  </a:lnTo>
                  <a:lnTo>
                    <a:pt x="5287" y="4151"/>
                  </a:lnTo>
                  <a:lnTo>
                    <a:pt x="5296" y="4161"/>
                  </a:lnTo>
                  <a:lnTo>
                    <a:pt x="5305" y="4164"/>
                  </a:lnTo>
                  <a:lnTo>
                    <a:pt x="5313" y="4158"/>
                  </a:lnTo>
                  <a:lnTo>
                    <a:pt x="5322" y="4144"/>
                  </a:lnTo>
                  <a:lnTo>
                    <a:pt x="5331" y="4130"/>
                  </a:lnTo>
                  <a:lnTo>
                    <a:pt x="5340" y="4120"/>
                  </a:lnTo>
                  <a:lnTo>
                    <a:pt x="5349" y="4120"/>
                  </a:lnTo>
                  <a:lnTo>
                    <a:pt x="5358" y="4123"/>
                  </a:lnTo>
                  <a:lnTo>
                    <a:pt x="5367" y="4134"/>
                  </a:lnTo>
                  <a:lnTo>
                    <a:pt x="5376" y="4141"/>
                  </a:lnTo>
                  <a:lnTo>
                    <a:pt x="5384" y="4147"/>
                  </a:lnTo>
                  <a:lnTo>
                    <a:pt x="5393" y="4144"/>
                  </a:lnTo>
                  <a:lnTo>
                    <a:pt x="5402" y="4141"/>
                  </a:lnTo>
                  <a:lnTo>
                    <a:pt x="5411" y="4137"/>
                  </a:lnTo>
                  <a:lnTo>
                    <a:pt x="5420" y="4134"/>
                  </a:lnTo>
                  <a:lnTo>
                    <a:pt x="5429" y="4134"/>
                  </a:lnTo>
                  <a:lnTo>
                    <a:pt x="5438" y="4137"/>
                  </a:lnTo>
                  <a:lnTo>
                    <a:pt x="5447" y="4141"/>
                  </a:lnTo>
                  <a:lnTo>
                    <a:pt x="5456" y="4147"/>
                  </a:lnTo>
                  <a:lnTo>
                    <a:pt x="5464" y="4151"/>
                  </a:lnTo>
                  <a:lnTo>
                    <a:pt x="5473" y="4158"/>
                  </a:lnTo>
                  <a:lnTo>
                    <a:pt x="5482" y="4158"/>
                  </a:lnTo>
                  <a:lnTo>
                    <a:pt x="5491" y="4161"/>
                  </a:lnTo>
                  <a:lnTo>
                    <a:pt x="5500" y="4158"/>
                  </a:lnTo>
                  <a:lnTo>
                    <a:pt x="5509" y="4154"/>
                  </a:lnTo>
                  <a:lnTo>
                    <a:pt x="5518" y="4147"/>
                  </a:lnTo>
                  <a:lnTo>
                    <a:pt x="5527" y="4137"/>
                  </a:lnTo>
                  <a:lnTo>
                    <a:pt x="5536" y="4130"/>
                  </a:lnTo>
                  <a:lnTo>
                    <a:pt x="5544" y="4123"/>
                  </a:lnTo>
                  <a:lnTo>
                    <a:pt x="5553" y="4123"/>
                  </a:lnTo>
                  <a:lnTo>
                    <a:pt x="5562" y="4130"/>
                  </a:lnTo>
                  <a:lnTo>
                    <a:pt x="5571" y="4141"/>
                  </a:lnTo>
                  <a:lnTo>
                    <a:pt x="5580" y="4151"/>
                  </a:lnTo>
                  <a:lnTo>
                    <a:pt x="5589" y="4158"/>
                  </a:lnTo>
                  <a:lnTo>
                    <a:pt x="5598" y="4158"/>
                  </a:lnTo>
                  <a:lnTo>
                    <a:pt x="5607" y="4158"/>
                  </a:lnTo>
                  <a:lnTo>
                    <a:pt x="5615" y="4151"/>
                  </a:lnTo>
                  <a:lnTo>
                    <a:pt x="5624" y="4144"/>
                  </a:lnTo>
                  <a:lnTo>
                    <a:pt x="5633" y="4144"/>
                  </a:lnTo>
                  <a:lnTo>
                    <a:pt x="5642" y="4147"/>
                  </a:lnTo>
                  <a:lnTo>
                    <a:pt x="5651" y="4154"/>
                  </a:lnTo>
                  <a:lnTo>
                    <a:pt x="5660" y="4161"/>
                  </a:lnTo>
                  <a:lnTo>
                    <a:pt x="5669" y="4168"/>
                  </a:lnTo>
                  <a:lnTo>
                    <a:pt x="5678" y="4171"/>
                  </a:lnTo>
                  <a:lnTo>
                    <a:pt x="5687" y="4171"/>
                  </a:lnTo>
                  <a:lnTo>
                    <a:pt x="5695" y="4164"/>
                  </a:lnTo>
                  <a:lnTo>
                    <a:pt x="5704" y="4158"/>
                  </a:lnTo>
                  <a:lnTo>
                    <a:pt x="5713" y="4151"/>
                  </a:lnTo>
                  <a:lnTo>
                    <a:pt x="5722" y="4147"/>
                  </a:lnTo>
                  <a:lnTo>
                    <a:pt x="5731" y="4144"/>
                  </a:lnTo>
                  <a:lnTo>
                    <a:pt x="5740" y="4147"/>
                  </a:lnTo>
                  <a:lnTo>
                    <a:pt x="5749" y="4151"/>
                  </a:lnTo>
                  <a:lnTo>
                    <a:pt x="5758" y="4154"/>
                  </a:lnTo>
                  <a:lnTo>
                    <a:pt x="5767" y="4158"/>
                  </a:lnTo>
                  <a:lnTo>
                    <a:pt x="5775" y="4161"/>
                  </a:lnTo>
                  <a:lnTo>
                    <a:pt x="5784" y="4161"/>
                  </a:lnTo>
                  <a:lnTo>
                    <a:pt x="5793" y="4154"/>
                  </a:lnTo>
                  <a:lnTo>
                    <a:pt x="5802" y="4147"/>
                  </a:lnTo>
                  <a:lnTo>
                    <a:pt x="5811" y="4141"/>
                  </a:lnTo>
                  <a:lnTo>
                    <a:pt x="5820" y="4130"/>
                  </a:lnTo>
                  <a:lnTo>
                    <a:pt x="5829" y="4127"/>
                  </a:lnTo>
                  <a:lnTo>
                    <a:pt x="5838" y="4127"/>
                  </a:lnTo>
                  <a:lnTo>
                    <a:pt x="5847" y="4130"/>
                  </a:lnTo>
                  <a:lnTo>
                    <a:pt x="5855" y="4137"/>
                  </a:lnTo>
                  <a:lnTo>
                    <a:pt x="5864" y="4147"/>
                  </a:lnTo>
                  <a:lnTo>
                    <a:pt x="5873" y="4158"/>
                  </a:lnTo>
                  <a:lnTo>
                    <a:pt x="5882" y="4164"/>
                  </a:lnTo>
                  <a:lnTo>
                    <a:pt x="5891" y="4164"/>
                  </a:lnTo>
                  <a:lnTo>
                    <a:pt x="5900" y="4164"/>
                  </a:lnTo>
                  <a:lnTo>
                    <a:pt x="5906" y="4164"/>
                  </a:lnTo>
                  <a:lnTo>
                    <a:pt x="5915" y="4161"/>
                  </a:lnTo>
                  <a:lnTo>
                    <a:pt x="5924" y="4158"/>
                  </a:lnTo>
                  <a:lnTo>
                    <a:pt x="5932" y="4154"/>
                  </a:lnTo>
                  <a:lnTo>
                    <a:pt x="5941" y="4151"/>
                  </a:lnTo>
                  <a:lnTo>
                    <a:pt x="5950" y="4144"/>
                  </a:lnTo>
                  <a:lnTo>
                    <a:pt x="5959" y="4134"/>
                  </a:lnTo>
                  <a:lnTo>
                    <a:pt x="5968" y="4127"/>
                  </a:lnTo>
                  <a:lnTo>
                    <a:pt x="5977" y="4120"/>
                  </a:lnTo>
                  <a:lnTo>
                    <a:pt x="5986" y="4120"/>
                  </a:lnTo>
                  <a:lnTo>
                    <a:pt x="5995" y="4127"/>
                  </a:lnTo>
                  <a:lnTo>
                    <a:pt x="6003" y="4137"/>
                  </a:lnTo>
                  <a:lnTo>
                    <a:pt x="6012" y="4151"/>
                  </a:lnTo>
                  <a:lnTo>
                    <a:pt x="6021" y="4161"/>
                  </a:lnTo>
                  <a:lnTo>
                    <a:pt x="6030" y="4164"/>
                  </a:lnTo>
                  <a:lnTo>
                    <a:pt x="6039" y="4161"/>
                  </a:lnTo>
                  <a:lnTo>
                    <a:pt x="6048" y="4154"/>
                  </a:lnTo>
                  <a:lnTo>
                    <a:pt x="6057" y="4141"/>
                  </a:lnTo>
                  <a:lnTo>
                    <a:pt x="6066" y="4134"/>
                  </a:lnTo>
                  <a:lnTo>
                    <a:pt x="6075" y="4130"/>
                  </a:lnTo>
                  <a:lnTo>
                    <a:pt x="6083" y="4134"/>
                  </a:lnTo>
                  <a:lnTo>
                    <a:pt x="6092" y="4144"/>
                  </a:lnTo>
                  <a:lnTo>
                    <a:pt x="6101" y="4154"/>
                  </a:lnTo>
                  <a:lnTo>
                    <a:pt x="6110" y="4161"/>
                  </a:lnTo>
                  <a:lnTo>
                    <a:pt x="6119" y="4164"/>
                  </a:lnTo>
                  <a:lnTo>
                    <a:pt x="6128" y="4161"/>
                  </a:lnTo>
                  <a:lnTo>
                    <a:pt x="6137" y="4154"/>
                  </a:lnTo>
                  <a:lnTo>
                    <a:pt x="6146" y="4151"/>
                  </a:lnTo>
                  <a:lnTo>
                    <a:pt x="6155" y="4151"/>
                  </a:lnTo>
                  <a:lnTo>
                    <a:pt x="6163" y="4154"/>
                  </a:lnTo>
                  <a:lnTo>
                    <a:pt x="6172" y="4161"/>
                  </a:lnTo>
                  <a:lnTo>
                    <a:pt x="6181" y="4164"/>
                  </a:lnTo>
                  <a:lnTo>
                    <a:pt x="6190" y="4168"/>
                  </a:lnTo>
                  <a:lnTo>
                    <a:pt x="6199" y="4164"/>
                  </a:lnTo>
                  <a:lnTo>
                    <a:pt x="6208" y="4154"/>
                  </a:lnTo>
                  <a:lnTo>
                    <a:pt x="6217" y="4141"/>
                  </a:lnTo>
                  <a:lnTo>
                    <a:pt x="6226" y="4134"/>
                  </a:lnTo>
                  <a:lnTo>
                    <a:pt x="6234" y="4130"/>
                  </a:lnTo>
                  <a:lnTo>
                    <a:pt x="6243" y="4134"/>
                  </a:lnTo>
                  <a:lnTo>
                    <a:pt x="6252" y="4144"/>
                  </a:lnTo>
                  <a:lnTo>
                    <a:pt x="6261" y="4158"/>
                  </a:lnTo>
                  <a:lnTo>
                    <a:pt x="6270" y="4175"/>
                  </a:lnTo>
                  <a:lnTo>
                    <a:pt x="6279" y="4185"/>
                  </a:lnTo>
                  <a:lnTo>
                    <a:pt x="6288" y="4188"/>
                  </a:lnTo>
                  <a:lnTo>
                    <a:pt x="6297" y="4185"/>
                  </a:lnTo>
                  <a:lnTo>
                    <a:pt x="6306" y="4178"/>
                  </a:lnTo>
                  <a:lnTo>
                    <a:pt x="6314" y="4164"/>
                  </a:lnTo>
                  <a:lnTo>
                    <a:pt x="6323" y="4151"/>
                  </a:lnTo>
                  <a:lnTo>
                    <a:pt x="6332" y="4144"/>
                  </a:lnTo>
                  <a:lnTo>
                    <a:pt x="6341" y="4137"/>
                  </a:lnTo>
                  <a:lnTo>
                    <a:pt x="6350" y="4137"/>
                  </a:lnTo>
                  <a:lnTo>
                    <a:pt x="6359" y="4144"/>
                  </a:lnTo>
                  <a:lnTo>
                    <a:pt x="6368" y="4154"/>
                  </a:lnTo>
                  <a:lnTo>
                    <a:pt x="6377" y="4168"/>
                  </a:lnTo>
                  <a:lnTo>
                    <a:pt x="6386" y="4178"/>
                  </a:lnTo>
                  <a:lnTo>
                    <a:pt x="6394" y="4185"/>
                  </a:lnTo>
                  <a:lnTo>
                    <a:pt x="6403" y="4185"/>
                  </a:lnTo>
                  <a:lnTo>
                    <a:pt x="6412" y="4181"/>
                  </a:lnTo>
                  <a:lnTo>
                    <a:pt x="6421" y="4175"/>
                  </a:lnTo>
                  <a:lnTo>
                    <a:pt x="6430" y="4168"/>
                  </a:lnTo>
                  <a:lnTo>
                    <a:pt x="6439" y="4164"/>
                  </a:lnTo>
                  <a:lnTo>
                    <a:pt x="6448" y="4161"/>
                  </a:lnTo>
                  <a:lnTo>
                    <a:pt x="6457" y="4164"/>
                  </a:lnTo>
                  <a:lnTo>
                    <a:pt x="6466" y="4161"/>
                  </a:lnTo>
                  <a:lnTo>
                    <a:pt x="6474" y="4158"/>
                  </a:lnTo>
                  <a:lnTo>
                    <a:pt x="6483" y="4151"/>
                  </a:lnTo>
                  <a:lnTo>
                    <a:pt x="6492" y="4141"/>
                  </a:lnTo>
                  <a:lnTo>
                    <a:pt x="6501" y="4127"/>
                  </a:lnTo>
                  <a:lnTo>
                    <a:pt x="6510" y="4117"/>
                  </a:lnTo>
                  <a:lnTo>
                    <a:pt x="6519" y="4110"/>
                  </a:lnTo>
                  <a:lnTo>
                    <a:pt x="6528" y="4113"/>
                  </a:lnTo>
                  <a:lnTo>
                    <a:pt x="6537" y="4123"/>
                  </a:lnTo>
                  <a:lnTo>
                    <a:pt x="6545" y="4134"/>
                  </a:lnTo>
                  <a:lnTo>
                    <a:pt x="6554" y="4144"/>
                  </a:lnTo>
                  <a:lnTo>
                    <a:pt x="6563" y="4147"/>
                  </a:lnTo>
                  <a:lnTo>
                    <a:pt x="6569" y="4144"/>
                  </a:lnTo>
                  <a:lnTo>
                    <a:pt x="6578" y="4141"/>
                  </a:lnTo>
                  <a:lnTo>
                    <a:pt x="6587" y="4137"/>
                  </a:lnTo>
                  <a:lnTo>
                    <a:pt x="6596" y="4137"/>
                  </a:lnTo>
                  <a:lnTo>
                    <a:pt x="6605" y="4141"/>
                  </a:lnTo>
                  <a:lnTo>
                    <a:pt x="6614" y="4144"/>
                  </a:lnTo>
                  <a:lnTo>
                    <a:pt x="6622" y="4147"/>
                  </a:lnTo>
                  <a:lnTo>
                    <a:pt x="6631" y="4147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26" name="AutoShape 3">
              <a:extLst>
                <a:ext uri="{FF2B5EF4-FFF2-40B4-BE49-F238E27FC236}">
                  <a16:creationId xmlns:a16="http://schemas.microsoft.com/office/drawing/2014/main" id="{F2691709-20B5-4175-A4C0-F632B0EC24B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26440" y="3208984"/>
              <a:ext cx="3738562" cy="166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FF4BF6DF-E178-4923-AF16-76F9373AE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2944" y="5032542"/>
              <a:ext cx="1217894" cy="234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fr-F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δ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(</a:t>
              </a:r>
              <a:r>
                <a:rPr kumimoji="0" lang="fr-FR" altLang="fr-FR" sz="1200" b="1" i="0" u="none" strike="noStrike" cap="none" normalizeH="0" baseline="30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43</a:t>
              </a: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Ca) /ppm</a:t>
              </a:r>
              <a:endParaRPr kumimoji="0" lang="fr-FR" altLang="fr-FR" sz="4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28" name="Line 7">
              <a:extLst>
                <a:ext uri="{FF2B5EF4-FFF2-40B4-BE49-F238E27FC236}">
                  <a16:creationId xmlns:a16="http://schemas.microsoft.com/office/drawing/2014/main" id="{4841FAFB-070D-4694-B702-7217BE1636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90327" y="474568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3B8A8417-0859-4E78-B4DD-5230C4713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6191" y="4772671"/>
              <a:ext cx="244012" cy="214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-40</a:t>
              </a:r>
              <a:endParaRPr kumimoji="0" lang="fr-FR" altLang="fr-FR" sz="4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30" name="Line 9">
              <a:extLst>
                <a:ext uri="{FF2B5EF4-FFF2-40B4-BE49-F238E27FC236}">
                  <a16:creationId xmlns:a16="http://schemas.microsoft.com/office/drawing/2014/main" id="{9C633BCC-A6A9-4A8B-AAEC-BB0C3029E8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58527" y="474568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ABEC6E65-A3DD-4B48-BACD-86C3CD76B6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4390" y="4772671"/>
              <a:ext cx="244012" cy="214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-30</a:t>
              </a:r>
              <a:endParaRPr kumimoji="0" lang="fr-FR" altLang="fr-FR" sz="4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32" name="Line 11">
              <a:extLst>
                <a:ext uri="{FF2B5EF4-FFF2-40B4-BE49-F238E27FC236}">
                  <a16:creationId xmlns:a16="http://schemas.microsoft.com/office/drawing/2014/main" id="{8C65310C-1D2D-435F-BF6E-732A6AE977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28315" y="474568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498635E6-821D-4155-A394-04B681854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44177" y="4772671"/>
              <a:ext cx="244012" cy="214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-20</a:t>
              </a:r>
              <a:endParaRPr kumimoji="0" lang="fr-FR" altLang="fr-FR" sz="4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34" name="Line 13">
              <a:extLst>
                <a:ext uri="{FF2B5EF4-FFF2-40B4-BE49-F238E27FC236}">
                  <a16:creationId xmlns:a16="http://schemas.microsoft.com/office/drawing/2014/main" id="{C2C3D877-323B-4B67-841B-603304F900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96515" y="474568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1F44249E-31A3-4410-8E9F-4CA464BB1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2377" y="4772671"/>
              <a:ext cx="244012" cy="214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-10</a:t>
              </a:r>
              <a:endParaRPr kumimoji="0" lang="fr-FR" altLang="fr-FR" sz="4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36" name="Line 15">
              <a:extLst>
                <a:ext uri="{FF2B5EF4-FFF2-40B4-BE49-F238E27FC236}">
                  <a16:creationId xmlns:a16="http://schemas.microsoft.com/office/drawing/2014/main" id="{C01D4627-1BB8-4052-8CE6-8D1298984F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4715" y="474568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E63DA3FE-85AA-4B7B-93CB-01967E5DD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0265" y="4772671"/>
              <a:ext cx="94147" cy="214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0</a:t>
              </a:r>
              <a:endParaRPr kumimoji="0" lang="fr-FR" altLang="fr-FR" sz="4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38" name="Line 17">
              <a:extLst>
                <a:ext uri="{FF2B5EF4-FFF2-40B4-BE49-F238E27FC236}">
                  <a16:creationId xmlns:a16="http://schemas.microsoft.com/office/drawing/2014/main" id="{47629741-3C0B-45E2-A481-91F8EB7738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32915" y="474568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C880591A-8ECF-4C51-97FF-BD677F215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4652" y="4772671"/>
              <a:ext cx="188292" cy="214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10</a:t>
              </a:r>
              <a:endParaRPr kumimoji="0" lang="fr-FR" altLang="fr-FR" sz="4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0" name="Line 19">
              <a:extLst>
                <a:ext uri="{FF2B5EF4-FFF2-40B4-BE49-F238E27FC236}">
                  <a16:creationId xmlns:a16="http://schemas.microsoft.com/office/drawing/2014/main" id="{E6C3C8A1-8A6A-4287-9098-7EFD0E2549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02702" y="474568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5477BEAB-939C-43EA-87EA-6463D13E0A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4441" y="4772671"/>
              <a:ext cx="188292" cy="2147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1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20</a:t>
              </a:r>
              <a:endParaRPr kumimoji="0" lang="fr-FR" altLang="fr-FR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2" name="Freeform 22">
              <a:extLst>
                <a:ext uri="{FF2B5EF4-FFF2-40B4-BE49-F238E27FC236}">
                  <a16:creationId xmlns:a16="http://schemas.microsoft.com/office/drawing/2014/main" id="{6CE8C8FF-EAC0-4C7A-8ACF-1A8BC826DA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2490" y="3343922"/>
              <a:ext cx="3444875" cy="1355725"/>
            </a:xfrm>
            <a:custGeom>
              <a:avLst/>
              <a:gdLst>
                <a:gd name="T0" fmla="*/ 31 w 2170"/>
                <a:gd name="T1" fmla="*/ 849 h 854"/>
                <a:gd name="T2" fmla="*/ 66 w 2170"/>
                <a:gd name="T3" fmla="*/ 842 h 854"/>
                <a:gd name="T4" fmla="*/ 101 w 2170"/>
                <a:gd name="T5" fmla="*/ 844 h 854"/>
                <a:gd name="T6" fmla="*/ 135 w 2170"/>
                <a:gd name="T7" fmla="*/ 850 h 854"/>
                <a:gd name="T8" fmla="*/ 170 w 2170"/>
                <a:gd name="T9" fmla="*/ 834 h 854"/>
                <a:gd name="T10" fmla="*/ 204 w 2170"/>
                <a:gd name="T11" fmla="*/ 845 h 854"/>
                <a:gd name="T12" fmla="*/ 239 w 2170"/>
                <a:gd name="T13" fmla="*/ 841 h 854"/>
                <a:gd name="T14" fmla="*/ 273 w 2170"/>
                <a:gd name="T15" fmla="*/ 839 h 854"/>
                <a:gd name="T16" fmla="*/ 308 w 2170"/>
                <a:gd name="T17" fmla="*/ 845 h 854"/>
                <a:gd name="T18" fmla="*/ 341 w 2170"/>
                <a:gd name="T19" fmla="*/ 840 h 854"/>
                <a:gd name="T20" fmla="*/ 376 w 2170"/>
                <a:gd name="T21" fmla="*/ 832 h 854"/>
                <a:gd name="T22" fmla="*/ 410 w 2170"/>
                <a:gd name="T23" fmla="*/ 834 h 854"/>
                <a:gd name="T24" fmla="*/ 445 w 2170"/>
                <a:gd name="T25" fmla="*/ 832 h 854"/>
                <a:gd name="T26" fmla="*/ 480 w 2170"/>
                <a:gd name="T27" fmla="*/ 828 h 854"/>
                <a:gd name="T28" fmla="*/ 514 w 2170"/>
                <a:gd name="T29" fmla="*/ 828 h 854"/>
                <a:gd name="T30" fmla="*/ 549 w 2170"/>
                <a:gd name="T31" fmla="*/ 832 h 854"/>
                <a:gd name="T32" fmla="*/ 583 w 2170"/>
                <a:gd name="T33" fmla="*/ 826 h 854"/>
                <a:gd name="T34" fmla="*/ 618 w 2170"/>
                <a:gd name="T35" fmla="*/ 820 h 854"/>
                <a:gd name="T36" fmla="*/ 652 w 2170"/>
                <a:gd name="T37" fmla="*/ 825 h 854"/>
                <a:gd name="T38" fmla="*/ 687 w 2170"/>
                <a:gd name="T39" fmla="*/ 817 h 854"/>
                <a:gd name="T40" fmla="*/ 721 w 2170"/>
                <a:gd name="T41" fmla="*/ 806 h 854"/>
                <a:gd name="T42" fmla="*/ 756 w 2170"/>
                <a:gd name="T43" fmla="*/ 785 h 854"/>
                <a:gd name="T44" fmla="*/ 789 w 2170"/>
                <a:gd name="T45" fmla="*/ 758 h 854"/>
                <a:gd name="T46" fmla="*/ 824 w 2170"/>
                <a:gd name="T47" fmla="*/ 664 h 854"/>
                <a:gd name="T48" fmla="*/ 859 w 2170"/>
                <a:gd name="T49" fmla="*/ 563 h 854"/>
                <a:gd name="T50" fmla="*/ 893 w 2170"/>
                <a:gd name="T51" fmla="*/ 447 h 854"/>
                <a:gd name="T52" fmla="*/ 928 w 2170"/>
                <a:gd name="T53" fmla="*/ 536 h 854"/>
                <a:gd name="T54" fmla="*/ 962 w 2170"/>
                <a:gd name="T55" fmla="*/ 632 h 854"/>
                <a:gd name="T56" fmla="*/ 997 w 2170"/>
                <a:gd name="T57" fmla="*/ 680 h 854"/>
                <a:gd name="T58" fmla="*/ 1031 w 2170"/>
                <a:gd name="T59" fmla="*/ 692 h 854"/>
                <a:gd name="T60" fmla="*/ 1066 w 2170"/>
                <a:gd name="T61" fmla="*/ 455 h 854"/>
                <a:gd name="T62" fmla="*/ 1100 w 2170"/>
                <a:gd name="T63" fmla="*/ 282 h 854"/>
                <a:gd name="T64" fmla="*/ 1135 w 2170"/>
                <a:gd name="T65" fmla="*/ 675 h 854"/>
                <a:gd name="T66" fmla="*/ 1169 w 2170"/>
                <a:gd name="T67" fmla="*/ 755 h 854"/>
                <a:gd name="T68" fmla="*/ 1203 w 2170"/>
                <a:gd name="T69" fmla="*/ 783 h 854"/>
                <a:gd name="T70" fmla="*/ 1238 w 2170"/>
                <a:gd name="T71" fmla="*/ 799 h 854"/>
                <a:gd name="T72" fmla="*/ 1272 w 2170"/>
                <a:gd name="T73" fmla="*/ 814 h 854"/>
                <a:gd name="T74" fmla="*/ 1307 w 2170"/>
                <a:gd name="T75" fmla="*/ 822 h 854"/>
                <a:gd name="T76" fmla="*/ 1341 w 2170"/>
                <a:gd name="T77" fmla="*/ 830 h 854"/>
                <a:gd name="T78" fmla="*/ 1376 w 2170"/>
                <a:gd name="T79" fmla="*/ 830 h 854"/>
                <a:gd name="T80" fmla="*/ 1410 w 2170"/>
                <a:gd name="T81" fmla="*/ 836 h 854"/>
                <a:gd name="T82" fmla="*/ 1445 w 2170"/>
                <a:gd name="T83" fmla="*/ 839 h 854"/>
                <a:gd name="T84" fmla="*/ 1479 w 2170"/>
                <a:gd name="T85" fmla="*/ 838 h 854"/>
                <a:gd name="T86" fmla="*/ 1514 w 2170"/>
                <a:gd name="T87" fmla="*/ 841 h 854"/>
                <a:gd name="T88" fmla="*/ 1548 w 2170"/>
                <a:gd name="T89" fmla="*/ 839 h 854"/>
                <a:gd name="T90" fmla="*/ 1583 w 2170"/>
                <a:gd name="T91" fmla="*/ 840 h 854"/>
                <a:gd name="T92" fmla="*/ 1618 w 2170"/>
                <a:gd name="T93" fmla="*/ 840 h 854"/>
                <a:gd name="T94" fmla="*/ 1651 w 2170"/>
                <a:gd name="T95" fmla="*/ 837 h 854"/>
                <a:gd name="T96" fmla="*/ 1686 w 2170"/>
                <a:gd name="T97" fmla="*/ 837 h 854"/>
                <a:gd name="T98" fmla="*/ 1720 w 2170"/>
                <a:gd name="T99" fmla="*/ 834 h 854"/>
                <a:gd name="T100" fmla="*/ 1755 w 2170"/>
                <a:gd name="T101" fmla="*/ 835 h 854"/>
                <a:gd name="T102" fmla="*/ 1789 w 2170"/>
                <a:gd name="T103" fmla="*/ 838 h 854"/>
                <a:gd name="T104" fmla="*/ 1824 w 2170"/>
                <a:gd name="T105" fmla="*/ 834 h 854"/>
                <a:gd name="T106" fmla="*/ 1858 w 2170"/>
                <a:gd name="T107" fmla="*/ 839 h 854"/>
                <a:gd name="T108" fmla="*/ 1893 w 2170"/>
                <a:gd name="T109" fmla="*/ 841 h 854"/>
                <a:gd name="T110" fmla="*/ 1928 w 2170"/>
                <a:gd name="T111" fmla="*/ 843 h 854"/>
                <a:gd name="T112" fmla="*/ 1962 w 2170"/>
                <a:gd name="T113" fmla="*/ 840 h 854"/>
                <a:gd name="T114" fmla="*/ 1997 w 2170"/>
                <a:gd name="T115" fmla="*/ 838 h 854"/>
                <a:gd name="T116" fmla="*/ 2031 w 2170"/>
                <a:gd name="T117" fmla="*/ 839 h 854"/>
                <a:gd name="T118" fmla="*/ 2066 w 2170"/>
                <a:gd name="T119" fmla="*/ 848 h 854"/>
                <a:gd name="T120" fmla="*/ 2099 w 2170"/>
                <a:gd name="T121" fmla="*/ 840 h 854"/>
                <a:gd name="T122" fmla="*/ 2134 w 2170"/>
                <a:gd name="T123" fmla="*/ 840 h 854"/>
                <a:gd name="T124" fmla="*/ 2168 w 2170"/>
                <a:gd name="T125" fmla="*/ 839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70" h="854">
                  <a:moveTo>
                    <a:pt x="0" y="848"/>
                  </a:moveTo>
                  <a:lnTo>
                    <a:pt x="0" y="844"/>
                  </a:lnTo>
                  <a:lnTo>
                    <a:pt x="2" y="843"/>
                  </a:lnTo>
                  <a:lnTo>
                    <a:pt x="4" y="847"/>
                  </a:lnTo>
                  <a:lnTo>
                    <a:pt x="5" y="849"/>
                  </a:lnTo>
                  <a:lnTo>
                    <a:pt x="7" y="845"/>
                  </a:lnTo>
                  <a:lnTo>
                    <a:pt x="9" y="843"/>
                  </a:lnTo>
                  <a:lnTo>
                    <a:pt x="10" y="845"/>
                  </a:lnTo>
                  <a:lnTo>
                    <a:pt x="12" y="848"/>
                  </a:lnTo>
                  <a:lnTo>
                    <a:pt x="14" y="844"/>
                  </a:lnTo>
                  <a:lnTo>
                    <a:pt x="15" y="842"/>
                  </a:lnTo>
                  <a:lnTo>
                    <a:pt x="17" y="845"/>
                  </a:lnTo>
                  <a:lnTo>
                    <a:pt x="19" y="850"/>
                  </a:lnTo>
                  <a:lnTo>
                    <a:pt x="21" y="848"/>
                  </a:lnTo>
                  <a:lnTo>
                    <a:pt x="21" y="845"/>
                  </a:lnTo>
                  <a:lnTo>
                    <a:pt x="23" y="845"/>
                  </a:lnTo>
                  <a:lnTo>
                    <a:pt x="25" y="847"/>
                  </a:lnTo>
                  <a:lnTo>
                    <a:pt x="26" y="844"/>
                  </a:lnTo>
                  <a:lnTo>
                    <a:pt x="28" y="841"/>
                  </a:lnTo>
                  <a:lnTo>
                    <a:pt x="30" y="843"/>
                  </a:lnTo>
                  <a:lnTo>
                    <a:pt x="31" y="849"/>
                  </a:lnTo>
                  <a:lnTo>
                    <a:pt x="33" y="850"/>
                  </a:lnTo>
                  <a:lnTo>
                    <a:pt x="35" y="845"/>
                  </a:lnTo>
                  <a:lnTo>
                    <a:pt x="36" y="843"/>
                  </a:lnTo>
                  <a:lnTo>
                    <a:pt x="38" y="847"/>
                  </a:lnTo>
                  <a:lnTo>
                    <a:pt x="40" y="851"/>
                  </a:lnTo>
                  <a:lnTo>
                    <a:pt x="42" y="850"/>
                  </a:lnTo>
                  <a:lnTo>
                    <a:pt x="43" y="845"/>
                  </a:lnTo>
                  <a:lnTo>
                    <a:pt x="45" y="841"/>
                  </a:lnTo>
                  <a:lnTo>
                    <a:pt x="47" y="841"/>
                  </a:lnTo>
                  <a:lnTo>
                    <a:pt x="48" y="843"/>
                  </a:lnTo>
                  <a:lnTo>
                    <a:pt x="50" y="847"/>
                  </a:lnTo>
                  <a:lnTo>
                    <a:pt x="52" y="848"/>
                  </a:lnTo>
                  <a:lnTo>
                    <a:pt x="53" y="845"/>
                  </a:lnTo>
                  <a:lnTo>
                    <a:pt x="54" y="843"/>
                  </a:lnTo>
                  <a:lnTo>
                    <a:pt x="56" y="848"/>
                  </a:lnTo>
                  <a:lnTo>
                    <a:pt x="58" y="854"/>
                  </a:lnTo>
                  <a:lnTo>
                    <a:pt x="59" y="854"/>
                  </a:lnTo>
                  <a:lnTo>
                    <a:pt x="61" y="847"/>
                  </a:lnTo>
                  <a:lnTo>
                    <a:pt x="63" y="841"/>
                  </a:lnTo>
                  <a:lnTo>
                    <a:pt x="64" y="840"/>
                  </a:lnTo>
                  <a:lnTo>
                    <a:pt x="66" y="842"/>
                  </a:lnTo>
                  <a:lnTo>
                    <a:pt x="68" y="842"/>
                  </a:lnTo>
                  <a:lnTo>
                    <a:pt x="69" y="843"/>
                  </a:lnTo>
                  <a:lnTo>
                    <a:pt x="71" y="846"/>
                  </a:lnTo>
                  <a:lnTo>
                    <a:pt x="73" y="846"/>
                  </a:lnTo>
                  <a:lnTo>
                    <a:pt x="74" y="843"/>
                  </a:lnTo>
                  <a:lnTo>
                    <a:pt x="76" y="839"/>
                  </a:lnTo>
                  <a:lnTo>
                    <a:pt x="78" y="840"/>
                  </a:lnTo>
                  <a:lnTo>
                    <a:pt x="80" y="843"/>
                  </a:lnTo>
                  <a:lnTo>
                    <a:pt x="81" y="843"/>
                  </a:lnTo>
                  <a:lnTo>
                    <a:pt x="83" y="842"/>
                  </a:lnTo>
                  <a:lnTo>
                    <a:pt x="85" y="841"/>
                  </a:lnTo>
                  <a:lnTo>
                    <a:pt x="85" y="841"/>
                  </a:lnTo>
                  <a:lnTo>
                    <a:pt x="87" y="843"/>
                  </a:lnTo>
                  <a:lnTo>
                    <a:pt x="89" y="848"/>
                  </a:lnTo>
                  <a:lnTo>
                    <a:pt x="90" y="848"/>
                  </a:lnTo>
                  <a:lnTo>
                    <a:pt x="92" y="843"/>
                  </a:lnTo>
                  <a:lnTo>
                    <a:pt x="94" y="836"/>
                  </a:lnTo>
                  <a:lnTo>
                    <a:pt x="95" y="835"/>
                  </a:lnTo>
                  <a:lnTo>
                    <a:pt x="97" y="841"/>
                  </a:lnTo>
                  <a:lnTo>
                    <a:pt x="99" y="845"/>
                  </a:lnTo>
                  <a:lnTo>
                    <a:pt x="101" y="844"/>
                  </a:lnTo>
                  <a:lnTo>
                    <a:pt x="102" y="843"/>
                  </a:lnTo>
                  <a:lnTo>
                    <a:pt x="104" y="845"/>
                  </a:lnTo>
                  <a:lnTo>
                    <a:pt x="106" y="847"/>
                  </a:lnTo>
                  <a:lnTo>
                    <a:pt x="107" y="845"/>
                  </a:lnTo>
                  <a:lnTo>
                    <a:pt x="109" y="842"/>
                  </a:lnTo>
                  <a:lnTo>
                    <a:pt x="111" y="844"/>
                  </a:lnTo>
                  <a:lnTo>
                    <a:pt x="112" y="849"/>
                  </a:lnTo>
                  <a:lnTo>
                    <a:pt x="114" y="851"/>
                  </a:lnTo>
                  <a:lnTo>
                    <a:pt x="116" y="848"/>
                  </a:lnTo>
                  <a:lnTo>
                    <a:pt x="117" y="844"/>
                  </a:lnTo>
                  <a:lnTo>
                    <a:pt x="118" y="843"/>
                  </a:lnTo>
                  <a:lnTo>
                    <a:pt x="120" y="843"/>
                  </a:lnTo>
                  <a:lnTo>
                    <a:pt x="122" y="843"/>
                  </a:lnTo>
                  <a:lnTo>
                    <a:pt x="123" y="845"/>
                  </a:lnTo>
                  <a:lnTo>
                    <a:pt x="125" y="848"/>
                  </a:lnTo>
                  <a:lnTo>
                    <a:pt x="127" y="849"/>
                  </a:lnTo>
                  <a:lnTo>
                    <a:pt x="128" y="848"/>
                  </a:lnTo>
                  <a:lnTo>
                    <a:pt x="130" y="845"/>
                  </a:lnTo>
                  <a:lnTo>
                    <a:pt x="132" y="845"/>
                  </a:lnTo>
                  <a:lnTo>
                    <a:pt x="133" y="848"/>
                  </a:lnTo>
                  <a:lnTo>
                    <a:pt x="135" y="850"/>
                  </a:lnTo>
                  <a:lnTo>
                    <a:pt x="137" y="846"/>
                  </a:lnTo>
                  <a:lnTo>
                    <a:pt x="138" y="841"/>
                  </a:lnTo>
                  <a:lnTo>
                    <a:pt x="140" y="839"/>
                  </a:lnTo>
                  <a:lnTo>
                    <a:pt x="142" y="843"/>
                  </a:lnTo>
                  <a:lnTo>
                    <a:pt x="144" y="848"/>
                  </a:lnTo>
                  <a:lnTo>
                    <a:pt x="145" y="846"/>
                  </a:lnTo>
                  <a:lnTo>
                    <a:pt x="147" y="841"/>
                  </a:lnTo>
                  <a:lnTo>
                    <a:pt x="149" y="840"/>
                  </a:lnTo>
                  <a:lnTo>
                    <a:pt x="149" y="843"/>
                  </a:lnTo>
                  <a:lnTo>
                    <a:pt x="151" y="843"/>
                  </a:lnTo>
                  <a:lnTo>
                    <a:pt x="153" y="838"/>
                  </a:lnTo>
                  <a:lnTo>
                    <a:pt x="154" y="839"/>
                  </a:lnTo>
                  <a:lnTo>
                    <a:pt x="156" y="846"/>
                  </a:lnTo>
                  <a:lnTo>
                    <a:pt x="158" y="852"/>
                  </a:lnTo>
                  <a:lnTo>
                    <a:pt x="159" y="847"/>
                  </a:lnTo>
                  <a:lnTo>
                    <a:pt x="161" y="839"/>
                  </a:lnTo>
                  <a:lnTo>
                    <a:pt x="163" y="840"/>
                  </a:lnTo>
                  <a:lnTo>
                    <a:pt x="165" y="849"/>
                  </a:lnTo>
                  <a:lnTo>
                    <a:pt x="166" y="850"/>
                  </a:lnTo>
                  <a:lnTo>
                    <a:pt x="168" y="841"/>
                  </a:lnTo>
                  <a:lnTo>
                    <a:pt x="170" y="834"/>
                  </a:lnTo>
                  <a:lnTo>
                    <a:pt x="171" y="837"/>
                  </a:lnTo>
                  <a:lnTo>
                    <a:pt x="173" y="844"/>
                  </a:lnTo>
                  <a:lnTo>
                    <a:pt x="175" y="847"/>
                  </a:lnTo>
                  <a:lnTo>
                    <a:pt x="176" y="846"/>
                  </a:lnTo>
                  <a:lnTo>
                    <a:pt x="178" y="845"/>
                  </a:lnTo>
                  <a:lnTo>
                    <a:pt x="180" y="846"/>
                  </a:lnTo>
                  <a:lnTo>
                    <a:pt x="181" y="844"/>
                  </a:lnTo>
                  <a:lnTo>
                    <a:pt x="182" y="843"/>
                  </a:lnTo>
                  <a:lnTo>
                    <a:pt x="184" y="843"/>
                  </a:lnTo>
                  <a:lnTo>
                    <a:pt x="186" y="843"/>
                  </a:lnTo>
                  <a:lnTo>
                    <a:pt x="187" y="839"/>
                  </a:lnTo>
                  <a:lnTo>
                    <a:pt x="189" y="835"/>
                  </a:lnTo>
                  <a:lnTo>
                    <a:pt x="191" y="836"/>
                  </a:lnTo>
                  <a:lnTo>
                    <a:pt x="192" y="842"/>
                  </a:lnTo>
                  <a:lnTo>
                    <a:pt x="194" y="847"/>
                  </a:lnTo>
                  <a:lnTo>
                    <a:pt x="196" y="848"/>
                  </a:lnTo>
                  <a:lnTo>
                    <a:pt x="197" y="844"/>
                  </a:lnTo>
                  <a:lnTo>
                    <a:pt x="199" y="843"/>
                  </a:lnTo>
                  <a:lnTo>
                    <a:pt x="201" y="843"/>
                  </a:lnTo>
                  <a:lnTo>
                    <a:pt x="202" y="845"/>
                  </a:lnTo>
                  <a:lnTo>
                    <a:pt x="204" y="845"/>
                  </a:lnTo>
                  <a:lnTo>
                    <a:pt x="206" y="842"/>
                  </a:lnTo>
                  <a:lnTo>
                    <a:pt x="208" y="841"/>
                  </a:lnTo>
                  <a:lnTo>
                    <a:pt x="209" y="843"/>
                  </a:lnTo>
                  <a:lnTo>
                    <a:pt x="211" y="847"/>
                  </a:lnTo>
                  <a:lnTo>
                    <a:pt x="213" y="848"/>
                  </a:lnTo>
                  <a:lnTo>
                    <a:pt x="213" y="844"/>
                  </a:lnTo>
                  <a:lnTo>
                    <a:pt x="215" y="840"/>
                  </a:lnTo>
                  <a:lnTo>
                    <a:pt x="217" y="839"/>
                  </a:lnTo>
                  <a:lnTo>
                    <a:pt x="218" y="841"/>
                  </a:lnTo>
                  <a:lnTo>
                    <a:pt x="220" y="842"/>
                  </a:lnTo>
                  <a:lnTo>
                    <a:pt x="222" y="841"/>
                  </a:lnTo>
                  <a:lnTo>
                    <a:pt x="223" y="843"/>
                  </a:lnTo>
                  <a:lnTo>
                    <a:pt x="225" y="844"/>
                  </a:lnTo>
                  <a:lnTo>
                    <a:pt x="227" y="845"/>
                  </a:lnTo>
                  <a:lnTo>
                    <a:pt x="229" y="843"/>
                  </a:lnTo>
                  <a:lnTo>
                    <a:pt x="230" y="840"/>
                  </a:lnTo>
                  <a:lnTo>
                    <a:pt x="232" y="840"/>
                  </a:lnTo>
                  <a:lnTo>
                    <a:pt x="234" y="841"/>
                  </a:lnTo>
                  <a:lnTo>
                    <a:pt x="235" y="841"/>
                  </a:lnTo>
                  <a:lnTo>
                    <a:pt x="237" y="841"/>
                  </a:lnTo>
                  <a:lnTo>
                    <a:pt x="239" y="841"/>
                  </a:lnTo>
                  <a:lnTo>
                    <a:pt x="240" y="841"/>
                  </a:lnTo>
                  <a:lnTo>
                    <a:pt x="242" y="841"/>
                  </a:lnTo>
                  <a:lnTo>
                    <a:pt x="244" y="839"/>
                  </a:lnTo>
                  <a:lnTo>
                    <a:pt x="245" y="840"/>
                  </a:lnTo>
                  <a:lnTo>
                    <a:pt x="246" y="843"/>
                  </a:lnTo>
                  <a:lnTo>
                    <a:pt x="248" y="847"/>
                  </a:lnTo>
                  <a:lnTo>
                    <a:pt x="250" y="847"/>
                  </a:lnTo>
                  <a:lnTo>
                    <a:pt x="251" y="844"/>
                  </a:lnTo>
                  <a:lnTo>
                    <a:pt x="253" y="843"/>
                  </a:lnTo>
                  <a:lnTo>
                    <a:pt x="255" y="843"/>
                  </a:lnTo>
                  <a:lnTo>
                    <a:pt x="256" y="845"/>
                  </a:lnTo>
                  <a:lnTo>
                    <a:pt x="258" y="844"/>
                  </a:lnTo>
                  <a:lnTo>
                    <a:pt x="260" y="842"/>
                  </a:lnTo>
                  <a:lnTo>
                    <a:pt x="261" y="843"/>
                  </a:lnTo>
                  <a:lnTo>
                    <a:pt x="263" y="846"/>
                  </a:lnTo>
                  <a:lnTo>
                    <a:pt x="265" y="848"/>
                  </a:lnTo>
                  <a:lnTo>
                    <a:pt x="266" y="848"/>
                  </a:lnTo>
                  <a:lnTo>
                    <a:pt x="268" y="845"/>
                  </a:lnTo>
                  <a:lnTo>
                    <a:pt x="270" y="843"/>
                  </a:lnTo>
                  <a:lnTo>
                    <a:pt x="272" y="841"/>
                  </a:lnTo>
                  <a:lnTo>
                    <a:pt x="273" y="839"/>
                  </a:lnTo>
                  <a:lnTo>
                    <a:pt x="275" y="839"/>
                  </a:lnTo>
                  <a:lnTo>
                    <a:pt x="277" y="841"/>
                  </a:lnTo>
                  <a:lnTo>
                    <a:pt x="277" y="842"/>
                  </a:lnTo>
                  <a:lnTo>
                    <a:pt x="279" y="841"/>
                  </a:lnTo>
                  <a:lnTo>
                    <a:pt x="281" y="841"/>
                  </a:lnTo>
                  <a:lnTo>
                    <a:pt x="282" y="842"/>
                  </a:lnTo>
                  <a:lnTo>
                    <a:pt x="284" y="844"/>
                  </a:lnTo>
                  <a:lnTo>
                    <a:pt x="286" y="843"/>
                  </a:lnTo>
                  <a:lnTo>
                    <a:pt x="287" y="839"/>
                  </a:lnTo>
                  <a:lnTo>
                    <a:pt x="289" y="837"/>
                  </a:lnTo>
                  <a:lnTo>
                    <a:pt x="291" y="839"/>
                  </a:lnTo>
                  <a:lnTo>
                    <a:pt x="293" y="842"/>
                  </a:lnTo>
                  <a:lnTo>
                    <a:pt x="294" y="842"/>
                  </a:lnTo>
                  <a:lnTo>
                    <a:pt x="296" y="840"/>
                  </a:lnTo>
                  <a:lnTo>
                    <a:pt x="298" y="839"/>
                  </a:lnTo>
                  <a:lnTo>
                    <a:pt x="299" y="839"/>
                  </a:lnTo>
                  <a:lnTo>
                    <a:pt x="301" y="838"/>
                  </a:lnTo>
                  <a:lnTo>
                    <a:pt x="303" y="837"/>
                  </a:lnTo>
                  <a:lnTo>
                    <a:pt x="304" y="838"/>
                  </a:lnTo>
                  <a:lnTo>
                    <a:pt x="306" y="842"/>
                  </a:lnTo>
                  <a:lnTo>
                    <a:pt x="308" y="845"/>
                  </a:lnTo>
                  <a:lnTo>
                    <a:pt x="309" y="843"/>
                  </a:lnTo>
                  <a:lnTo>
                    <a:pt x="310" y="839"/>
                  </a:lnTo>
                  <a:lnTo>
                    <a:pt x="312" y="837"/>
                  </a:lnTo>
                  <a:lnTo>
                    <a:pt x="314" y="840"/>
                  </a:lnTo>
                  <a:lnTo>
                    <a:pt x="315" y="841"/>
                  </a:lnTo>
                  <a:lnTo>
                    <a:pt x="317" y="838"/>
                  </a:lnTo>
                  <a:lnTo>
                    <a:pt x="319" y="836"/>
                  </a:lnTo>
                  <a:lnTo>
                    <a:pt x="320" y="839"/>
                  </a:lnTo>
                  <a:lnTo>
                    <a:pt x="322" y="845"/>
                  </a:lnTo>
                  <a:lnTo>
                    <a:pt x="324" y="846"/>
                  </a:lnTo>
                  <a:lnTo>
                    <a:pt x="325" y="842"/>
                  </a:lnTo>
                  <a:lnTo>
                    <a:pt x="327" y="838"/>
                  </a:lnTo>
                  <a:lnTo>
                    <a:pt x="329" y="839"/>
                  </a:lnTo>
                  <a:lnTo>
                    <a:pt x="330" y="841"/>
                  </a:lnTo>
                  <a:lnTo>
                    <a:pt x="332" y="840"/>
                  </a:lnTo>
                  <a:lnTo>
                    <a:pt x="334" y="839"/>
                  </a:lnTo>
                  <a:lnTo>
                    <a:pt x="336" y="837"/>
                  </a:lnTo>
                  <a:lnTo>
                    <a:pt x="337" y="837"/>
                  </a:lnTo>
                  <a:lnTo>
                    <a:pt x="339" y="837"/>
                  </a:lnTo>
                  <a:lnTo>
                    <a:pt x="341" y="838"/>
                  </a:lnTo>
                  <a:lnTo>
                    <a:pt x="341" y="840"/>
                  </a:lnTo>
                  <a:lnTo>
                    <a:pt x="343" y="841"/>
                  </a:lnTo>
                  <a:lnTo>
                    <a:pt x="345" y="840"/>
                  </a:lnTo>
                  <a:lnTo>
                    <a:pt x="346" y="837"/>
                  </a:lnTo>
                  <a:lnTo>
                    <a:pt x="348" y="836"/>
                  </a:lnTo>
                  <a:lnTo>
                    <a:pt x="350" y="837"/>
                  </a:lnTo>
                  <a:lnTo>
                    <a:pt x="351" y="837"/>
                  </a:lnTo>
                  <a:lnTo>
                    <a:pt x="353" y="836"/>
                  </a:lnTo>
                  <a:lnTo>
                    <a:pt x="355" y="834"/>
                  </a:lnTo>
                  <a:lnTo>
                    <a:pt x="357" y="834"/>
                  </a:lnTo>
                  <a:lnTo>
                    <a:pt x="358" y="836"/>
                  </a:lnTo>
                  <a:lnTo>
                    <a:pt x="360" y="839"/>
                  </a:lnTo>
                  <a:lnTo>
                    <a:pt x="362" y="841"/>
                  </a:lnTo>
                  <a:lnTo>
                    <a:pt x="363" y="839"/>
                  </a:lnTo>
                  <a:lnTo>
                    <a:pt x="365" y="833"/>
                  </a:lnTo>
                  <a:lnTo>
                    <a:pt x="367" y="830"/>
                  </a:lnTo>
                  <a:lnTo>
                    <a:pt x="368" y="831"/>
                  </a:lnTo>
                  <a:lnTo>
                    <a:pt x="370" y="836"/>
                  </a:lnTo>
                  <a:lnTo>
                    <a:pt x="372" y="837"/>
                  </a:lnTo>
                  <a:lnTo>
                    <a:pt x="373" y="834"/>
                  </a:lnTo>
                  <a:lnTo>
                    <a:pt x="374" y="830"/>
                  </a:lnTo>
                  <a:lnTo>
                    <a:pt x="376" y="832"/>
                  </a:lnTo>
                  <a:lnTo>
                    <a:pt x="378" y="835"/>
                  </a:lnTo>
                  <a:lnTo>
                    <a:pt x="379" y="837"/>
                  </a:lnTo>
                  <a:lnTo>
                    <a:pt x="381" y="834"/>
                  </a:lnTo>
                  <a:lnTo>
                    <a:pt x="383" y="832"/>
                  </a:lnTo>
                  <a:lnTo>
                    <a:pt x="384" y="832"/>
                  </a:lnTo>
                  <a:lnTo>
                    <a:pt x="386" y="833"/>
                  </a:lnTo>
                  <a:lnTo>
                    <a:pt x="388" y="835"/>
                  </a:lnTo>
                  <a:lnTo>
                    <a:pt x="389" y="837"/>
                  </a:lnTo>
                  <a:lnTo>
                    <a:pt x="391" y="837"/>
                  </a:lnTo>
                  <a:lnTo>
                    <a:pt x="393" y="834"/>
                  </a:lnTo>
                  <a:lnTo>
                    <a:pt x="395" y="832"/>
                  </a:lnTo>
                  <a:lnTo>
                    <a:pt x="396" y="832"/>
                  </a:lnTo>
                  <a:lnTo>
                    <a:pt x="398" y="832"/>
                  </a:lnTo>
                  <a:lnTo>
                    <a:pt x="400" y="833"/>
                  </a:lnTo>
                  <a:lnTo>
                    <a:pt x="401" y="831"/>
                  </a:lnTo>
                  <a:lnTo>
                    <a:pt x="403" y="830"/>
                  </a:lnTo>
                  <a:lnTo>
                    <a:pt x="405" y="832"/>
                  </a:lnTo>
                  <a:lnTo>
                    <a:pt x="405" y="834"/>
                  </a:lnTo>
                  <a:lnTo>
                    <a:pt x="407" y="835"/>
                  </a:lnTo>
                  <a:lnTo>
                    <a:pt x="409" y="834"/>
                  </a:lnTo>
                  <a:lnTo>
                    <a:pt x="410" y="834"/>
                  </a:lnTo>
                  <a:lnTo>
                    <a:pt x="412" y="832"/>
                  </a:lnTo>
                  <a:lnTo>
                    <a:pt x="414" y="830"/>
                  </a:lnTo>
                  <a:lnTo>
                    <a:pt x="416" y="829"/>
                  </a:lnTo>
                  <a:lnTo>
                    <a:pt x="417" y="828"/>
                  </a:lnTo>
                  <a:lnTo>
                    <a:pt x="419" y="829"/>
                  </a:lnTo>
                  <a:lnTo>
                    <a:pt x="421" y="829"/>
                  </a:lnTo>
                  <a:lnTo>
                    <a:pt x="422" y="830"/>
                  </a:lnTo>
                  <a:lnTo>
                    <a:pt x="424" y="832"/>
                  </a:lnTo>
                  <a:lnTo>
                    <a:pt x="426" y="835"/>
                  </a:lnTo>
                  <a:lnTo>
                    <a:pt x="427" y="836"/>
                  </a:lnTo>
                  <a:lnTo>
                    <a:pt x="429" y="832"/>
                  </a:lnTo>
                  <a:lnTo>
                    <a:pt x="431" y="827"/>
                  </a:lnTo>
                  <a:lnTo>
                    <a:pt x="432" y="827"/>
                  </a:lnTo>
                  <a:lnTo>
                    <a:pt x="434" y="831"/>
                  </a:lnTo>
                  <a:lnTo>
                    <a:pt x="436" y="834"/>
                  </a:lnTo>
                  <a:lnTo>
                    <a:pt x="437" y="832"/>
                  </a:lnTo>
                  <a:lnTo>
                    <a:pt x="438" y="828"/>
                  </a:lnTo>
                  <a:lnTo>
                    <a:pt x="440" y="828"/>
                  </a:lnTo>
                  <a:lnTo>
                    <a:pt x="442" y="833"/>
                  </a:lnTo>
                  <a:lnTo>
                    <a:pt x="443" y="835"/>
                  </a:lnTo>
                  <a:lnTo>
                    <a:pt x="445" y="832"/>
                  </a:lnTo>
                  <a:lnTo>
                    <a:pt x="447" y="828"/>
                  </a:lnTo>
                  <a:lnTo>
                    <a:pt x="448" y="828"/>
                  </a:lnTo>
                  <a:lnTo>
                    <a:pt x="450" y="830"/>
                  </a:lnTo>
                  <a:lnTo>
                    <a:pt x="452" y="832"/>
                  </a:lnTo>
                  <a:lnTo>
                    <a:pt x="453" y="831"/>
                  </a:lnTo>
                  <a:lnTo>
                    <a:pt x="455" y="830"/>
                  </a:lnTo>
                  <a:lnTo>
                    <a:pt x="457" y="830"/>
                  </a:lnTo>
                  <a:lnTo>
                    <a:pt x="459" y="830"/>
                  </a:lnTo>
                  <a:lnTo>
                    <a:pt x="460" y="828"/>
                  </a:lnTo>
                  <a:lnTo>
                    <a:pt x="462" y="823"/>
                  </a:lnTo>
                  <a:lnTo>
                    <a:pt x="464" y="822"/>
                  </a:lnTo>
                  <a:lnTo>
                    <a:pt x="465" y="826"/>
                  </a:lnTo>
                  <a:lnTo>
                    <a:pt x="467" y="831"/>
                  </a:lnTo>
                  <a:lnTo>
                    <a:pt x="468" y="832"/>
                  </a:lnTo>
                  <a:lnTo>
                    <a:pt x="469" y="829"/>
                  </a:lnTo>
                  <a:lnTo>
                    <a:pt x="471" y="827"/>
                  </a:lnTo>
                  <a:lnTo>
                    <a:pt x="473" y="829"/>
                  </a:lnTo>
                  <a:lnTo>
                    <a:pt x="474" y="832"/>
                  </a:lnTo>
                  <a:lnTo>
                    <a:pt x="476" y="830"/>
                  </a:lnTo>
                  <a:lnTo>
                    <a:pt x="478" y="828"/>
                  </a:lnTo>
                  <a:lnTo>
                    <a:pt x="480" y="828"/>
                  </a:lnTo>
                  <a:lnTo>
                    <a:pt x="481" y="830"/>
                  </a:lnTo>
                  <a:lnTo>
                    <a:pt x="483" y="831"/>
                  </a:lnTo>
                  <a:lnTo>
                    <a:pt x="485" y="831"/>
                  </a:lnTo>
                  <a:lnTo>
                    <a:pt x="486" y="832"/>
                  </a:lnTo>
                  <a:lnTo>
                    <a:pt x="488" y="833"/>
                  </a:lnTo>
                  <a:lnTo>
                    <a:pt x="490" y="833"/>
                  </a:lnTo>
                  <a:lnTo>
                    <a:pt x="491" y="831"/>
                  </a:lnTo>
                  <a:lnTo>
                    <a:pt x="493" y="830"/>
                  </a:lnTo>
                  <a:lnTo>
                    <a:pt x="495" y="831"/>
                  </a:lnTo>
                  <a:lnTo>
                    <a:pt x="496" y="832"/>
                  </a:lnTo>
                  <a:lnTo>
                    <a:pt x="498" y="830"/>
                  </a:lnTo>
                  <a:lnTo>
                    <a:pt x="500" y="830"/>
                  </a:lnTo>
                  <a:lnTo>
                    <a:pt x="501" y="830"/>
                  </a:lnTo>
                  <a:lnTo>
                    <a:pt x="502" y="832"/>
                  </a:lnTo>
                  <a:lnTo>
                    <a:pt x="504" y="833"/>
                  </a:lnTo>
                  <a:lnTo>
                    <a:pt x="506" y="832"/>
                  </a:lnTo>
                  <a:lnTo>
                    <a:pt x="507" y="832"/>
                  </a:lnTo>
                  <a:lnTo>
                    <a:pt x="509" y="830"/>
                  </a:lnTo>
                  <a:lnTo>
                    <a:pt x="511" y="830"/>
                  </a:lnTo>
                  <a:lnTo>
                    <a:pt x="512" y="829"/>
                  </a:lnTo>
                  <a:lnTo>
                    <a:pt x="514" y="828"/>
                  </a:lnTo>
                  <a:lnTo>
                    <a:pt x="516" y="827"/>
                  </a:lnTo>
                  <a:lnTo>
                    <a:pt x="517" y="828"/>
                  </a:lnTo>
                  <a:lnTo>
                    <a:pt x="519" y="829"/>
                  </a:lnTo>
                  <a:lnTo>
                    <a:pt x="521" y="830"/>
                  </a:lnTo>
                  <a:lnTo>
                    <a:pt x="523" y="829"/>
                  </a:lnTo>
                  <a:lnTo>
                    <a:pt x="524" y="826"/>
                  </a:lnTo>
                  <a:lnTo>
                    <a:pt x="526" y="825"/>
                  </a:lnTo>
                  <a:lnTo>
                    <a:pt x="528" y="828"/>
                  </a:lnTo>
                  <a:lnTo>
                    <a:pt x="529" y="828"/>
                  </a:lnTo>
                  <a:lnTo>
                    <a:pt x="531" y="826"/>
                  </a:lnTo>
                  <a:lnTo>
                    <a:pt x="532" y="824"/>
                  </a:lnTo>
                  <a:lnTo>
                    <a:pt x="533" y="825"/>
                  </a:lnTo>
                  <a:lnTo>
                    <a:pt x="535" y="827"/>
                  </a:lnTo>
                  <a:lnTo>
                    <a:pt x="537" y="828"/>
                  </a:lnTo>
                  <a:lnTo>
                    <a:pt x="538" y="829"/>
                  </a:lnTo>
                  <a:lnTo>
                    <a:pt x="540" y="832"/>
                  </a:lnTo>
                  <a:lnTo>
                    <a:pt x="542" y="836"/>
                  </a:lnTo>
                  <a:lnTo>
                    <a:pt x="544" y="834"/>
                  </a:lnTo>
                  <a:lnTo>
                    <a:pt x="545" y="831"/>
                  </a:lnTo>
                  <a:lnTo>
                    <a:pt x="547" y="829"/>
                  </a:lnTo>
                  <a:lnTo>
                    <a:pt x="549" y="832"/>
                  </a:lnTo>
                  <a:lnTo>
                    <a:pt x="550" y="835"/>
                  </a:lnTo>
                  <a:lnTo>
                    <a:pt x="552" y="835"/>
                  </a:lnTo>
                  <a:lnTo>
                    <a:pt x="554" y="832"/>
                  </a:lnTo>
                  <a:lnTo>
                    <a:pt x="555" y="830"/>
                  </a:lnTo>
                  <a:lnTo>
                    <a:pt x="557" y="830"/>
                  </a:lnTo>
                  <a:lnTo>
                    <a:pt x="559" y="831"/>
                  </a:lnTo>
                  <a:lnTo>
                    <a:pt x="560" y="829"/>
                  </a:lnTo>
                  <a:lnTo>
                    <a:pt x="562" y="825"/>
                  </a:lnTo>
                  <a:lnTo>
                    <a:pt x="564" y="823"/>
                  </a:lnTo>
                  <a:lnTo>
                    <a:pt x="565" y="823"/>
                  </a:lnTo>
                  <a:lnTo>
                    <a:pt x="566" y="825"/>
                  </a:lnTo>
                  <a:lnTo>
                    <a:pt x="568" y="824"/>
                  </a:lnTo>
                  <a:lnTo>
                    <a:pt x="570" y="824"/>
                  </a:lnTo>
                  <a:lnTo>
                    <a:pt x="571" y="825"/>
                  </a:lnTo>
                  <a:lnTo>
                    <a:pt x="573" y="828"/>
                  </a:lnTo>
                  <a:lnTo>
                    <a:pt x="575" y="828"/>
                  </a:lnTo>
                  <a:lnTo>
                    <a:pt x="576" y="825"/>
                  </a:lnTo>
                  <a:lnTo>
                    <a:pt x="578" y="825"/>
                  </a:lnTo>
                  <a:lnTo>
                    <a:pt x="580" y="828"/>
                  </a:lnTo>
                  <a:lnTo>
                    <a:pt x="581" y="829"/>
                  </a:lnTo>
                  <a:lnTo>
                    <a:pt x="583" y="826"/>
                  </a:lnTo>
                  <a:lnTo>
                    <a:pt x="585" y="823"/>
                  </a:lnTo>
                  <a:lnTo>
                    <a:pt x="587" y="824"/>
                  </a:lnTo>
                  <a:lnTo>
                    <a:pt x="588" y="829"/>
                  </a:lnTo>
                  <a:lnTo>
                    <a:pt x="590" y="832"/>
                  </a:lnTo>
                  <a:lnTo>
                    <a:pt x="592" y="830"/>
                  </a:lnTo>
                  <a:lnTo>
                    <a:pt x="593" y="828"/>
                  </a:lnTo>
                  <a:lnTo>
                    <a:pt x="595" y="825"/>
                  </a:lnTo>
                  <a:lnTo>
                    <a:pt x="596" y="824"/>
                  </a:lnTo>
                  <a:lnTo>
                    <a:pt x="597" y="823"/>
                  </a:lnTo>
                  <a:lnTo>
                    <a:pt x="599" y="824"/>
                  </a:lnTo>
                  <a:lnTo>
                    <a:pt x="601" y="825"/>
                  </a:lnTo>
                  <a:lnTo>
                    <a:pt x="602" y="825"/>
                  </a:lnTo>
                  <a:lnTo>
                    <a:pt x="604" y="822"/>
                  </a:lnTo>
                  <a:lnTo>
                    <a:pt x="606" y="821"/>
                  </a:lnTo>
                  <a:lnTo>
                    <a:pt x="608" y="823"/>
                  </a:lnTo>
                  <a:lnTo>
                    <a:pt x="609" y="826"/>
                  </a:lnTo>
                  <a:lnTo>
                    <a:pt x="611" y="827"/>
                  </a:lnTo>
                  <a:lnTo>
                    <a:pt x="613" y="826"/>
                  </a:lnTo>
                  <a:lnTo>
                    <a:pt x="614" y="824"/>
                  </a:lnTo>
                  <a:lnTo>
                    <a:pt x="616" y="821"/>
                  </a:lnTo>
                  <a:lnTo>
                    <a:pt x="618" y="820"/>
                  </a:lnTo>
                  <a:lnTo>
                    <a:pt x="619" y="821"/>
                  </a:lnTo>
                  <a:lnTo>
                    <a:pt x="621" y="823"/>
                  </a:lnTo>
                  <a:lnTo>
                    <a:pt x="623" y="824"/>
                  </a:lnTo>
                  <a:lnTo>
                    <a:pt x="624" y="823"/>
                  </a:lnTo>
                  <a:lnTo>
                    <a:pt x="626" y="821"/>
                  </a:lnTo>
                  <a:lnTo>
                    <a:pt x="628" y="823"/>
                  </a:lnTo>
                  <a:lnTo>
                    <a:pt x="629" y="825"/>
                  </a:lnTo>
                  <a:lnTo>
                    <a:pt x="630" y="825"/>
                  </a:lnTo>
                  <a:lnTo>
                    <a:pt x="632" y="824"/>
                  </a:lnTo>
                  <a:lnTo>
                    <a:pt x="634" y="823"/>
                  </a:lnTo>
                  <a:lnTo>
                    <a:pt x="635" y="825"/>
                  </a:lnTo>
                  <a:lnTo>
                    <a:pt x="637" y="825"/>
                  </a:lnTo>
                  <a:lnTo>
                    <a:pt x="639" y="823"/>
                  </a:lnTo>
                  <a:lnTo>
                    <a:pt x="640" y="822"/>
                  </a:lnTo>
                  <a:lnTo>
                    <a:pt x="642" y="819"/>
                  </a:lnTo>
                  <a:lnTo>
                    <a:pt x="644" y="817"/>
                  </a:lnTo>
                  <a:lnTo>
                    <a:pt x="645" y="816"/>
                  </a:lnTo>
                  <a:lnTo>
                    <a:pt x="647" y="821"/>
                  </a:lnTo>
                  <a:lnTo>
                    <a:pt x="649" y="827"/>
                  </a:lnTo>
                  <a:lnTo>
                    <a:pt x="651" y="830"/>
                  </a:lnTo>
                  <a:lnTo>
                    <a:pt x="652" y="825"/>
                  </a:lnTo>
                  <a:lnTo>
                    <a:pt x="654" y="819"/>
                  </a:lnTo>
                  <a:lnTo>
                    <a:pt x="656" y="815"/>
                  </a:lnTo>
                  <a:lnTo>
                    <a:pt x="657" y="817"/>
                  </a:lnTo>
                  <a:lnTo>
                    <a:pt x="659" y="820"/>
                  </a:lnTo>
                  <a:lnTo>
                    <a:pt x="660" y="821"/>
                  </a:lnTo>
                  <a:lnTo>
                    <a:pt x="661" y="820"/>
                  </a:lnTo>
                  <a:lnTo>
                    <a:pt x="663" y="820"/>
                  </a:lnTo>
                  <a:lnTo>
                    <a:pt x="665" y="821"/>
                  </a:lnTo>
                  <a:lnTo>
                    <a:pt x="667" y="819"/>
                  </a:lnTo>
                  <a:lnTo>
                    <a:pt x="668" y="816"/>
                  </a:lnTo>
                  <a:lnTo>
                    <a:pt x="670" y="816"/>
                  </a:lnTo>
                  <a:lnTo>
                    <a:pt x="672" y="816"/>
                  </a:lnTo>
                  <a:lnTo>
                    <a:pt x="673" y="816"/>
                  </a:lnTo>
                  <a:lnTo>
                    <a:pt x="675" y="816"/>
                  </a:lnTo>
                  <a:lnTo>
                    <a:pt x="677" y="819"/>
                  </a:lnTo>
                  <a:lnTo>
                    <a:pt x="678" y="821"/>
                  </a:lnTo>
                  <a:lnTo>
                    <a:pt x="680" y="821"/>
                  </a:lnTo>
                  <a:lnTo>
                    <a:pt x="682" y="819"/>
                  </a:lnTo>
                  <a:lnTo>
                    <a:pt x="683" y="819"/>
                  </a:lnTo>
                  <a:lnTo>
                    <a:pt x="685" y="819"/>
                  </a:lnTo>
                  <a:lnTo>
                    <a:pt x="687" y="817"/>
                  </a:lnTo>
                  <a:lnTo>
                    <a:pt x="689" y="814"/>
                  </a:lnTo>
                  <a:lnTo>
                    <a:pt x="690" y="813"/>
                  </a:lnTo>
                  <a:lnTo>
                    <a:pt x="692" y="815"/>
                  </a:lnTo>
                  <a:lnTo>
                    <a:pt x="693" y="817"/>
                  </a:lnTo>
                  <a:lnTo>
                    <a:pt x="694" y="817"/>
                  </a:lnTo>
                  <a:lnTo>
                    <a:pt x="696" y="816"/>
                  </a:lnTo>
                  <a:lnTo>
                    <a:pt x="698" y="816"/>
                  </a:lnTo>
                  <a:lnTo>
                    <a:pt x="699" y="817"/>
                  </a:lnTo>
                  <a:lnTo>
                    <a:pt x="701" y="816"/>
                  </a:lnTo>
                  <a:lnTo>
                    <a:pt x="703" y="814"/>
                  </a:lnTo>
                  <a:lnTo>
                    <a:pt x="704" y="814"/>
                  </a:lnTo>
                  <a:lnTo>
                    <a:pt x="706" y="814"/>
                  </a:lnTo>
                  <a:lnTo>
                    <a:pt x="708" y="811"/>
                  </a:lnTo>
                  <a:lnTo>
                    <a:pt x="710" y="808"/>
                  </a:lnTo>
                  <a:lnTo>
                    <a:pt x="711" y="807"/>
                  </a:lnTo>
                  <a:lnTo>
                    <a:pt x="713" y="810"/>
                  </a:lnTo>
                  <a:lnTo>
                    <a:pt x="715" y="810"/>
                  </a:lnTo>
                  <a:lnTo>
                    <a:pt x="716" y="806"/>
                  </a:lnTo>
                  <a:lnTo>
                    <a:pt x="718" y="804"/>
                  </a:lnTo>
                  <a:lnTo>
                    <a:pt x="720" y="805"/>
                  </a:lnTo>
                  <a:lnTo>
                    <a:pt x="721" y="806"/>
                  </a:lnTo>
                  <a:lnTo>
                    <a:pt x="723" y="805"/>
                  </a:lnTo>
                  <a:lnTo>
                    <a:pt x="724" y="804"/>
                  </a:lnTo>
                  <a:lnTo>
                    <a:pt x="725" y="805"/>
                  </a:lnTo>
                  <a:lnTo>
                    <a:pt x="727" y="805"/>
                  </a:lnTo>
                  <a:lnTo>
                    <a:pt x="729" y="804"/>
                  </a:lnTo>
                  <a:lnTo>
                    <a:pt x="731" y="803"/>
                  </a:lnTo>
                  <a:lnTo>
                    <a:pt x="732" y="803"/>
                  </a:lnTo>
                  <a:lnTo>
                    <a:pt x="734" y="803"/>
                  </a:lnTo>
                  <a:lnTo>
                    <a:pt x="736" y="800"/>
                  </a:lnTo>
                  <a:lnTo>
                    <a:pt x="737" y="796"/>
                  </a:lnTo>
                  <a:lnTo>
                    <a:pt x="739" y="794"/>
                  </a:lnTo>
                  <a:lnTo>
                    <a:pt x="741" y="796"/>
                  </a:lnTo>
                  <a:lnTo>
                    <a:pt x="742" y="797"/>
                  </a:lnTo>
                  <a:lnTo>
                    <a:pt x="744" y="795"/>
                  </a:lnTo>
                  <a:lnTo>
                    <a:pt x="746" y="792"/>
                  </a:lnTo>
                  <a:lnTo>
                    <a:pt x="747" y="792"/>
                  </a:lnTo>
                  <a:lnTo>
                    <a:pt x="749" y="793"/>
                  </a:lnTo>
                  <a:lnTo>
                    <a:pt x="751" y="791"/>
                  </a:lnTo>
                  <a:lnTo>
                    <a:pt x="753" y="786"/>
                  </a:lnTo>
                  <a:lnTo>
                    <a:pt x="754" y="784"/>
                  </a:lnTo>
                  <a:lnTo>
                    <a:pt x="756" y="785"/>
                  </a:lnTo>
                  <a:lnTo>
                    <a:pt x="757" y="788"/>
                  </a:lnTo>
                  <a:lnTo>
                    <a:pt x="758" y="787"/>
                  </a:lnTo>
                  <a:lnTo>
                    <a:pt x="760" y="784"/>
                  </a:lnTo>
                  <a:lnTo>
                    <a:pt x="762" y="782"/>
                  </a:lnTo>
                  <a:lnTo>
                    <a:pt x="763" y="781"/>
                  </a:lnTo>
                  <a:lnTo>
                    <a:pt x="765" y="781"/>
                  </a:lnTo>
                  <a:lnTo>
                    <a:pt x="767" y="780"/>
                  </a:lnTo>
                  <a:lnTo>
                    <a:pt x="768" y="779"/>
                  </a:lnTo>
                  <a:lnTo>
                    <a:pt x="770" y="777"/>
                  </a:lnTo>
                  <a:lnTo>
                    <a:pt x="772" y="774"/>
                  </a:lnTo>
                  <a:lnTo>
                    <a:pt x="774" y="772"/>
                  </a:lnTo>
                  <a:lnTo>
                    <a:pt x="775" y="772"/>
                  </a:lnTo>
                  <a:lnTo>
                    <a:pt x="777" y="774"/>
                  </a:lnTo>
                  <a:lnTo>
                    <a:pt x="779" y="773"/>
                  </a:lnTo>
                  <a:lnTo>
                    <a:pt x="780" y="767"/>
                  </a:lnTo>
                  <a:lnTo>
                    <a:pt x="782" y="762"/>
                  </a:lnTo>
                  <a:lnTo>
                    <a:pt x="784" y="763"/>
                  </a:lnTo>
                  <a:lnTo>
                    <a:pt x="785" y="765"/>
                  </a:lnTo>
                  <a:lnTo>
                    <a:pt x="787" y="764"/>
                  </a:lnTo>
                  <a:lnTo>
                    <a:pt x="788" y="761"/>
                  </a:lnTo>
                  <a:lnTo>
                    <a:pt x="789" y="758"/>
                  </a:lnTo>
                  <a:lnTo>
                    <a:pt x="791" y="754"/>
                  </a:lnTo>
                  <a:lnTo>
                    <a:pt x="793" y="748"/>
                  </a:lnTo>
                  <a:lnTo>
                    <a:pt x="795" y="745"/>
                  </a:lnTo>
                  <a:lnTo>
                    <a:pt x="796" y="747"/>
                  </a:lnTo>
                  <a:lnTo>
                    <a:pt x="798" y="747"/>
                  </a:lnTo>
                  <a:lnTo>
                    <a:pt x="800" y="742"/>
                  </a:lnTo>
                  <a:lnTo>
                    <a:pt x="801" y="735"/>
                  </a:lnTo>
                  <a:lnTo>
                    <a:pt x="803" y="732"/>
                  </a:lnTo>
                  <a:lnTo>
                    <a:pt x="805" y="733"/>
                  </a:lnTo>
                  <a:lnTo>
                    <a:pt x="806" y="729"/>
                  </a:lnTo>
                  <a:lnTo>
                    <a:pt x="808" y="721"/>
                  </a:lnTo>
                  <a:lnTo>
                    <a:pt x="810" y="717"/>
                  </a:lnTo>
                  <a:lnTo>
                    <a:pt x="811" y="717"/>
                  </a:lnTo>
                  <a:lnTo>
                    <a:pt x="813" y="714"/>
                  </a:lnTo>
                  <a:lnTo>
                    <a:pt x="815" y="705"/>
                  </a:lnTo>
                  <a:lnTo>
                    <a:pt x="817" y="696"/>
                  </a:lnTo>
                  <a:lnTo>
                    <a:pt x="818" y="693"/>
                  </a:lnTo>
                  <a:lnTo>
                    <a:pt x="820" y="689"/>
                  </a:lnTo>
                  <a:lnTo>
                    <a:pt x="821" y="680"/>
                  </a:lnTo>
                  <a:lnTo>
                    <a:pt x="822" y="670"/>
                  </a:lnTo>
                  <a:lnTo>
                    <a:pt x="824" y="664"/>
                  </a:lnTo>
                  <a:lnTo>
                    <a:pt x="826" y="660"/>
                  </a:lnTo>
                  <a:lnTo>
                    <a:pt x="827" y="652"/>
                  </a:lnTo>
                  <a:lnTo>
                    <a:pt x="829" y="644"/>
                  </a:lnTo>
                  <a:lnTo>
                    <a:pt x="831" y="642"/>
                  </a:lnTo>
                  <a:lnTo>
                    <a:pt x="832" y="641"/>
                  </a:lnTo>
                  <a:lnTo>
                    <a:pt x="834" y="634"/>
                  </a:lnTo>
                  <a:lnTo>
                    <a:pt x="836" y="624"/>
                  </a:lnTo>
                  <a:lnTo>
                    <a:pt x="838" y="617"/>
                  </a:lnTo>
                  <a:lnTo>
                    <a:pt x="839" y="615"/>
                  </a:lnTo>
                  <a:lnTo>
                    <a:pt x="841" y="611"/>
                  </a:lnTo>
                  <a:lnTo>
                    <a:pt x="843" y="607"/>
                  </a:lnTo>
                  <a:lnTo>
                    <a:pt x="844" y="604"/>
                  </a:lnTo>
                  <a:lnTo>
                    <a:pt x="846" y="601"/>
                  </a:lnTo>
                  <a:lnTo>
                    <a:pt x="848" y="595"/>
                  </a:lnTo>
                  <a:lnTo>
                    <a:pt x="849" y="589"/>
                  </a:lnTo>
                  <a:lnTo>
                    <a:pt x="851" y="586"/>
                  </a:lnTo>
                  <a:lnTo>
                    <a:pt x="852" y="585"/>
                  </a:lnTo>
                  <a:lnTo>
                    <a:pt x="853" y="580"/>
                  </a:lnTo>
                  <a:lnTo>
                    <a:pt x="855" y="572"/>
                  </a:lnTo>
                  <a:lnTo>
                    <a:pt x="857" y="566"/>
                  </a:lnTo>
                  <a:lnTo>
                    <a:pt x="859" y="563"/>
                  </a:lnTo>
                  <a:lnTo>
                    <a:pt x="860" y="558"/>
                  </a:lnTo>
                  <a:lnTo>
                    <a:pt x="862" y="552"/>
                  </a:lnTo>
                  <a:lnTo>
                    <a:pt x="864" y="547"/>
                  </a:lnTo>
                  <a:lnTo>
                    <a:pt x="865" y="545"/>
                  </a:lnTo>
                  <a:lnTo>
                    <a:pt x="867" y="541"/>
                  </a:lnTo>
                  <a:lnTo>
                    <a:pt x="869" y="535"/>
                  </a:lnTo>
                  <a:lnTo>
                    <a:pt x="870" y="530"/>
                  </a:lnTo>
                  <a:lnTo>
                    <a:pt x="872" y="526"/>
                  </a:lnTo>
                  <a:lnTo>
                    <a:pt x="874" y="520"/>
                  </a:lnTo>
                  <a:lnTo>
                    <a:pt x="875" y="512"/>
                  </a:lnTo>
                  <a:lnTo>
                    <a:pt x="877" y="508"/>
                  </a:lnTo>
                  <a:lnTo>
                    <a:pt x="879" y="505"/>
                  </a:lnTo>
                  <a:lnTo>
                    <a:pt x="881" y="499"/>
                  </a:lnTo>
                  <a:lnTo>
                    <a:pt x="882" y="489"/>
                  </a:lnTo>
                  <a:lnTo>
                    <a:pt x="884" y="481"/>
                  </a:lnTo>
                  <a:lnTo>
                    <a:pt x="885" y="476"/>
                  </a:lnTo>
                  <a:lnTo>
                    <a:pt x="886" y="470"/>
                  </a:lnTo>
                  <a:lnTo>
                    <a:pt x="888" y="460"/>
                  </a:lnTo>
                  <a:lnTo>
                    <a:pt x="890" y="451"/>
                  </a:lnTo>
                  <a:lnTo>
                    <a:pt x="891" y="447"/>
                  </a:lnTo>
                  <a:lnTo>
                    <a:pt x="893" y="447"/>
                  </a:lnTo>
                  <a:lnTo>
                    <a:pt x="895" y="445"/>
                  </a:lnTo>
                  <a:lnTo>
                    <a:pt x="896" y="443"/>
                  </a:lnTo>
                  <a:lnTo>
                    <a:pt x="898" y="441"/>
                  </a:lnTo>
                  <a:lnTo>
                    <a:pt x="900" y="438"/>
                  </a:lnTo>
                  <a:lnTo>
                    <a:pt x="902" y="434"/>
                  </a:lnTo>
                  <a:lnTo>
                    <a:pt x="903" y="434"/>
                  </a:lnTo>
                  <a:lnTo>
                    <a:pt x="905" y="442"/>
                  </a:lnTo>
                  <a:lnTo>
                    <a:pt x="907" y="448"/>
                  </a:lnTo>
                  <a:lnTo>
                    <a:pt x="908" y="447"/>
                  </a:lnTo>
                  <a:lnTo>
                    <a:pt x="910" y="445"/>
                  </a:lnTo>
                  <a:lnTo>
                    <a:pt x="912" y="450"/>
                  </a:lnTo>
                  <a:lnTo>
                    <a:pt x="913" y="457"/>
                  </a:lnTo>
                  <a:lnTo>
                    <a:pt x="915" y="463"/>
                  </a:lnTo>
                  <a:lnTo>
                    <a:pt x="916" y="466"/>
                  </a:lnTo>
                  <a:lnTo>
                    <a:pt x="917" y="472"/>
                  </a:lnTo>
                  <a:lnTo>
                    <a:pt x="919" y="483"/>
                  </a:lnTo>
                  <a:lnTo>
                    <a:pt x="921" y="493"/>
                  </a:lnTo>
                  <a:lnTo>
                    <a:pt x="923" y="504"/>
                  </a:lnTo>
                  <a:lnTo>
                    <a:pt x="924" y="518"/>
                  </a:lnTo>
                  <a:lnTo>
                    <a:pt x="926" y="530"/>
                  </a:lnTo>
                  <a:lnTo>
                    <a:pt x="928" y="536"/>
                  </a:lnTo>
                  <a:lnTo>
                    <a:pt x="929" y="541"/>
                  </a:lnTo>
                  <a:lnTo>
                    <a:pt x="931" y="551"/>
                  </a:lnTo>
                  <a:lnTo>
                    <a:pt x="933" y="563"/>
                  </a:lnTo>
                  <a:lnTo>
                    <a:pt x="934" y="568"/>
                  </a:lnTo>
                  <a:lnTo>
                    <a:pt x="936" y="571"/>
                  </a:lnTo>
                  <a:lnTo>
                    <a:pt x="938" y="579"/>
                  </a:lnTo>
                  <a:lnTo>
                    <a:pt x="939" y="590"/>
                  </a:lnTo>
                  <a:lnTo>
                    <a:pt x="941" y="595"/>
                  </a:lnTo>
                  <a:lnTo>
                    <a:pt x="943" y="593"/>
                  </a:lnTo>
                  <a:lnTo>
                    <a:pt x="945" y="593"/>
                  </a:lnTo>
                  <a:lnTo>
                    <a:pt x="946" y="600"/>
                  </a:lnTo>
                  <a:lnTo>
                    <a:pt x="948" y="608"/>
                  </a:lnTo>
                  <a:lnTo>
                    <a:pt x="949" y="609"/>
                  </a:lnTo>
                  <a:lnTo>
                    <a:pt x="950" y="608"/>
                  </a:lnTo>
                  <a:lnTo>
                    <a:pt x="952" y="613"/>
                  </a:lnTo>
                  <a:lnTo>
                    <a:pt x="954" y="617"/>
                  </a:lnTo>
                  <a:lnTo>
                    <a:pt x="955" y="620"/>
                  </a:lnTo>
                  <a:lnTo>
                    <a:pt x="957" y="622"/>
                  </a:lnTo>
                  <a:lnTo>
                    <a:pt x="959" y="626"/>
                  </a:lnTo>
                  <a:lnTo>
                    <a:pt x="961" y="631"/>
                  </a:lnTo>
                  <a:lnTo>
                    <a:pt x="962" y="632"/>
                  </a:lnTo>
                  <a:lnTo>
                    <a:pt x="964" y="633"/>
                  </a:lnTo>
                  <a:lnTo>
                    <a:pt x="966" y="636"/>
                  </a:lnTo>
                  <a:lnTo>
                    <a:pt x="967" y="640"/>
                  </a:lnTo>
                  <a:lnTo>
                    <a:pt x="969" y="641"/>
                  </a:lnTo>
                  <a:lnTo>
                    <a:pt x="971" y="640"/>
                  </a:lnTo>
                  <a:lnTo>
                    <a:pt x="972" y="642"/>
                  </a:lnTo>
                  <a:lnTo>
                    <a:pt x="974" y="649"/>
                  </a:lnTo>
                  <a:lnTo>
                    <a:pt x="976" y="655"/>
                  </a:lnTo>
                  <a:lnTo>
                    <a:pt x="977" y="659"/>
                  </a:lnTo>
                  <a:lnTo>
                    <a:pt x="979" y="660"/>
                  </a:lnTo>
                  <a:lnTo>
                    <a:pt x="980" y="662"/>
                  </a:lnTo>
                  <a:lnTo>
                    <a:pt x="982" y="664"/>
                  </a:lnTo>
                  <a:lnTo>
                    <a:pt x="983" y="668"/>
                  </a:lnTo>
                  <a:lnTo>
                    <a:pt x="985" y="671"/>
                  </a:lnTo>
                  <a:lnTo>
                    <a:pt x="987" y="671"/>
                  </a:lnTo>
                  <a:lnTo>
                    <a:pt x="988" y="670"/>
                  </a:lnTo>
                  <a:lnTo>
                    <a:pt x="990" y="671"/>
                  </a:lnTo>
                  <a:lnTo>
                    <a:pt x="992" y="677"/>
                  </a:lnTo>
                  <a:lnTo>
                    <a:pt x="993" y="682"/>
                  </a:lnTo>
                  <a:lnTo>
                    <a:pt x="995" y="681"/>
                  </a:lnTo>
                  <a:lnTo>
                    <a:pt x="997" y="680"/>
                  </a:lnTo>
                  <a:lnTo>
                    <a:pt x="998" y="684"/>
                  </a:lnTo>
                  <a:lnTo>
                    <a:pt x="1000" y="690"/>
                  </a:lnTo>
                  <a:lnTo>
                    <a:pt x="1002" y="691"/>
                  </a:lnTo>
                  <a:lnTo>
                    <a:pt x="1004" y="691"/>
                  </a:lnTo>
                  <a:lnTo>
                    <a:pt x="1005" y="692"/>
                  </a:lnTo>
                  <a:lnTo>
                    <a:pt x="1007" y="696"/>
                  </a:lnTo>
                  <a:lnTo>
                    <a:pt x="1009" y="698"/>
                  </a:lnTo>
                  <a:lnTo>
                    <a:pt x="1010" y="696"/>
                  </a:lnTo>
                  <a:lnTo>
                    <a:pt x="1012" y="699"/>
                  </a:lnTo>
                  <a:lnTo>
                    <a:pt x="1013" y="704"/>
                  </a:lnTo>
                  <a:lnTo>
                    <a:pt x="1014" y="707"/>
                  </a:lnTo>
                  <a:lnTo>
                    <a:pt x="1016" y="705"/>
                  </a:lnTo>
                  <a:lnTo>
                    <a:pt x="1018" y="702"/>
                  </a:lnTo>
                  <a:lnTo>
                    <a:pt x="1019" y="700"/>
                  </a:lnTo>
                  <a:lnTo>
                    <a:pt x="1021" y="696"/>
                  </a:lnTo>
                  <a:lnTo>
                    <a:pt x="1023" y="693"/>
                  </a:lnTo>
                  <a:lnTo>
                    <a:pt x="1025" y="696"/>
                  </a:lnTo>
                  <a:lnTo>
                    <a:pt x="1026" y="702"/>
                  </a:lnTo>
                  <a:lnTo>
                    <a:pt x="1028" y="702"/>
                  </a:lnTo>
                  <a:lnTo>
                    <a:pt x="1030" y="696"/>
                  </a:lnTo>
                  <a:lnTo>
                    <a:pt x="1031" y="692"/>
                  </a:lnTo>
                  <a:lnTo>
                    <a:pt x="1033" y="694"/>
                  </a:lnTo>
                  <a:lnTo>
                    <a:pt x="1035" y="696"/>
                  </a:lnTo>
                  <a:lnTo>
                    <a:pt x="1036" y="689"/>
                  </a:lnTo>
                  <a:lnTo>
                    <a:pt x="1038" y="682"/>
                  </a:lnTo>
                  <a:lnTo>
                    <a:pt x="1040" y="680"/>
                  </a:lnTo>
                  <a:lnTo>
                    <a:pt x="1041" y="679"/>
                  </a:lnTo>
                  <a:lnTo>
                    <a:pt x="1043" y="671"/>
                  </a:lnTo>
                  <a:lnTo>
                    <a:pt x="1044" y="662"/>
                  </a:lnTo>
                  <a:lnTo>
                    <a:pt x="1046" y="660"/>
                  </a:lnTo>
                  <a:lnTo>
                    <a:pt x="1047" y="661"/>
                  </a:lnTo>
                  <a:lnTo>
                    <a:pt x="1049" y="653"/>
                  </a:lnTo>
                  <a:lnTo>
                    <a:pt x="1051" y="636"/>
                  </a:lnTo>
                  <a:lnTo>
                    <a:pt x="1052" y="624"/>
                  </a:lnTo>
                  <a:lnTo>
                    <a:pt x="1054" y="620"/>
                  </a:lnTo>
                  <a:lnTo>
                    <a:pt x="1056" y="613"/>
                  </a:lnTo>
                  <a:lnTo>
                    <a:pt x="1057" y="595"/>
                  </a:lnTo>
                  <a:lnTo>
                    <a:pt x="1059" y="571"/>
                  </a:lnTo>
                  <a:lnTo>
                    <a:pt x="1061" y="552"/>
                  </a:lnTo>
                  <a:lnTo>
                    <a:pt x="1062" y="531"/>
                  </a:lnTo>
                  <a:lnTo>
                    <a:pt x="1064" y="498"/>
                  </a:lnTo>
                  <a:lnTo>
                    <a:pt x="1066" y="455"/>
                  </a:lnTo>
                  <a:lnTo>
                    <a:pt x="1068" y="414"/>
                  </a:lnTo>
                  <a:lnTo>
                    <a:pt x="1069" y="377"/>
                  </a:lnTo>
                  <a:lnTo>
                    <a:pt x="1071" y="333"/>
                  </a:lnTo>
                  <a:lnTo>
                    <a:pt x="1073" y="280"/>
                  </a:lnTo>
                  <a:lnTo>
                    <a:pt x="1074" y="228"/>
                  </a:lnTo>
                  <a:lnTo>
                    <a:pt x="1076" y="184"/>
                  </a:lnTo>
                  <a:lnTo>
                    <a:pt x="1077" y="144"/>
                  </a:lnTo>
                  <a:lnTo>
                    <a:pt x="1078" y="104"/>
                  </a:lnTo>
                  <a:lnTo>
                    <a:pt x="1080" y="69"/>
                  </a:lnTo>
                  <a:lnTo>
                    <a:pt x="1082" y="42"/>
                  </a:lnTo>
                  <a:lnTo>
                    <a:pt x="1083" y="24"/>
                  </a:lnTo>
                  <a:lnTo>
                    <a:pt x="1085" y="7"/>
                  </a:lnTo>
                  <a:lnTo>
                    <a:pt x="1087" y="0"/>
                  </a:lnTo>
                  <a:lnTo>
                    <a:pt x="1089" y="11"/>
                  </a:lnTo>
                  <a:lnTo>
                    <a:pt x="1090" y="42"/>
                  </a:lnTo>
                  <a:lnTo>
                    <a:pt x="1092" y="82"/>
                  </a:lnTo>
                  <a:lnTo>
                    <a:pt x="1094" y="124"/>
                  </a:lnTo>
                  <a:lnTo>
                    <a:pt x="1095" y="168"/>
                  </a:lnTo>
                  <a:lnTo>
                    <a:pt x="1097" y="211"/>
                  </a:lnTo>
                  <a:lnTo>
                    <a:pt x="1099" y="250"/>
                  </a:lnTo>
                  <a:lnTo>
                    <a:pt x="1100" y="282"/>
                  </a:lnTo>
                  <a:lnTo>
                    <a:pt x="1102" y="308"/>
                  </a:lnTo>
                  <a:lnTo>
                    <a:pt x="1104" y="335"/>
                  </a:lnTo>
                  <a:lnTo>
                    <a:pt x="1105" y="365"/>
                  </a:lnTo>
                  <a:lnTo>
                    <a:pt x="1107" y="396"/>
                  </a:lnTo>
                  <a:lnTo>
                    <a:pt x="1108" y="426"/>
                  </a:lnTo>
                  <a:lnTo>
                    <a:pt x="1110" y="454"/>
                  </a:lnTo>
                  <a:lnTo>
                    <a:pt x="1111" y="483"/>
                  </a:lnTo>
                  <a:lnTo>
                    <a:pt x="1113" y="511"/>
                  </a:lnTo>
                  <a:lnTo>
                    <a:pt x="1115" y="538"/>
                  </a:lnTo>
                  <a:lnTo>
                    <a:pt x="1116" y="561"/>
                  </a:lnTo>
                  <a:lnTo>
                    <a:pt x="1118" y="577"/>
                  </a:lnTo>
                  <a:lnTo>
                    <a:pt x="1120" y="588"/>
                  </a:lnTo>
                  <a:lnTo>
                    <a:pt x="1121" y="601"/>
                  </a:lnTo>
                  <a:lnTo>
                    <a:pt x="1123" y="618"/>
                  </a:lnTo>
                  <a:lnTo>
                    <a:pt x="1125" y="636"/>
                  </a:lnTo>
                  <a:lnTo>
                    <a:pt x="1126" y="647"/>
                  </a:lnTo>
                  <a:lnTo>
                    <a:pt x="1128" y="654"/>
                  </a:lnTo>
                  <a:lnTo>
                    <a:pt x="1130" y="661"/>
                  </a:lnTo>
                  <a:lnTo>
                    <a:pt x="1132" y="668"/>
                  </a:lnTo>
                  <a:lnTo>
                    <a:pt x="1133" y="673"/>
                  </a:lnTo>
                  <a:lnTo>
                    <a:pt x="1135" y="675"/>
                  </a:lnTo>
                  <a:lnTo>
                    <a:pt x="1137" y="681"/>
                  </a:lnTo>
                  <a:lnTo>
                    <a:pt x="1138" y="689"/>
                  </a:lnTo>
                  <a:lnTo>
                    <a:pt x="1139" y="693"/>
                  </a:lnTo>
                  <a:lnTo>
                    <a:pt x="1141" y="694"/>
                  </a:lnTo>
                  <a:lnTo>
                    <a:pt x="1142" y="697"/>
                  </a:lnTo>
                  <a:lnTo>
                    <a:pt x="1144" y="705"/>
                  </a:lnTo>
                  <a:lnTo>
                    <a:pt x="1146" y="714"/>
                  </a:lnTo>
                  <a:lnTo>
                    <a:pt x="1147" y="719"/>
                  </a:lnTo>
                  <a:lnTo>
                    <a:pt x="1149" y="720"/>
                  </a:lnTo>
                  <a:lnTo>
                    <a:pt x="1151" y="722"/>
                  </a:lnTo>
                  <a:lnTo>
                    <a:pt x="1153" y="727"/>
                  </a:lnTo>
                  <a:lnTo>
                    <a:pt x="1154" y="733"/>
                  </a:lnTo>
                  <a:lnTo>
                    <a:pt x="1156" y="736"/>
                  </a:lnTo>
                  <a:lnTo>
                    <a:pt x="1158" y="736"/>
                  </a:lnTo>
                  <a:lnTo>
                    <a:pt x="1159" y="738"/>
                  </a:lnTo>
                  <a:lnTo>
                    <a:pt x="1161" y="739"/>
                  </a:lnTo>
                  <a:lnTo>
                    <a:pt x="1163" y="741"/>
                  </a:lnTo>
                  <a:lnTo>
                    <a:pt x="1164" y="743"/>
                  </a:lnTo>
                  <a:lnTo>
                    <a:pt x="1166" y="745"/>
                  </a:lnTo>
                  <a:lnTo>
                    <a:pt x="1168" y="749"/>
                  </a:lnTo>
                  <a:lnTo>
                    <a:pt x="1169" y="755"/>
                  </a:lnTo>
                  <a:lnTo>
                    <a:pt x="1171" y="759"/>
                  </a:lnTo>
                  <a:lnTo>
                    <a:pt x="1172" y="760"/>
                  </a:lnTo>
                  <a:lnTo>
                    <a:pt x="1174" y="759"/>
                  </a:lnTo>
                  <a:lnTo>
                    <a:pt x="1175" y="760"/>
                  </a:lnTo>
                  <a:lnTo>
                    <a:pt x="1177" y="762"/>
                  </a:lnTo>
                  <a:lnTo>
                    <a:pt x="1179" y="763"/>
                  </a:lnTo>
                  <a:lnTo>
                    <a:pt x="1180" y="762"/>
                  </a:lnTo>
                  <a:lnTo>
                    <a:pt x="1182" y="764"/>
                  </a:lnTo>
                  <a:lnTo>
                    <a:pt x="1184" y="768"/>
                  </a:lnTo>
                  <a:lnTo>
                    <a:pt x="1185" y="772"/>
                  </a:lnTo>
                  <a:lnTo>
                    <a:pt x="1187" y="772"/>
                  </a:lnTo>
                  <a:lnTo>
                    <a:pt x="1189" y="774"/>
                  </a:lnTo>
                  <a:lnTo>
                    <a:pt x="1190" y="777"/>
                  </a:lnTo>
                  <a:lnTo>
                    <a:pt x="1192" y="779"/>
                  </a:lnTo>
                  <a:lnTo>
                    <a:pt x="1194" y="778"/>
                  </a:lnTo>
                  <a:lnTo>
                    <a:pt x="1196" y="778"/>
                  </a:lnTo>
                  <a:lnTo>
                    <a:pt x="1197" y="781"/>
                  </a:lnTo>
                  <a:lnTo>
                    <a:pt x="1199" y="785"/>
                  </a:lnTo>
                  <a:lnTo>
                    <a:pt x="1201" y="785"/>
                  </a:lnTo>
                  <a:lnTo>
                    <a:pt x="1202" y="783"/>
                  </a:lnTo>
                  <a:lnTo>
                    <a:pt x="1203" y="783"/>
                  </a:lnTo>
                  <a:lnTo>
                    <a:pt x="1205" y="785"/>
                  </a:lnTo>
                  <a:lnTo>
                    <a:pt x="1206" y="785"/>
                  </a:lnTo>
                  <a:lnTo>
                    <a:pt x="1208" y="784"/>
                  </a:lnTo>
                  <a:lnTo>
                    <a:pt x="1210" y="784"/>
                  </a:lnTo>
                  <a:lnTo>
                    <a:pt x="1211" y="785"/>
                  </a:lnTo>
                  <a:lnTo>
                    <a:pt x="1213" y="786"/>
                  </a:lnTo>
                  <a:lnTo>
                    <a:pt x="1215" y="787"/>
                  </a:lnTo>
                  <a:lnTo>
                    <a:pt x="1217" y="790"/>
                  </a:lnTo>
                  <a:lnTo>
                    <a:pt x="1218" y="792"/>
                  </a:lnTo>
                  <a:lnTo>
                    <a:pt x="1220" y="791"/>
                  </a:lnTo>
                  <a:lnTo>
                    <a:pt x="1222" y="789"/>
                  </a:lnTo>
                  <a:lnTo>
                    <a:pt x="1223" y="790"/>
                  </a:lnTo>
                  <a:lnTo>
                    <a:pt x="1225" y="792"/>
                  </a:lnTo>
                  <a:lnTo>
                    <a:pt x="1227" y="792"/>
                  </a:lnTo>
                  <a:lnTo>
                    <a:pt x="1228" y="791"/>
                  </a:lnTo>
                  <a:lnTo>
                    <a:pt x="1230" y="791"/>
                  </a:lnTo>
                  <a:lnTo>
                    <a:pt x="1232" y="794"/>
                  </a:lnTo>
                  <a:lnTo>
                    <a:pt x="1233" y="796"/>
                  </a:lnTo>
                  <a:lnTo>
                    <a:pt x="1235" y="796"/>
                  </a:lnTo>
                  <a:lnTo>
                    <a:pt x="1236" y="797"/>
                  </a:lnTo>
                  <a:lnTo>
                    <a:pt x="1238" y="799"/>
                  </a:lnTo>
                  <a:lnTo>
                    <a:pt x="1239" y="801"/>
                  </a:lnTo>
                  <a:lnTo>
                    <a:pt x="1241" y="801"/>
                  </a:lnTo>
                  <a:lnTo>
                    <a:pt x="1243" y="802"/>
                  </a:lnTo>
                  <a:lnTo>
                    <a:pt x="1244" y="807"/>
                  </a:lnTo>
                  <a:lnTo>
                    <a:pt x="1246" y="811"/>
                  </a:lnTo>
                  <a:lnTo>
                    <a:pt x="1248" y="812"/>
                  </a:lnTo>
                  <a:lnTo>
                    <a:pt x="1249" y="810"/>
                  </a:lnTo>
                  <a:lnTo>
                    <a:pt x="1251" y="811"/>
                  </a:lnTo>
                  <a:lnTo>
                    <a:pt x="1253" y="812"/>
                  </a:lnTo>
                  <a:lnTo>
                    <a:pt x="1254" y="810"/>
                  </a:lnTo>
                  <a:lnTo>
                    <a:pt x="1256" y="805"/>
                  </a:lnTo>
                  <a:lnTo>
                    <a:pt x="1258" y="804"/>
                  </a:lnTo>
                  <a:lnTo>
                    <a:pt x="1260" y="809"/>
                  </a:lnTo>
                  <a:lnTo>
                    <a:pt x="1261" y="815"/>
                  </a:lnTo>
                  <a:lnTo>
                    <a:pt x="1263" y="816"/>
                  </a:lnTo>
                  <a:lnTo>
                    <a:pt x="1265" y="813"/>
                  </a:lnTo>
                  <a:lnTo>
                    <a:pt x="1266" y="813"/>
                  </a:lnTo>
                  <a:lnTo>
                    <a:pt x="1267" y="816"/>
                  </a:lnTo>
                  <a:lnTo>
                    <a:pt x="1269" y="819"/>
                  </a:lnTo>
                  <a:lnTo>
                    <a:pt x="1270" y="816"/>
                  </a:lnTo>
                  <a:lnTo>
                    <a:pt x="1272" y="814"/>
                  </a:lnTo>
                  <a:lnTo>
                    <a:pt x="1274" y="815"/>
                  </a:lnTo>
                  <a:lnTo>
                    <a:pt x="1276" y="819"/>
                  </a:lnTo>
                  <a:lnTo>
                    <a:pt x="1277" y="820"/>
                  </a:lnTo>
                  <a:lnTo>
                    <a:pt x="1279" y="818"/>
                  </a:lnTo>
                  <a:lnTo>
                    <a:pt x="1281" y="817"/>
                  </a:lnTo>
                  <a:lnTo>
                    <a:pt x="1282" y="819"/>
                  </a:lnTo>
                  <a:lnTo>
                    <a:pt x="1284" y="822"/>
                  </a:lnTo>
                  <a:lnTo>
                    <a:pt x="1286" y="821"/>
                  </a:lnTo>
                  <a:lnTo>
                    <a:pt x="1287" y="818"/>
                  </a:lnTo>
                  <a:lnTo>
                    <a:pt x="1289" y="817"/>
                  </a:lnTo>
                  <a:lnTo>
                    <a:pt x="1291" y="821"/>
                  </a:lnTo>
                  <a:lnTo>
                    <a:pt x="1292" y="824"/>
                  </a:lnTo>
                  <a:lnTo>
                    <a:pt x="1294" y="826"/>
                  </a:lnTo>
                  <a:lnTo>
                    <a:pt x="1296" y="826"/>
                  </a:lnTo>
                  <a:lnTo>
                    <a:pt x="1298" y="827"/>
                  </a:lnTo>
                  <a:lnTo>
                    <a:pt x="1299" y="826"/>
                  </a:lnTo>
                  <a:lnTo>
                    <a:pt x="1300" y="824"/>
                  </a:lnTo>
                  <a:lnTo>
                    <a:pt x="1302" y="823"/>
                  </a:lnTo>
                  <a:lnTo>
                    <a:pt x="1303" y="823"/>
                  </a:lnTo>
                  <a:lnTo>
                    <a:pt x="1305" y="824"/>
                  </a:lnTo>
                  <a:lnTo>
                    <a:pt x="1307" y="822"/>
                  </a:lnTo>
                  <a:lnTo>
                    <a:pt x="1308" y="820"/>
                  </a:lnTo>
                  <a:lnTo>
                    <a:pt x="1310" y="822"/>
                  </a:lnTo>
                  <a:lnTo>
                    <a:pt x="1312" y="825"/>
                  </a:lnTo>
                  <a:lnTo>
                    <a:pt x="1313" y="826"/>
                  </a:lnTo>
                  <a:lnTo>
                    <a:pt x="1315" y="824"/>
                  </a:lnTo>
                  <a:lnTo>
                    <a:pt x="1317" y="823"/>
                  </a:lnTo>
                  <a:lnTo>
                    <a:pt x="1319" y="823"/>
                  </a:lnTo>
                  <a:lnTo>
                    <a:pt x="1320" y="825"/>
                  </a:lnTo>
                  <a:lnTo>
                    <a:pt x="1322" y="825"/>
                  </a:lnTo>
                  <a:lnTo>
                    <a:pt x="1324" y="827"/>
                  </a:lnTo>
                  <a:lnTo>
                    <a:pt x="1325" y="828"/>
                  </a:lnTo>
                  <a:lnTo>
                    <a:pt x="1327" y="828"/>
                  </a:lnTo>
                  <a:lnTo>
                    <a:pt x="1329" y="825"/>
                  </a:lnTo>
                  <a:lnTo>
                    <a:pt x="1330" y="823"/>
                  </a:lnTo>
                  <a:lnTo>
                    <a:pt x="1331" y="825"/>
                  </a:lnTo>
                  <a:lnTo>
                    <a:pt x="1333" y="828"/>
                  </a:lnTo>
                  <a:lnTo>
                    <a:pt x="1334" y="827"/>
                  </a:lnTo>
                  <a:lnTo>
                    <a:pt x="1336" y="827"/>
                  </a:lnTo>
                  <a:lnTo>
                    <a:pt x="1338" y="830"/>
                  </a:lnTo>
                  <a:lnTo>
                    <a:pt x="1340" y="832"/>
                  </a:lnTo>
                  <a:lnTo>
                    <a:pt x="1341" y="830"/>
                  </a:lnTo>
                  <a:lnTo>
                    <a:pt x="1343" y="825"/>
                  </a:lnTo>
                  <a:lnTo>
                    <a:pt x="1345" y="823"/>
                  </a:lnTo>
                  <a:lnTo>
                    <a:pt x="1346" y="827"/>
                  </a:lnTo>
                  <a:lnTo>
                    <a:pt x="1348" y="831"/>
                  </a:lnTo>
                  <a:lnTo>
                    <a:pt x="1350" y="834"/>
                  </a:lnTo>
                  <a:lnTo>
                    <a:pt x="1351" y="835"/>
                  </a:lnTo>
                  <a:lnTo>
                    <a:pt x="1353" y="835"/>
                  </a:lnTo>
                  <a:lnTo>
                    <a:pt x="1355" y="832"/>
                  </a:lnTo>
                  <a:lnTo>
                    <a:pt x="1356" y="829"/>
                  </a:lnTo>
                  <a:lnTo>
                    <a:pt x="1358" y="829"/>
                  </a:lnTo>
                  <a:lnTo>
                    <a:pt x="1360" y="832"/>
                  </a:lnTo>
                  <a:lnTo>
                    <a:pt x="1362" y="833"/>
                  </a:lnTo>
                  <a:lnTo>
                    <a:pt x="1363" y="832"/>
                  </a:lnTo>
                  <a:lnTo>
                    <a:pt x="1364" y="832"/>
                  </a:lnTo>
                  <a:lnTo>
                    <a:pt x="1366" y="833"/>
                  </a:lnTo>
                  <a:lnTo>
                    <a:pt x="1367" y="833"/>
                  </a:lnTo>
                  <a:lnTo>
                    <a:pt x="1369" y="831"/>
                  </a:lnTo>
                  <a:lnTo>
                    <a:pt x="1371" y="830"/>
                  </a:lnTo>
                  <a:lnTo>
                    <a:pt x="1372" y="832"/>
                  </a:lnTo>
                  <a:lnTo>
                    <a:pt x="1374" y="834"/>
                  </a:lnTo>
                  <a:lnTo>
                    <a:pt x="1376" y="830"/>
                  </a:lnTo>
                  <a:lnTo>
                    <a:pt x="1377" y="826"/>
                  </a:lnTo>
                  <a:lnTo>
                    <a:pt x="1379" y="829"/>
                  </a:lnTo>
                  <a:lnTo>
                    <a:pt x="1381" y="834"/>
                  </a:lnTo>
                  <a:lnTo>
                    <a:pt x="1383" y="834"/>
                  </a:lnTo>
                  <a:lnTo>
                    <a:pt x="1384" y="830"/>
                  </a:lnTo>
                  <a:lnTo>
                    <a:pt x="1386" y="827"/>
                  </a:lnTo>
                  <a:lnTo>
                    <a:pt x="1388" y="830"/>
                  </a:lnTo>
                  <a:lnTo>
                    <a:pt x="1389" y="833"/>
                  </a:lnTo>
                  <a:lnTo>
                    <a:pt x="1391" y="834"/>
                  </a:lnTo>
                  <a:lnTo>
                    <a:pt x="1393" y="834"/>
                  </a:lnTo>
                  <a:lnTo>
                    <a:pt x="1394" y="833"/>
                  </a:lnTo>
                  <a:lnTo>
                    <a:pt x="1395" y="832"/>
                  </a:lnTo>
                  <a:lnTo>
                    <a:pt x="1397" y="833"/>
                  </a:lnTo>
                  <a:lnTo>
                    <a:pt x="1398" y="836"/>
                  </a:lnTo>
                  <a:lnTo>
                    <a:pt x="1400" y="838"/>
                  </a:lnTo>
                  <a:lnTo>
                    <a:pt x="1402" y="835"/>
                  </a:lnTo>
                  <a:lnTo>
                    <a:pt x="1404" y="829"/>
                  </a:lnTo>
                  <a:lnTo>
                    <a:pt x="1405" y="827"/>
                  </a:lnTo>
                  <a:lnTo>
                    <a:pt x="1407" y="832"/>
                  </a:lnTo>
                  <a:lnTo>
                    <a:pt x="1409" y="837"/>
                  </a:lnTo>
                  <a:lnTo>
                    <a:pt x="1410" y="836"/>
                  </a:lnTo>
                  <a:lnTo>
                    <a:pt x="1412" y="832"/>
                  </a:lnTo>
                  <a:lnTo>
                    <a:pt x="1414" y="831"/>
                  </a:lnTo>
                  <a:lnTo>
                    <a:pt x="1415" y="832"/>
                  </a:lnTo>
                  <a:lnTo>
                    <a:pt x="1417" y="831"/>
                  </a:lnTo>
                  <a:lnTo>
                    <a:pt x="1419" y="830"/>
                  </a:lnTo>
                  <a:lnTo>
                    <a:pt x="1420" y="831"/>
                  </a:lnTo>
                  <a:lnTo>
                    <a:pt x="1422" y="834"/>
                  </a:lnTo>
                  <a:lnTo>
                    <a:pt x="1424" y="835"/>
                  </a:lnTo>
                  <a:lnTo>
                    <a:pt x="1426" y="833"/>
                  </a:lnTo>
                  <a:lnTo>
                    <a:pt x="1427" y="832"/>
                  </a:lnTo>
                  <a:lnTo>
                    <a:pt x="1428" y="833"/>
                  </a:lnTo>
                  <a:lnTo>
                    <a:pt x="1430" y="832"/>
                  </a:lnTo>
                  <a:lnTo>
                    <a:pt x="1431" y="828"/>
                  </a:lnTo>
                  <a:lnTo>
                    <a:pt x="1433" y="827"/>
                  </a:lnTo>
                  <a:lnTo>
                    <a:pt x="1435" y="831"/>
                  </a:lnTo>
                  <a:lnTo>
                    <a:pt x="1436" y="834"/>
                  </a:lnTo>
                  <a:lnTo>
                    <a:pt x="1438" y="832"/>
                  </a:lnTo>
                  <a:lnTo>
                    <a:pt x="1440" y="830"/>
                  </a:lnTo>
                  <a:lnTo>
                    <a:pt x="1441" y="832"/>
                  </a:lnTo>
                  <a:lnTo>
                    <a:pt x="1443" y="837"/>
                  </a:lnTo>
                  <a:lnTo>
                    <a:pt x="1445" y="839"/>
                  </a:lnTo>
                  <a:lnTo>
                    <a:pt x="1447" y="836"/>
                  </a:lnTo>
                  <a:lnTo>
                    <a:pt x="1448" y="833"/>
                  </a:lnTo>
                  <a:lnTo>
                    <a:pt x="1450" y="832"/>
                  </a:lnTo>
                  <a:lnTo>
                    <a:pt x="1452" y="834"/>
                  </a:lnTo>
                  <a:lnTo>
                    <a:pt x="1453" y="834"/>
                  </a:lnTo>
                  <a:lnTo>
                    <a:pt x="1455" y="833"/>
                  </a:lnTo>
                  <a:lnTo>
                    <a:pt x="1457" y="832"/>
                  </a:lnTo>
                  <a:lnTo>
                    <a:pt x="1458" y="831"/>
                  </a:lnTo>
                  <a:lnTo>
                    <a:pt x="1459" y="832"/>
                  </a:lnTo>
                  <a:lnTo>
                    <a:pt x="1461" y="834"/>
                  </a:lnTo>
                  <a:lnTo>
                    <a:pt x="1462" y="837"/>
                  </a:lnTo>
                  <a:lnTo>
                    <a:pt x="1464" y="835"/>
                  </a:lnTo>
                  <a:lnTo>
                    <a:pt x="1466" y="834"/>
                  </a:lnTo>
                  <a:lnTo>
                    <a:pt x="1468" y="834"/>
                  </a:lnTo>
                  <a:lnTo>
                    <a:pt x="1469" y="837"/>
                  </a:lnTo>
                  <a:lnTo>
                    <a:pt x="1471" y="837"/>
                  </a:lnTo>
                  <a:lnTo>
                    <a:pt x="1473" y="834"/>
                  </a:lnTo>
                  <a:lnTo>
                    <a:pt x="1474" y="832"/>
                  </a:lnTo>
                  <a:lnTo>
                    <a:pt x="1476" y="834"/>
                  </a:lnTo>
                  <a:lnTo>
                    <a:pt x="1478" y="838"/>
                  </a:lnTo>
                  <a:lnTo>
                    <a:pt x="1479" y="838"/>
                  </a:lnTo>
                  <a:lnTo>
                    <a:pt x="1481" y="837"/>
                  </a:lnTo>
                  <a:lnTo>
                    <a:pt x="1483" y="837"/>
                  </a:lnTo>
                  <a:lnTo>
                    <a:pt x="1484" y="838"/>
                  </a:lnTo>
                  <a:lnTo>
                    <a:pt x="1486" y="837"/>
                  </a:lnTo>
                  <a:lnTo>
                    <a:pt x="1488" y="833"/>
                  </a:lnTo>
                  <a:lnTo>
                    <a:pt x="1490" y="832"/>
                  </a:lnTo>
                  <a:lnTo>
                    <a:pt x="1491" y="834"/>
                  </a:lnTo>
                  <a:lnTo>
                    <a:pt x="1492" y="837"/>
                  </a:lnTo>
                  <a:lnTo>
                    <a:pt x="1494" y="838"/>
                  </a:lnTo>
                  <a:lnTo>
                    <a:pt x="1495" y="837"/>
                  </a:lnTo>
                  <a:lnTo>
                    <a:pt x="1497" y="836"/>
                  </a:lnTo>
                  <a:lnTo>
                    <a:pt x="1499" y="834"/>
                  </a:lnTo>
                  <a:lnTo>
                    <a:pt x="1500" y="834"/>
                  </a:lnTo>
                  <a:lnTo>
                    <a:pt x="1502" y="836"/>
                  </a:lnTo>
                  <a:lnTo>
                    <a:pt x="1504" y="837"/>
                  </a:lnTo>
                  <a:lnTo>
                    <a:pt x="1505" y="837"/>
                  </a:lnTo>
                  <a:lnTo>
                    <a:pt x="1507" y="833"/>
                  </a:lnTo>
                  <a:lnTo>
                    <a:pt x="1509" y="831"/>
                  </a:lnTo>
                  <a:lnTo>
                    <a:pt x="1511" y="834"/>
                  </a:lnTo>
                  <a:lnTo>
                    <a:pt x="1512" y="839"/>
                  </a:lnTo>
                  <a:lnTo>
                    <a:pt x="1514" y="841"/>
                  </a:lnTo>
                  <a:lnTo>
                    <a:pt x="1516" y="839"/>
                  </a:lnTo>
                  <a:lnTo>
                    <a:pt x="1517" y="837"/>
                  </a:lnTo>
                  <a:lnTo>
                    <a:pt x="1519" y="837"/>
                  </a:lnTo>
                  <a:lnTo>
                    <a:pt x="1521" y="837"/>
                  </a:lnTo>
                  <a:lnTo>
                    <a:pt x="1522" y="837"/>
                  </a:lnTo>
                  <a:lnTo>
                    <a:pt x="1523" y="837"/>
                  </a:lnTo>
                  <a:lnTo>
                    <a:pt x="1525" y="835"/>
                  </a:lnTo>
                  <a:lnTo>
                    <a:pt x="1526" y="835"/>
                  </a:lnTo>
                  <a:lnTo>
                    <a:pt x="1528" y="837"/>
                  </a:lnTo>
                  <a:lnTo>
                    <a:pt x="1530" y="837"/>
                  </a:lnTo>
                  <a:lnTo>
                    <a:pt x="1532" y="836"/>
                  </a:lnTo>
                  <a:lnTo>
                    <a:pt x="1533" y="834"/>
                  </a:lnTo>
                  <a:lnTo>
                    <a:pt x="1535" y="832"/>
                  </a:lnTo>
                  <a:lnTo>
                    <a:pt x="1537" y="832"/>
                  </a:lnTo>
                  <a:lnTo>
                    <a:pt x="1538" y="834"/>
                  </a:lnTo>
                  <a:lnTo>
                    <a:pt x="1540" y="835"/>
                  </a:lnTo>
                  <a:lnTo>
                    <a:pt x="1542" y="834"/>
                  </a:lnTo>
                  <a:lnTo>
                    <a:pt x="1543" y="834"/>
                  </a:lnTo>
                  <a:lnTo>
                    <a:pt x="1545" y="835"/>
                  </a:lnTo>
                  <a:lnTo>
                    <a:pt x="1547" y="837"/>
                  </a:lnTo>
                  <a:lnTo>
                    <a:pt x="1548" y="839"/>
                  </a:lnTo>
                  <a:lnTo>
                    <a:pt x="1550" y="840"/>
                  </a:lnTo>
                  <a:lnTo>
                    <a:pt x="1552" y="841"/>
                  </a:lnTo>
                  <a:lnTo>
                    <a:pt x="1554" y="840"/>
                  </a:lnTo>
                  <a:lnTo>
                    <a:pt x="1555" y="840"/>
                  </a:lnTo>
                  <a:lnTo>
                    <a:pt x="1556" y="839"/>
                  </a:lnTo>
                  <a:lnTo>
                    <a:pt x="1558" y="837"/>
                  </a:lnTo>
                  <a:lnTo>
                    <a:pt x="1559" y="836"/>
                  </a:lnTo>
                  <a:lnTo>
                    <a:pt x="1561" y="834"/>
                  </a:lnTo>
                  <a:lnTo>
                    <a:pt x="1563" y="835"/>
                  </a:lnTo>
                  <a:lnTo>
                    <a:pt x="1564" y="837"/>
                  </a:lnTo>
                  <a:lnTo>
                    <a:pt x="1566" y="838"/>
                  </a:lnTo>
                  <a:lnTo>
                    <a:pt x="1568" y="837"/>
                  </a:lnTo>
                  <a:lnTo>
                    <a:pt x="1570" y="837"/>
                  </a:lnTo>
                  <a:lnTo>
                    <a:pt x="1571" y="838"/>
                  </a:lnTo>
                  <a:lnTo>
                    <a:pt x="1573" y="839"/>
                  </a:lnTo>
                  <a:lnTo>
                    <a:pt x="1575" y="838"/>
                  </a:lnTo>
                  <a:lnTo>
                    <a:pt x="1576" y="837"/>
                  </a:lnTo>
                  <a:lnTo>
                    <a:pt x="1578" y="837"/>
                  </a:lnTo>
                  <a:lnTo>
                    <a:pt x="1580" y="838"/>
                  </a:lnTo>
                  <a:lnTo>
                    <a:pt x="1581" y="839"/>
                  </a:lnTo>
                  <a:lnTo>
                    <a:pt x="1583" y="840"/>
                  </a:lnTo>
                  <a:lnTo>
                    <a:pt x="1585" y="841"/>
                  </a:lnTo>
                  <a:lnTo>
                    <a:pt x="1586" y="843"/>
                  </a:lnTo>
                  <a:lnTo>
                    <a:pt x="1587" y="842"/>
                  </a:lnTo>
                  <a:lnTo>
                    <a:pt x="1589" y="838"/>
                  </a:lnTo>
                  <a:lnTo>
                    <a:pt x="1591" y="835"/>
                  </a:lnTo>
                  <a:lnTo>
                    <a:pt x="1592" y="836"/>
                  </a:lnTo>
                  <a:lnTo>
                    <a:pt x="1594" y="841"/>
                  </a:lnTo>
                  <a:lnTo>
                    <a:pt x="1596" y="845"/>
                  </a:lnTo>
                  <a:lnTo>
                    <a:pt x="1597" y="845"/>
                  </a:lnTo>
                  <a:lnTo>
                    <a:pt x="1599" y="841"/>
                  </a:lnTo>
                  <a:lnTo>
                    <a:pt x="1601" y="838"/>
                  </a:lnTo>
                  <a:lnTo>
                    <a:pt x="1602" y="840"/>
                  </a:lnTo>
                  <a:lnTo>
                    <a:pt x="1604" y="843"/>
                  </a:lnTo>
                  <a:lnTo>
                    <a:pt x="1606" y="842"/>
                  </a:lnTo>
                  <a:lnTo>
                    <a:pt x="1607" y="838"/>
                  </a:lnTo>
                  <a:lnTo>
                    <a:pt x="1609" y="836"/>
                  </a:lnTo>
                  <a:lnTo>
                    <a:pt x="1611" y="838"/>
                  </a:lnTo>
                  <a:lnTo>
                    <a:pt x="1613" y="841"/>
                  </a:lnTo>
                  <a:lnTo>
                    <a:pt x="1614" y="841"/>
                  </a:lnTo>
                  <a:lnTo>
                    <a:pt x="1616" y="839"/>
                  </a:lnTo>
                  <a:lnTo>
                    <a:pt x="1618" y="840"/>
                  </a:lnTo>
                  <a:lnTo>
                    <a:pt x="1619" y="843"/>
                  </a:lnTo>
                  <a:lnTo>
                    <a:pt x="1620" y="845"/>
                  </a:lnTo>
                  <a:lnTo>
                    <a:pt x="1622" y="841"/>
                  </a:lnTo>
                  <a:lnTo>
                    <a:pt x="1623" y="836"/>
                  </a:lnTo>
                  <a:lnTo>
                    <a:pt x="1625" y="835"/>
                  </a:lnTo>
                  <a:lnTo>
                    <a:pt x="1627" y="838"/>
                  </a:lnTo>
                  <a:lnTo>
                    <a:pt x="1628" y="839"/>
                  </a:lnTo>
                  <a:lnTo>
                    <a:pt x="1630" y="838"/>
                  </a:lnTo>
                  <a:lnTo>
                    <a:pt x="1632" y="837"/>
                  </a:lnTo>
                  <a:lnTo>
                    <a:pt x="1634" y="839"/>
                  </a:lnTo>
                  <a:lnTo>
                    <a:pt x="1635" y="842"/>
                  </a:lnTo>
                  <a:lnTo>
                    <a:pt x="1637" y="841"/>
                  </a:lnTo>
                  <a:lnTo>
                    <a:pt x="1639" y="837"/>
                  </a:lnTo>
                  <a:lnTo>
                    <a:pt x="1640" y="832"/>
                  </a:lnTo>
                  <a:lnTo>
                    <a:pt x="1642" y="834"/>
                  </a:lnTo>
                  <a:lnTo>
                    <a:pt x="1644" y="839"/>
                  </a:lnTo>
                  <a:lnTo>
                    <a:pt x="1645" y="841"/>
                  </a:lnTo>
                  <a:lnTo>
                    <a:pt x="1647" y="839"/>
                  </a:lnTo>
                  <a:lnTo>
                    <a:pt x="1649" y="836"/>
                  </a:lnTo>
                  <a:lnTo>
                    <a:pt x="1650" y="836"/>
                  </a:lnTo>
                  <a:lnTo>
                    <a:pt x="1651" y="837"/>
                  </a:lnTo>
                  <a:lnTo>
                    <a:pt x="1653" y="836"/>
                  </a:lnTo>
                  <a:lnTo>
                    <a:pt x="1655" y="834"/>
                  </a:lnTo>
                  <a:lnTo>
                    <a:pt x="1656" y="834"/>
                  </a:lnTo>
                  <a:lnTo>
                    <a:pt x="1658" y="837"/>
                  </a:lnTo>
                  <a:lnTo>
                    <a:pt x="1660" y="837"/>
                  </a:lnTo>
                  <a:lnTo>
                    <a:pt x="1661" y="835"/>
                  </a:lnTo>
                  <a:lnTo>
                    <a:pt x="1663" y="834"/>
                  </a:lnTo>
                  <a:lnTo>
                    <a:pt x="1665" y="839"/>
                  </a:lnTo>
                  <a:lnTo>
                    <a:pt x="1666" y="843"/>
                  </a:lnTo>
                  <a:lnTo>
                    <a:pt x="1668" y="845"/>
                  </a:lnTo>
                  <a:lnTo>
                    <a:pt x="1670" y="843"/>
                  </a:lnTo>
                  <a:lnTo>
                    <a:pt x="1671" y="841"/>
                  </a:lnTo>
                  <a:lnTo>
                    <a:pt x="1673" y="839"/>
                  </a:lnTo>
                  <a:lnTo>
                    <a:pt x="1675" y="835"/>
                  </a:lnTo>
                  <a:lnTo>
                    <a:pt x="1677" y="833"/>
                  </a:lnTo>
                  <a:lnTo>
                    <a:pt x="1678" y="834"/>
                  </a:lnTo>
                  <a:lnTo>
                    <a:pt x="1680" y="839"/>
                  </a:lnTo>
                  <a:lnTo>
                    <a:pt x="1682" y="841"/>
                  </a:lnTo>
                  <a:lnTo>
                    <a:pt x="1683" y="840"/>
                  </a:lnTo>
                  <a:lnTo>
                    <a:pt x="1684" y="838"/>
                  </a:lnTo>
                  <a:lnTo>
                    <a:pt x="1686" y="837"/>
                  </a:lnTo>
                  <a:lnTo>
                    <a:pt x="1687" y="837"/>
                  </a:lnTo>
                  <a:lnTo>
                    <a:pt x="1689" y="837"/>
                  </a:lnTo>
                  <a:lnTo>
                    <a:pt x="1691" y="837"/>
                  </a:lnTo>
                  <a:lnTo>
                    <a:pt x="1692" y="839"/>
                  </a:lnTo>
                  <a:lnTo>
                    <a:pt x="1694" y="841"/>
                  </a:lnTo>
                  <a:lnTo>
                    <a:pt x="1696" y="839"/>
                  </a:lnTo>
                  <a:lnTo>
                    <a:pt x="1698" y="836"/>
                  </a:lnTo>
                  <a:lnTo>
                    <a:pt x="1699" y="836"/>
                  </a:lnTo>
                  <a:lnTo>
                    <a:pt x="1701" y="837"/>
                  </a:lnTo>
                  <a:lnTo>
                    <a:pt x="1703" y="837"/>
                  </a:lnTo>
                  <a:lnTo>
                    <a:pt x="1704" y="834"/>
                  </a:lnTo>
                  <a:lnTo>
                    <a:pt x="1706" y="835"/>
                  </a:lnTo>
                  <a:lnTo>
                    <a:pt x="1708" y="838"/>
                  </a:lnTo>
                  <a:lnTo>
                    <a:pt x="1709" y="839"/>
                  </a:lnTo>
                  <a:lnTo>
                    <a:pt x="1711" y="838"/>
                  </a:lnTo>
                  <a:lnTo>
                    <a:pt x="1713" y="837"/>
                  </a:lnTo>
                  <a:lnTo>
                    <a:pt x="1714" y="839"/>
                  </a:lnTo>
                  <a:lnTo>
                    <a:pt x="1715" y="842"/>
                  </a:lnTo>
                  <a:lnTo>
                    <a:pt x="1717" y="841"/>
                  </a:lnTo>
                  <a:lnTo>
                    <a:pt x="1719" y="837"/>
                  </a:lnTo>
                  <a:lnTo>
                    <a:pt x="1720" y="834"/>
                  </a:lnTo>
                  <a:lnTo>
                    <a:pt x="1722" y="835"/>
                  </a:lnTo>
                  <a:lnTo>
                    <a:pt x="1724" y="837"/>
                  </a:lnTo>
                  <a:lnTo>
                    <a:pt x="1725" y="836"/>
                  </a:lnTo>
                  <a:lnTo>
                    <a:pt x="1727" y="837"/>
                  </a:lnTo>
                  <a:lnTo>
                    <a:pt x="1729" y="840"/>
                  </a:lnTo>
                  <a:lnTo>
                    <a:pt x="1730" y="843"/>
                  </a:lnTo>
                  <a:lnTo>
                    <a:pt x="1732" y="844"/>
                  </a:lnTo>
                  <a:lnTo>
                    <a:pt x="1734" y="843"/>
                  </a:lnTo>
                  <a:lnTo>
                    <a:pt x="1735" y="843"/>
                  </a:lnTo>
                  <a:lnTo>
                    <a:pt x="1737" y="843"/>
                  </a:lnTo>
                  <a:lnTo>
                    <a:pt x="1739" y="841"/>
                  </a:lnTo>
                  <a:lnTo>
                    <a:pt x="1741" y="841"/>
                  </a:lnTo>
                  <a:lnTo>
                    <a:pt x="1742" y="846"/>
                  </a:lnTo>
                  <a:lnTo>
                    <a:pt x="1744" y="849"/>
                  </a:lnTo>
                  <a:lnTo>
                    <a:pt x="1746" y="846"/>
                  </a:lnTo>
                  <a:lnTo>
                    <a:pt x="1746" y="839"/>
                  </a:lnTo>
                  <a:lnTo>
                    <a:pt x="1748" y="837"/>
                  </a:lnTo>
                  <a:lnTo>
                    <a:pt x="1750" y="839"/>
                  </a:lnTo>
                  <a:lnTo>
                    <a:pt x="1751" y="841"/>
                  </a:lnTo>
                  <a:lnTo>
                    <a:pt x="1753" y="838"/>
                  </a:lnTo>
                  <a:lnTo>
                    <a:pt x="1755" y="835"/>
                  </a:lnTo>
                  <a:lnTo>
                    <a:pt x="1756" y="837"/>
                  </a:lnTo>
                  <a:lnTo>
                    <a:pt x="1758" y="839"/>
                  </a:lnTo>
                  <a:lnTo>
                    <a:pt x="1760" y="841"/>
                  </a:lnTo>
                  <a:lnTo>
                    <a:pt x="1762" y="842"/>
                  </a:lnTo>
                  <a:lnTo>
                    <a:pt x="1763" y="843"/>
                  </a:lnTo>
                  <a:lnTo>
                    <a:pt x="1765" y="841"/>
                  </a:lnTo>
                  <a:lnTo>
                    <a:pt x="1767" y="838"/>
                  </a:lnTo>
                  <a:lnTo>
                    <a:pt x="1768" y="839"/>
                  </a:lnTo>
                  <a:lnTo>
                    <a:pt x="1770" y="844"/>
                  </a:lnTo>
                  <a:lnTo>
                    <a:pt x="1772" y="845"/>
                  </a:lnTo>
                  <a:lnTo>
                    <a:pt x="1773" y="839"/>
                  </a:lnTo>
                  <a:lnTo>
                    <a:pt x="1775" y="834"/>
                  </a:lnTo>
                  <a:lnTo>
                    <a:pt x="1777" y="839"/>
                  </a:lnTo>
                  <a:lnTo>
                    <a:pt x="1778" y="846"/>
                  </a:lnTo>
                  <a:lnTo>
                    <a:pt x="1779" y="844"/>
                  </a:lnTo>
                  <a:lnTo>
                    <a:pt x="1781" y="837"/>
                  </a:lnTo>
                  <a:lnTo>
                    <a:pt x="1783" y="834"/>
                  </a:lnTo>
                  <a:lnTo>
                    <a:pt x="1784" y="841"/>
                  </a:lnTo>
                  <a:lnTo>
                    <a:pt x="1786" y="845"/>
                  </a:lnTo>
                  <a:lnTo>
                    <a:pt x="1788" y="842"/>
                  </a:lnTo>
                  <a:lnTo>
                    <a:pt x="1789" y="838"/>
                  </a:lnTo>
                  <a:lnTo>
                    <a:pt x="1791" y="839"/>
                  </a:lnTo>
                  <a:lnTo>
                    <a:pt x="1793" y="840"/>
                  </a:lnTo>
                  <a:lnTo>
                    <a:pt x="1794" y="839"/>
                  </a:lnTo>
                  <a:lnTo>
                    <a:pt x="1796" y="837"/>
                  </a:lnTo>
                  <a:lnTo>
                    <a:pt x="1798" y="839"/>
                  </a:lnTo>
                  <a:lnTo>
                    <a:pt x="1799" y="841"/>
                  </a:lnTo>
                  <a:lnTo>
                    <a:pt x="1801" y="840"/>
                  </a:lnTo>
                  <a:lnTo>
                    <a:pt x="1803" y="837"/>
                  </a:lnTo>
                  <a:lnTo>
                    <a:pt x="1805" y="839"/>
                  </a:lnTo>
                  <a:lnTo>
                    <a:pt x="1806" y="842"/>
                  </a:lnTo>
                  <a:lnTo>
                    <a:pt x="1808" y="843"/>
                  </a:lnTo>
                  <a:lnTo>
                    <a:pt x="1810" y="840"/>
                  </a:lnTo>
                  <a:lnTo>
                    <a:pt x="1810" y="838"/>
                  </a:lnTo>
                  <a:lnTo>
                    <a:pt x="1812" y="838"/>
                  </a:lnTo>
                  <a:lnTo>
                    <a:pt x="1814" y="839"/>
                  </a:lnTo>
                  <a:lnTo>
                    <a:pt x="1815" y="839"/>
                  </a:lnTo>
                  <a:lnTo>
                    <a:pt x="1817" y="842"/>
                  </a:lnTo>
                  <a:lnTo>
                    <a:pt x="1819" y="845"/>
                  </a:lnTo>
                  <a:lnTo>
                    <a:pt x="1820" y="844"/>
                  </a:lnTo>
                  <a:lnTo>
                    <a:pt x="1822" y="839"/>
                  </a:lnTo>
                  <a:lnTo>
                    <a:pt x="1824" y="834"/>
                  </a:lnTo>
                  <a:lnTo>
                    <a:pt x="1826" y="835"/>
                  </a:lnTo>
                  <a:lnTo>
                    <a:pt x="1827" y="840"/>
                  </a:lnTo>
                  <a:lnTo>
                    <a:pt x="1829" y="843"/>
                  </a:lnTo>
                  <a:lnTo>
                    <a:pt x="1831" y="841"/>
                  </a:lnTo>
                  <a:lnTo>
                    <a:pt x="1832" y="838"/>
                  </a:lnTo>
                  <a:lnTo>
                    <a:pt x="1834" y="837"/>
                  </a:lnTo>
                  <a:lnTo>
                    <a:pt x="1836" y="839"/>
                  </a:lnTo>
                  <a:lnTo>
                    <a:pt x="1837" y="842"/>
                  </a:lnTo>
                  <a:lnTo>
                    <a:pt x="1839" y="842"/>
                  </a:lnTo>
                  <a:lnTo>
                    <a:pt x="1841" y="839"/>
                  </a:lnTo>
                  <a:lnTo>
                    <a:pt x="1842" y="839"/>
                  </a:lnTo>
                  <a:lnTo>
                    <a:pt x="1843" y="841"/>
                  </a:lnTo>
                  <a:lnTo>
                    <a:pt x="1845" y="840"/>
                  </a:lnTo>
                  <a:lnTo>
                    <a:pt x="1847" y="834"/>
                  </a:lnTo>
                  <a:lnTo>
                    <a:pt x="1848" y="832"/>
                  </a:lnTo>
                  <a:lnTo>
                    <a:pt x="1850" y="837"/>
                  </a:lnTo>
                  <a:lnTo>
                    <a:pt x="1852" y="844"/>
                  </a:lnTo>
                  <a:lnTo>
                    <a:pt x="1853" y="845"/>
                  </a:lnTo>
                  <a:lnTo>
                    <a:pt x="1855" y="840"/>
                  </a:lnTo>
                  <a:lnTo>
                    <a:pt x="1857" y="837"/>
                  </a:lnTo>
                  <a:lnTo>
                    <a:pt x="1858" y="839"/>
                  </a:lnTo>
                  <a:lnTo>
                    <a:pt x="1860" y="842"/>
                  </a:lnTo>
                  <a:lnTo>
                    <a:pt x="1862" y="843"/>
                  </a:lnTo>
                  <a:lnTo>
                    <a:pt x="1864" y="843"/>
                  </a:lnTo>
                  <a:lnTo>
                    <a:pt x="1865" y="842"/>
                  </a:lnTo>
                  <a:lnTo>
                    <a:pt x="1867" y="841"/>
                  </a:lnTo>
                  <a:lnTo>
                    <a:pt x="1869" y="839"/>
                  </a:lnTo>
                  <a:lnTo>
                    <a:pt x="1870" y="839"/>
                  </a:lnTo>
                  <a:lnTo>
                    <a:pt x="1872" y="841"/>
                  </a:lnTo>
                  <a:lnTo>
                    <a:pt x="1874" y="839"/>
                  </a:lnTo>
                  <a:lnTo>
                    <a:pt x="1874" y="836"/>
                  </a:lnTo>
                  <a:lnTo>
                    <a:pt x="1876" y="834"/>
                  </a:lnTo>
                  <a:lnTo>
                    <a:pt x="1878" y="833"/>
                  </a:lnTo>
                  <a:lnTo>
                    <a:pt x="1879" y="833"/>
                  </a:lnTo>
                  <a:lnTo>
                    <a:pt x="1881" y="833"/>
                  </a:lnTo>
                  <a:lnTo>
                    <a:pt x="1883" y="837"/>
                  </a:lnTo>
                  <a:lnTo>
                    <a:pt x="1885" y="841"/>
                  </a:lnTo>
                  <a:lnTo>
                    <a:pt x="1886" y="843"/>
                  </a:lnTo>
                  <a:lnTo>
                    <a:pt x="1888" y="841"/>
                  </a:lnTo>
                  <a:lnTo>
                    <a:pt x="1890" y="839"/>
                  </a:lnTo>
                  <a:lnTo>
                    <a:pt x="1891" y="840"/>
                  </a:lnTo>
                  <a:lnTo>
                    <a:pt x="1893" y="841"/>
                  </a:lnTo>
                  <a:lnTo>
                    <a:pt x="1895" y="840"/>
                  </a:lnTo>
                  <a:lnTo>
                    <a:pt x="1896" y="838"/>
                  </a:lnTo>
                  <a:lnTo>
                    <a:pt x="1898" y="837"/>
                  </a:lnTo>
                  <a:lnTo>
                    <a:pt x="1900" y="839"/>
                  </a:lnTo>
                  <a:lnTo>
                    <a:pt x="1901" y="840"/>
                  </a:lnTo>
                  <a:lnTo>
                    <a:pt x="1903" y="840"/>
                  </a:lnTo>
                  <a:lnTo>
                    <a:pt x="1905" y="841"/>
                  </a:lnTo>
                  <a:lnTo>
                    <a:pt x="1906" y="843"/>
                  </a:lnTo>
                  <a:lnTo>
                    <a:pt x="1907" y="842"/>
                  </a:lnTo>
                  <a:lnTo>
                    <a:pt x="1909" y="841"/>
                  </a:lnTo>
                  <a:lnTo>
                    <a:pt x="1911" y="841"/>
                  </a:lnTo>
                  <a:lnTo>
                    <a:pt x="1912" y="839"/>
                  </a:lnTo>
                  <a:lnTo>
                    <a:pt x="1914" y="837"/>
                  </a:lnTo>
                  <a:lnTo>
                    <a:pt x="1916" y="837"/>
                  </a:lnTo>
                  <a:lnTo>
                    <a:pt x="1917" y="839"/>
                  </a:lnTo>
                  <a:lnTo>
                    <a:pt x="1919" y="841"/>
                  </a:lnTo>
                  <a:lnTo>
                    <a:pt x="1921" y="841"/>
                  </a:lnTo>
                  <a:lnTo>
                    <a:pt x="1922" y="839"/>
                  </a:lnTo>
                  <a:lnTo>
                    <a:pt x="1924" y="839"/>
                  </a:lnTo>
                  <a:lnTo>
                    <a:pt x="1926" y="841"/>
                  </a:lnTo>
                  <a:lnTo>
                    <a:pt x="1928" y="843"/>
                  </a:lnTo>
                  <a:lnTo>
                    <a:pt x="1929" y="842"/>
                  </a:lnTo>
                  <a:lnTo>
                    <a:pt x="1931" y="841"/>
                  </a:lnTo>
                  <a:lnTo>
                    <a:pt x="1933" y="841"/>
                  </a:lnTo>
                  <a:lnTo>
                    <a:pt x="1934" y="839"/>
                  </a:lnTo>
                  <a:lnTo>
                    <a:pt x="1936" y="837"/>
                  </a:lnTo>
                  <a:lnTo>
                    <a:pt x="1938" y="837"/>
                  </a:lnTo>
                  <a:lnTo>
                    <a:pt x="1938" y="837"/>
                  </a:lnTo>
                  <a:lnTo>
                    <a:pt x="1940" y="837"/>
                  </a:lnTo>
                  <a:lnTo>
                    <a:pt x="1942" y="836"/>
                  </a:lnTo>
                  <a:lnTo>
                    <a:pt x="1943" y="838"/>
                  </a:lnTo>
                  <a:lnTo>
                    <a:pt x="1945" y="840"/>
                  </a:lnTo>
                  <a:lnTo>
                    <a:pt x="1947" y="838"/>
                  </a:lnTo>
                  <a:lnTo>
                    <a:pt x="1949" y="834"/>
                  </a:lnTo>
                  <a:lnTo>
                    <a:pt x="1950" y="837"/>
                  </a:lnTo>
                  <a:lnTo>
                    <a:pt x="1952" y="841"/>
                  </a:lnTo>
                  <a:lnTo>
                    <a:pt x="1954" y="841"/>
                  </a:lnTo>
                  <a:lnTo>
                    <a:pt x="1955" y="837"/>
                  </a:lnTo>
                  <a:lnTo>
                    <a:pt x="1957" y="834"/>
                  </a:lnTo>
                  <a:lnTo>
                    <a:pt x="1959" y="838"/>
                  </a:lnTo>
                  <a:lnTo>
                    <a:pt x="1960" y="842"/>
                  </a:lnTo>
                  <a:lnTo>
                    <a:pt x="1962" y="840"/>
                  </a:lnTo>
                  <a:lnTo>
                    <a:pt x="1964" y="836"/>
                  </a:lnTo>
                  <a:lnTo>
                    <a:pt x="1965" y="837"/>
                  </a:lnTo>
                  <a:lnTo>
                    <a:pt x="1967" y="842"/>
                  </a:lnTo>
                  <a:lnTo>
                    <a:pt x="1969" y="845"/>
                  </a:lnTo>
                  <a:lnTo>
                    <a:pt x="1970" y="845"/>
                  </a:lnTo>
                  <a:lnTo>
                    <a:pt x="1971" y="844"/>
                  </a:lnTo>
                  <a:lnTo>
                    <a:pt x="1973" y="843"/>
                  </a:lnTo>
                  <a:lnTo>
                    <a:pt x="1975" y="842"/>
                  </a:lnTo>
                  <a:lnTo>
                    <a:pt x="1976" y="839"/>
                  </a:lnTo>
                  <a:lnTo>
                    <a:pt x="1978" y="839"/>
                  </a:lnTo>
                  <a:lnTo>
                    <a:pt x="1980" y="843"/>
                  </a:lnTo>
                  <a:lnTo>
                    <a:pt x="1981" y="844"/>
                  </a:lnTo>
                  <a:lnTo>
                    <a:pt x="1983" y="841"/>
                  </a:lnTo>
                  <a:lnTo>
                    <a:pt x="1985" y="838"/>
                  </a:lnTo>
                  <a:lnTo>
                    <a:pt x="1986" y="839"/>
                  </a:lnTo>
                  <a:lnTo>
                    <a:pt x="1988" y="841"/>
                  </a:lnTo>
                  <a:lnTo>
                    <a:pt x="1990" y="842"/>
                  </a:lnTo>
                  <a:lnTo>
                    <a:pt x="1992" y="842"/>
                  </a:lnTo>
                  <a:lnTo>
                    <a:pt x="1993" y="841"/>
                  </a:lnTo>
                  <a:lnTo>
                    <a:pt x="1995" y="841"/>
                  </a:lnTo>
                  <a:lnTo>
                    <a:pt x="1997" y="838"/>
                  </a:lnTo>
                  <a:lnTo>
                    <a:pt x="1998" y="835"/>
                  </a:lnTo>
                  <a:lnTo>
                    <a:pt x="2000" y="836"/>
                  </a:lnTo>
                  <a:lnTo>
                    <a:pt x="2002" y="839"/>
                  </a:lnTo>
                  <a:lnTo>
                    <a:pt x="2002" y="841"/>
                  </a:lnTo>
                  <a:lnTo>
                    <a:pt x="2004" y="841"/>
                  </a:lnTo>
                  <a:lnTo>
                    <a:pt x="2006" y="841"/>
                  </a:lnTo>
                  <a:lnTo>
                    <a:pt x="2007" y="842"/>
                  </a:lnTo>
                  <a:lnTo>
                    <a:pt x="2009" y="843"/>
                  </a:lnTo>
                  <a:lnTo>
                    <a:pt x="2011" y="842"/>
                  </a:lnTo>
                  <a:lnTo>
                    <a:pt x="2013" y="842"/>
                  </a:lnTo>
                  <a:lnTo>
                    <a:pt x="2014" y="842"/>
                  </a:lnTo>
                  <a:lnTo>
                    <a:pt x="2016" y="841"/>
                  </a:lnTo>
                  <a:lnTo>
                    <a:pt x="2018" y="837"/>
                  </a:lnTo>
                  <a:lnTo>
                    <a:pt x="2019" y="835"/>
                  </a:lnTo>
                  <a:lnTo>
                    <a:pt x="2021" y="838"/>
                  </a:lnTo>
                  <a:lnTo>
                    <a:pt x="2023" y="843"/>
                  </a:lnTo>
                  <a:lnTo>
                    <a:pt x="2024" y="843"/>
                  </a:lnTo>
                  <a:lnTo>
                    <a:pt x="2026" y="839"/>
                  </a:lnTo>
                  <a:lnTo>
                    <a:pt x="2028" y="836"/>
                  </a:lnTo>
                  <a:lnTo>
                    <a:pt x="2029" y="837"/>
                  </a:lnTo>
                  <a:lnTo>
                    <a:pt x="2031" y="839"/>
                  </a:lnTo>
                  <a:lnTo>
                    <a:pt x="2033" y="839"/>
                  </a:lnTo>
                  <a:lnTo>
                    <a:pt x="2034" y="837"/>
                  </a:lnTo>
                  <a:lnTo>
                    <a:pt x="2035" y="838"/>
                  </a:lnTo>
                  <a:lnTo>
                    <a:pt x="2037" y="840"/>
                  </a:lnTo>
                  <a:lnTo>
                    <a:pt x="2039" y="842"/>
                  </a:lnTo>
                  <a:lnTo>
                    <a:pt x="2040" y="844"/>
                  </a:lnTo>
                  <a:lnTo>
                    <a:pt x="2042" y="844"/>
                  </a:lnTo>
                  <a:lnTo>
                    <a:pt x="2044" y="842"/>
                  </a:lnTo>
                  <a:lnTo>
                    <a:pt x="2045" y="838"/>
                  </a:lnTo>
                  <a:lnTo>
                    <a:pt x="2047" y="837"/>
                  </a:lnTo>
                  <a:lnTo>
                    <a:pt x="2049" y="839"/>
                  </a:lnTo>
                  <a:lnTo>
                    <a:pt x="2050" y="841"/>
                  </a:lnTo>
                  <a:lnTo>
                    <a:pt x="2052" y="840"/>
                  </a:lnTo>
                  <a:lnTo>
                    <a:pt x="2054" y="840"/>
                  </a:lnTo>
                  <a:lnTo>
                    <a:pt x="2056" y="845"/>
                  </a:lnTo>
                  <a:lnTo>
                    <a:pt x="2057" y="848"/>
                  </a:lnTo>
                  <a:lnTo>
                    <a:pt x="2059" y="843"/>
                  </a:lnTo>
                  <a:lnTo>
                    <a:pt x="2061" y="835"/>
                  </a:lnTo>
                  <a:lnTo>
                    <a:pt x="2062" y="835"/>
                  </a:lnTo>
                  <a:lnTo>
                    <a:pt x="2064" y="843"/>
                  </a:lnTo>
                  <a:lnTo>
                    <a:pt x="2066" y="848"/>
                  </a:lnTo>
                  <a:lnTo>
                    <a:pt x="2066" y="845"/>
                  </a:lnTo>
                  <a:lnTo>
                    <a:pt x="2068" y="840"/>
                  </a:lnTo>
                  <a:lnTo>
                    <a:pt x="2070" y="841"/>
                  </a:lnTo>
                  <a:lnTo>
                    <a:pt x="2071" y="843"/>
                  </a:lnTo>
                  <a:lnTo>
                    <a:pt x="2073" y="841"/>
                  </a:lnTo>
                  <a:lnTo>
                    <a:pt x="2075" y="836"/>
                  </a:lnTo>
                  <a:lnTo>
                    <a:pt x="2077" y="834"/>
                  </a:lnTo>
                  <a:lnTo>
                    <a:pt x="2078" y="839"/>
                  </a:lnTo>
                  <a:lnTo>
                    <a:pt x="2080" y="843"/>
                  </a:lnTo>
                  <a:lnTo>
                    <a:pt x="2082" y="845"/>
                  </a:lnTo>
                  <a:lnTo>
                    <a:pt x="2083" y="846"/>
                  </a:lnTo>
                  <a:lnTo>
                    <a:pt x="2085" y="847"/>
                  </a:lnTo>
                  <a:lnTo>
                    <a:pt x="2087" y="845"/>
                  </a:lnTo>
                  <a:lnTo>
                    <a:pt x="2088" y="841"/>
                  </a:lnTo>
                  <a:lnTo>
                    <a:pt x="2090" y="838"/>
                  </a:lnTo>
                  <a:lnTo>
                    <a:pt x="2092" y="837"/>
                  </a:lnTo>
                  <a:lnTo>
                    <a:pt x="2093" y="837"/>
                  </a:lnTo>
                  <a:lnTo>
                    <a:pt x="2095" y="838"/>
                  </a:lnTo>
                  <a:lnTo>
                    <a:pt x="2097" y="839"/>
                  </a:lnTo>
                  <a:lnTo>
                    <a:pt x="2098" y="839"/>
                  </a:lnTo>
                  <a:lnTo>
                    <a:pt x="2099" y="840"/>
                  </a:lnTo>
                  <a:lnTo>
                    <a:pt x="2101" y="839"/>
                  </a:lnTo>
                  <a:lnTo>
                    <a:pt x="2103" y="840"/>
                  </a:lnTo>
                  <a:lnTo>
                    <a:pt x="2104" y="842"/>
                  </a:lnTo>
                  <a:lnTo>
                    <a:pt x="2106" y="841"/>
                  </a:lnTo>
                  <a:lnTo>
                    <a:pt x="2108" y="837"/>
                  </a:lnTo>
                  <a:lnTo>
                    <a:pt x="2109" y="833"/>
                  </a:lnTo>
                  <a:lnTo>
                    <a:pt x="2111" y="835"/>
                  </a:lnTo>
                  <a:lnTo>
                    <a:pt x="2113" y="841"/>
                  </a:lnTo>
                  <a:lnTo>
                    <a:pt x="2114" y="842"/>
                  </a:lnTo>
                  <a:lnTo>
                    <a:pt x="2116" y="839"/>
                  </a:lnTo>
                  <a:lnTo>
                    <a:pt x="2118" y="837"/>
                  </a:lnTo>
                  <a:lnTo>
                    <a:pt x="2120" y="840"/>
                  </a:lnTo>
                  <a:lnTo>
                    <a:pt x="2121" y="845"/>
                  </a:lnTo>
                  <a:lnTo>
                    <a:pt x="2123" y="847"/>
                  </a:lnTo>
                  <a:lnTo>
                    <a:pt x="2125" y="845"/>
                  </a:lnTo>
                  <a:lnTo>
                    <a:pt x="2126" y="843"/>
                  </a:lnTo>
                  <a:lnTo>
                    <a:pt x="2128" y="843"/>
                  </a:lnTo>
                  <a:lnTo>
                    <a:pt x="2130" y="843"/>
                  </a:lnTo>
                  <a:lnTo>
                    <a:pt x="2130" y="841"/>
                  </a:lnTo>
                  <a:lnTo>
                    <a:pt x="2132" y="840"/>
                  </a:lnTo>
                  <a:lnTo>
                    <a:pt x="2134" y="840"/>
                  </a:lnTo>
                  <a:lnTo>
                    <a:pt x="2135" y="841"/>
                  </a:lnTo>
                  <a:lnTo>
                    <a:pt x="2137" y="841"/>
                  </a:lnTo>
                  <a:lnTo>
                    <a:pt x="2139" y="843"/>
                  </a:lnTo>
                  <a:lnTo>
                    <a:pt x="2141" y="845"/>
                  </a:lnTo>
                  <a:lnTo>
                    <a:pt x="2142" y="846"/>
                  </a:lnTo>
                  <a:lnTo>
                    <a:pt x="2144" y="843"/>
                  </a:lnTo>
                  <a:lnTo>
                    <a:pt x="2146" y="839"/>
                  </a:lnTo>
                  <a:lnTo>
                    <a:pt x="2147" y="840"/>
                  </a:lnTo>
                  <a:lnTo>
                    <a:pt x="2149" y="843"/>
                  </a:lnTo>
                  <a:lnTo>
                    <a:pt x="2151" y="842"/>
                  </a:lnTo>
                  <a:lnTo>
                    <a:pt x="2152" y="837"/>
                  </a:lnTo>
                  <a:lnTo>
                    <a:pt x="2154" y="832"/>
                  </a:lnTo>
                  <a:lnTo>
                    <a:pt x="2156" y="833"/>
                  </a:lnTo>
                  <a:lnTo>
                    <a:pt x="2157" y="838"/>
                  </a:lnTo>
                  <a:lnTo>
                    <a:pt x="2159" y="839"/>
                  </a:lnTo>
                  <a:lnTo>
                    <a:pt x="2161" y="837"/>
                  </a:lnTo>
                  <a:lnTo>
                    <a:pt x="2162" y="834"/>
                  </a:lnTo>
                  <a:lnTo>
                    <a:pt x="2163" y="835"/>
                  </a:lnTo>
                  <a:lnTo>
                    <a:pt x="2165" y="839"/>
                  </a:lnTo>
                  <a:lnTo>
                    <a:pt x="2167" y="841"/>
                  </a:lnTo>
                  <a:lnTo>
                    <a:pt x="2168" y="839"/>
                  </a:lnTo>
                  <a:lnTo>
                    <a:pt x="2170" y="838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cxnSp>
          <p:nvCxnSpPr>
            <p:cNvPr id="143" name="Connecteur droit 142">
              <a:extLst>
                <a:ext uri="{FF2B5EF4-FFF2-40B4-BE49-F238E27FC236}">
                  <a16:creationId xmlns:a16="http://schemas.microsoft.com/office/drawing/2014/main" id="{8318B66F-AA36-4971-90DA-659565EE784A}"/>
                </a:ext>
              </a:extLst>
            </p:cNvPr>
            <p:cNvCxnSpPr/>
            <p:nvPr/>
          </p:nvCxnSpPr>
          <p:spPr>
            <a:xfrm flipV="1">
              <a:off x="3870945" y="4736159"/>
              <a:ext cx="344641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ZoneTexte 143">
              <a:extLst>
                <a:ext uri="{FF2B5EF4-FFF2-40B4-BE49-F238E27FC236}">
                  <a16:creationId xmlns:a16="http://schemas.microsoft.com/office/drawing/2014/main" id="{14723E64-6FC5-48CD-91CE-2F1D0D32ABC8}"/>
                </a:ext>
              </a:extLst>
            </p:cNvPr>
            <p:cNvSpPr txBox="1"/>
            <p:nvPr/>
          </p:nvSpPr>
          <p:spPr>
            <a:xfrm>
              <a:off x="3985068" y="4290010"/>
              <a:ext cx="828487" cy="379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FF0000"/>
                  </a:solidFill>
                </a:rPr>
                <a:t>35.2 T</a:t>
              </a:r>
            </a:p>
          </p:txBody>
        </p:sp>
      </p:grpSp>
      <p:sp>
        <p:nvSpPr>
          <p:cNvPr id="145" name="Flèche courbée vers la droite 26">
            <a:extLst>
              <a:ext uri="{FF2B5EF4-FFF2-40B4-BE49-F238E27FC236}">
                <a16:creationId xmlns:a16="http://schemas.microsoft.com/office/drawing/2014/main" id="{0E07F52E-5F21-4738-B79C-F435161332D4}"/>
              </a:ext>
            </a:extLst>
          </p:cNvPr>
          <p:cNvSpPr/>
          <p:nvPr/>
        </p:nvSpPr>
        <p:spPr>
          <a:xfrm>
            <a:off x="5277491" y="4283498"/>
            <a:ext cx="410793" cy="1338604"/>
          </a:xfrm>
          <a:prstGeom prst="curvedRightArrow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146" name="Groupe 145">
            <a:extLst>
              <a:ext uri="{FF2B5EF4-FFF2-40B4-BE49-F238E27FC236}">
                <a16:creationId xmlns:a16="http://schemas.microsoft.com/office/drawing/2014/main" id="{35A008E5-4AD7-42C3-90BF-E9179DF7D615}"/>
              </a:ext>
            </a:extLst>
          </p:cNvPr>
          <p:cNvGrpSpPr/>
          <p:nvPr/>
        </p:nvGrpSpPr>
        <p:grpSpPr>
          <a:xfrm>
            <a:off x="4665134" y="2129101"/>
            <a:ext cx="4224867" cy="791344"/>
            <a:chOff x="2875281" y="919710"/>
            <a:chExt cx="4256030" cy="770722"/>
          </a:xfrm>
        </p:grpSpPr>
        <p:grpSp>
          <p:nvGrpSpPr>
            <p:cNvPr id="147" name="Groupe 107">
              <a:extLst>
                <a:ext uri="{FF2B5EF4-FFF2-40B4-BE49-F238E27FC236}">
                  <a16:creationId xmlns:a16="http://schemas.microsoft.com/office/drawing/2014/main" id="{882F90BE-CCC7-4E91-8848-AC4831BF7CF4}"/>
                </a:ext>
              </a:extLst>
            </p:cNvPr>
            <p:cNvGrpSpPr/>
            <p:nvPr/>
          </p:nvGrpSpPr>
          <p:grpSpPr>
            <a:xfrm>
              <a:off x="2875281" y="933096"/>
              <a:ext cx="801127" cy="678966"/>
              <a:chOff x="6157913" y="3224213"/>
              <a:chExt cx="2698749" cy="2890838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206" name="Oval 48">
                <a:extLst>
                  <a:ext uri="{FF2B5EF4-FFF2-40B4-BE49-F238E27FC236}">
                    <a16:creationId xmlns:a16="http://schemas.microsoft.com/office/drawing/2014/main" id="{E75A2711-598E-4B4F-8D74-8ADD3AFF3A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39013" y="3838575"/>
                <a:ext cx="117475" cy="127000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07" name="Line 49">
                <a:extLst>
                  <a:ext uri="{FF2B5EF4-FFF2-40B4-BE49-F238E27FC236}">
                    <a16:creationId xmlns:a16="http://schemas.microsoft.com/office/drawing/2014/main" id="{AFF487C5-BD30-4BCF-89CF-D38A7442CC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162800" y="3922713"/>
                <a:ext cx="198437" cy="873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08" name="Oval 50">
                <a:extLst>
                  <a:ext uri="{FF2B5EF4-FFF2-40B4-BE49-F238E27FC236}">
                    <a16:creationId xmlns:a16="http://schemas.microsoft.com/office/drawing/2014/main" id="{56A84509-B8AF-4C91-97C5-BBB0C1932E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05625" y="3881438"/>
                <a:ext cx="311150" cy="33972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09" name="Line 51">
                <a:extLst>
                  <a:ext uri="{FF2B5EF4-FFF2-40B4-BE49-F238E27FC236}">
                    <a16:creationId xmlns:a16="http://schemas.microsoft.com/office/drawing/2014/main" id="{136D48DF-6A56-4394-A885-DABBF3032F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7124700" y="4133850"/>
                <a:ext cx="365125" cy="4794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0" name="Oval 52">
                <a:extLst>
                  <a:ext uri="{FF2B5EF4-FFF2-40B4-BE49-F238E27FC236}">
                    <a16:creationId xmlns:a16="http://schemas.microsoft.com/office/drawing/2014/main" id="{9D163FDF-F95E-4B10-8C0C-FAE75F6B62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80200" y="5219700"/>
                <a:ext cx="312737" cy="33813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1" name="Line 53">
                <a:extLst>
                  <a:ext uri="{FF2B5EF4-FFF2-40B4-BE49-F238E27FC236}">
                    <a16:creationId xmlns:a16="http://schemas.microsoft.com/office/drawing/2014/main" id="{317863D9-98D3-4C74-9BFB-6D0BC71BB8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923088" y="4789488"/>
                <a:ext cx="541337" cy="5207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2" name="Oval 54">
                <a:extLst>
                  <a:ext uri="{FF2B5EF4-FFF2-40B4-BE49-F238E27FC236}">
                    <a16:creationId xmlns:a16="http://schemas.microsoft.com/office/drawing/2014/main" id="{4962AC75-9B1E-4A56-AF4D-AE2D6E37E5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43925" y="4256088"/>
                <a:ext cx="312737" cy="33972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3" name="Line 55">
                <a:extLst>
                  <a:ext uri="{FF2B5EF4-FFF2-40B4-BE49-F238E27FC236}">
                    <a16:creationId xmlns:a16="http://schemas.microsoft.com/office/drawing/2014/main" id="{08335164-AB70-40F5-A25B-668ED3B348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718425" y="4462463"/>
                <a:ext cx="836612" cy="2000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4" name="Oval 56">
                <a:extLst>
                  <a:ext uri="{FF2B5EF4-FFF2-40B4-BE49-F238E27FC236}">
                    <a16:creationId xmlns:a16="http://schemas.microsoft.com/office/drawing/2014/main" id="{E81C7013-5245-48DE-8A67-E54FFED89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83463" y="4511675"/>
                <a:ext cx="342900" cy="371475"/>
              </a:xfrm>
              <a:prstGeom prst="ellipse">
                <a:avLst/>
              </a:prstGeom>
              <a:solidFill>
                <a:srgbClr val="00FF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5" name="Line 57">
                <a:extLst>
                  <a:ext uri="{FF2B5EF4-FFF2-40B4-BE49-F238E27FC236}">
                    <a16:creationId xmlns:a16="http://schemas.microsoft.com/office/drawing/2014/main" id="{638694EF-FA6B-49D9-B87F-C8EA390A7A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538913" y="4608513"/>
                <a:ext cx="854075" cy="762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6" name="Line 58">
                <a:extLst>
                  <a:ext uri="{FF2B5EF4-FFF2-40B4-BE49-F238E27FC236}">
                    <a16:creationId xmlns:a16="http://schemas.microsoft.com/office/drawing/2014/main" id="{3912719E-A155-490D-86BD-C986326E87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572375" y="3562350"/>
                <a:ext cx="76200" cy="95567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7" name="Line 59">
                <a:extLst>
                  <a:ext uri="{FF2B5EF4-FFF2-40B4-BE49-F238E27FC236}">
                    <a16:creationId xmlns:a16="http://schemas.microsoft.com/office/drawing/2014/main" id="{9FA8075D-F0D4-4302-A647-EEF96318A6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591425" y="4884738"/>
                <a:ext cx="169862" cy="8953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8" name="Line 60">
                <a:extLst>
                  <a:ext uri="{FF2B5EF4-FFF2-40B4-BE49-F238E27FC236}">
                    <a16:creationId xmlns:a16="http://schemas.microsoft.com/office/drawing/2014/main" id="{A771DF0E-CE6D-446B-8739-517EEE4508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58100" y="4713288"/>
                <a:ext cx="501650" cy="650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19" name="Oval 62">
                <a:extLst>
                  <a:ext uri="{FF2B5EF4-FFF2-40B4-BE49-F238E27FC236}">
                    <a16:creationId xmlns:a16="http://schemas.microsoft.com/office/drawing/2014/main" id="{9F1275DD-F5CB-4429-AC05-E8CB714604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34288" y="5776913"/>
                <a:ext cx="312737" cy="33813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20" name="Oval 63">
                <a:extLst>
                  <a:ext uri="{FF2B5EF4-FFF2-40B4-BE49-F238E27FC236}">
                    <a16:creationId xmlns:a16="http://schemas.microsoft.com/office/drawing/2014/main" id="{CA8939AD-FA1B-46C1-B86B-F17CC7E1E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7913" y="4017963"/>
                <a:ext cx="119062" cy="128588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21" name="Line 64">
                <a:extLst>
                  <a:ext uri="{FF2B5EF4-FFF2-40B4-BE49-F238E27FC236}">
                    <a16:creationId xmlns:a16="http://schemas.microsoft.com/office/drawing/2014/main" id="{2BF230DE-E057-488F-8791-11B3EFE139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6238875" y="4143375"/>
                <a:ext cx="98425" cy="30003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22" name="Oval 65">
                <a:extLst>
                  <a:ext uri="{FF2B5EF4-FFF2-40B4-BE49-F238E27FC236}">
                    <a16:creationId xmlns:a16="http://schemas.microsoft.com/office/drawing/2014/main" id="{3B81C2FD-111D-4F1E-8D0A-F946C3FFE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04113" y="3224213"/>
                <a:ext cx="312737" cy="33972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23" name="Oval 66">
                <a:extLst>
                  <a:ext uri="{FF2B5EF4-FFF2-40B4-BE49-F238E27FC236}">
                    <a16:creationId xmlns:a16="http://schemas.microsoft.com/office/drawing/2014/main" id="{5F710693-7D8A-4F53-A4CF-A24A189BFB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0938" y="4424363"/>
                <a:ext cx="311150" cy="33813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  <p:sp>
            <p:nvSpPr>
              <p:cNvPr id="224" name="Oval 67">
                <a:extLst>
                  <a:ext uri="{FF2B5EF4-FFF2-40B4-BE49-F238E27FC236}">
                    <a16:creationId xmlns:a16="http://schemas.microsoft.com/office/drawing/2014/main" id="{8EB9FB11-F77F-46EA-9B80-E327EDBA42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4663" y="4619625"/>
                <a:ext cx="312737" cy="33813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1000"/>
              </a:p>
            </p:txBody>
          </p:sp>
        </p:grpSp>
        <p:grpSp>
          <p:nvGrpSpPr>
            <p:cNvPr id="148" name="Groupe 193">
              <a:extLst>
                <a:ext uri="{FF2B5EF4-FFF2-40B4-BE49-F238E27FC236}">
                  <a16:creationId xmlns:a16="http://schemas.microsoft.com/office/drawing/2014/main" id="{044F4B29-06CF-4DEC-8830-F884BF9783B7}"/>
                </a:ext>
              </a:extLst>
            </p:cNvPr>
            <p:cNvGrpSpPr/>
            <p:nvPr/>
          </p:nvGrpSpPr>
          <p:grpSpPr>
            <a:xfrm>
              <a:off x="4041783" y="941464"/>
              <a:ext cx="777517" cy="695292"/>
              <a:chOff x="2339752" y="1772815"/>
              <a:chExt cx="1296145" cy="1296145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89" name="Oval 7">
                <a:extLst>
                  <a:ext uri="{FF2B5EF4-FFF2-40B4-BE49-F238E27FC236}">
                    <a16:creationId xmlns:a16="http://schemas.microsoft.com/office/drawing/2014/main" id="{A315D00D-64BA-4D8F-97DE-F0560B439B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13285" y="2310733"/>
                <a:ext cx="147457" cy="150812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0" name="Line 8">
                <a:extLst>
                  <a:ext uri="{FF2B5EF4-FFF2-40B4-BE49-F238E27FC236}">
                    <a16:creationId xmlns:a16="http://schemas.microsoft.com/office/drawing/2014/main" id="{B67B70A4-6670-4705-93C4-D66D3EE430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725352" y="2389961"/>
                <a:ext cx="204228" cy="1320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1" name="Oval 9">
                <a:extLst>
                  <a:ext uri="{FF2B5EF4-FFF2-40B4-BE49-F238E27FC236}">
                    <a16:creationId xmlns:a16="http://schemas.microsoft.com/office/drawing/2014/main" id="{5B98B8EC-218A-4327-AFA0-6EC5861D9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3373" y="2383011"/>
                <a:ext cx="147457" cy="15150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2" name="Line 10">
                <a:extLst>
                  <a:ext uri="{FF2B5EF4-FFF2-40B4-BE49-F238E27FC236}">
                    <a16:creationId xmlns:a16="http://schemas.microsoft.com/office/drawing/2014/main" id="{3E882707-25C3-484D-89AB-8E5BDA28AB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50494" y="2413590"/>
                <a:ext cx="414354" cy="396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3" name="Line 11">
                <a:extLst>
                  <a:ext uri="{FF2B5EF4-FFF2-40B4-BE49-F238E27FC236}">
                    <a16:creationId xmlns:a16="http://schemas.microsoft.com/office/drawing/2014/main" id="{28B7E9A0-6DA7-42AB-8558-91A63A882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9219" y="2526872"/>
                <a:ext cx="41288" cy="1313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4" name="Oval 12">
                <a:extLst>
                  <a:ext uri="{FF2B5EF4-FFF2-40B4-BE49-F238E27FC236}">
                    <a16:creationId xmlns:a16="http://schemas.microsoft.com/office/drawing/2014/main" id="{938A470D-807B-49B1-94D4-83B1BEE5D1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58063" y="2917453"/>
                <a:ext cx="147457" cy="15150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5" name="Line 13">
                <a:extLst>
                  <a:ext uri="{FF2B5EF4-FFF2-40B4-BE49-F238E27FC236}">
                    <a16:creationId xmlns:a16="http://schemas.microsoft.com/office/drawing/2014/main" id="{4DB9AE96-163C-4AAC-90EB-EB6A72789E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37689" y="2488649"/>
                <a:ext cx="28017" cy="4308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6" name="Oval 14">
                <a:extLst>
                  <a:ext uri="{FF2B5EF4-FFF2-40B4-BE49-F238E27FC236}">
                    <a16:creationId xmlns:a16="http://schemas.microsoft.com/office/drawing/2014/main" id="{22F839FA-C5A0-4D84-BE5A-99694256C3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9495" y="1772815"/>
                <a:ext cx="147457" cy="15150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7" name="Line 15">
                <a:extLst>
                  <a:ext uri="{FF2B5EF4-FFF2-40B4-BE49-F238E27FC236}">
                    <a16:creationId xmlns:a16="http://schemas.microsoft.com/office/drawing/2014/main" id="{0AC69668-1CC9-4C07-B9BF-792F597A55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77969" y="1925016"/>
                <a:ext cx="77415" cy="39892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8" name="Oval 16">
                <a:extLst>
                  <a:ext uri="{FF2B5EF4-FFF2-40B4-BE49-F238E27FC236}">
                    <a16:creationId xmlns:a16="http://schemas.microsoft.com/office/drawing/2014/main" id="{CBC429AA-8CBC-4BF1-8543-429AC419AC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9863" y="2654055"/>
                <a:ext cx="56034" cy="57684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99" name="Oval 17">
                <a:extLst>
                  <a:ext uri="{FF2B5EF4-FFF2-40B4-BE49-F238E27FC236}">
                    <a16:creationId xmlns:a16="http://schemas.microsoft.com/office/drawing/2014/main" id="{BC4612D6-9239-4CAB-9BB0-455FC48F27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9029" y="2321852"/>
                <a:ext cx="162202" cy="166101"/>
              </a:xfrm>
              <a:prstGeom prst="ellipse">
                <a:avLst/>
              </a:prstGeom>
              <a:solidFill>
                <a:srgbClr val="00FF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0" name="Line 18">
                <a:extLst>
                  <a:ext uri="{FF2B5EF4-FFF2-40B4-BE49-F238E27FC236}">
                    <a16:creationId xmlns:a16="http://schemas.microsoft.com/office/drawing/2014/main" id="{4CDBC6CC-754B-4DDF-B027-1B1A20EC28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85734" y="2421930"/>
                <a:ext cx="406981" cy="8270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1" name="Line 19">
                <a:extLst>
                  <a:ext uri="{FF2B5EF4-FFF2-40B4-BE49-F238E27FC236}">
                    <a16:creationId xmlns:a16="http://schemas.microsoft.com/office/drawing/2014/main" id="{B9ACF726-2C10-4B22-9F76-83CD14EF33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95935" y="2442084"/>
                <a:ext cx="137135" cy="19668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2" name="Line 20">
                <a:extLst>
                  <a:ext uri="{FF2B5EF4-FFF2-40B4-BE49-F238E27FC236}">
                    <a16:creationId xmlns:a16="http://schemas.microsoft.com/office/drawing/2014/main" id="{E81B5B9B-FF57-46A0-AB32-4CE023D279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09206" y="2114747"/>
                <a:ext cx="222660" cy="24880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3" name="Oval 22">
                <a:extLst>
                  <a:ext uri="{FF2B5EF4-FFF2-40B4-BE49-F238E27FC236}">
                    <a16:creationId xmlns:a16="http://schemas.microsoft.com/office/drawing/2014/main" id="{6D578696-68AC-4807-8119-4B78AF5FBE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39752" y="2442084"/>
                <a:ext cx="147457" cy="15150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4" name="Oval 23">
                <a:extLst>
                  <a:ext uri="{FF2B5EF4-FFF2-40B4-BE49-F238E27FC236}">
                    <a16:creationId xmlns:a16="http://schemas.microsoft.com/office/drawing/2014/main" id="{F761522F-219A-4089-9B04-358D844D67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92052" y="1998685"/>
                <a:ext cx="148194" cy="15150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205" name="Oval 24">
                <a:extLst>
                  <a:ext uri="{FF2B5EF4-FFF2-40B4-BE49-F238E27FC236}">
                    <a16:creationId xmlns:a16="http://schemas.microsoft.com/office/drawing/2014/main" id="{54EC25BE-33AE-42A4-985A-E28D7B95C0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0722" y="2594286"/>
                <a:ext cx="147457" cy="151507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49" name="Groupe 149">
              <a:extLst>
                <a:ext uri="{FF2B5EF4-FFF2-40B4-BE49-F238E27FC236}">
                  <a16:creationId xmlns:a16="http://schemas.microsoft.com/office/drawing/2014/main" id="{8C3AC91A-4614-44EF-90DE-598D862FB886}"/>
                </a:ext>
              </a:extLst>
            </p:cNvPr>
            <p:cNvGrpSpPr/>
            <p:nvPr/>
          </p:nvGrpSpPr>
          <p:grpSpPr>
            <a:xfrm rot="20529604">
              <a:off x="5315334" y="946337"/>
              <a:ext cx="605733" cy="744095"/>
              <a:chOff x="2447925" y="4730750"/>
              <a:chExt cx="1317625" cy="164782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72" name="Oval 92">
                <a:extLst>
                  <a:ext uri="{FF2B5EF4-FFF2-40B4-BE49-F238E27FC236}">
                    <a16:creationId xmlns:a16="http://schemas.microsoft.com/office/drawing/2014/main" id="{E3ADC08B-5587-4DE1-A6C2-371250712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6063" y="5675313"/>
                <a:ext cx="193675" cy="19367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3" name="Line 93">
                <a:extLst>
                  <a:ext uri="{FF2B5EF4-FFF2-40B4-BE49-F238E27FC236}">
                    <a16:creationId xmlns:a16="http://schemas.microsoft.com/office/drawing/2014/main" id="{E6577540-B47B-4F51-A20E-176D2E5D2B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19413" y="5588000"/>
                <a:ext cx="207963" cy="15875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4" name="Oval 94">
                <a:extLst>
                  <a:ext uri="{FF2B5EF4-FFF2-40B4-BE49-F238E27FC236}">
                    <a16:creationId xmlns:a16="http://schemas.microsoft.com/office/drawing/2014/main" id="{CDECD450-1D70-4687-9284-407DC4A6D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3450" y="5035550"/>
                <a:ext cx="193675" cy="19367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5" name="Line 95">
                <a:extLst>
                  <a:ext uri="{FF2B5EF4-FFF2-40B4-BE49-F238E27FC236}">
                    <a16:creationId xmlns:a16="http://schemas.microsoft.com/office/drawing/2014/main" id="{EBDB0D05-BE4E-4348-9DDD-D4E97E67DC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224213" y="5187950"/>
                <a:ext cx="295275" cy="30956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6" name="Oval 96">
                <a:extLst>
                  <a:ext uri="{FF2B5EF4-FFF2-40B4-BE49-F238E27FC236}">
                    <a16:creationId xmlns:a16="http://schemas.microsoft.com/office/drawing/2014/main" id="{9FB204A7-E209-4F9C-9579-25E7A07E5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875" y="5988050"/>
                <a:ext cx="193675" cy="19208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7" name="Line 97">
                <a:extLst>
                  <a:ext uri="{FF2B5EF4-FFF2-40B4-BE49-F238E27FC236}">
                    <a16:creationId xmlns:a16="http://schemas.microsoft.com/office/drawing/2014/main" id="{C43B6150-4B69-407E-8E25-09A507DA73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32150" y="5627688"/>
                <a:ext cx="376238" cy="3937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8" name="Oval 98">
                <a:extLst>
                  <a:ext uri="{FF2B5EF4-FFF2-40B4-BE49-F238E27FC236}">
                    <a16:creationId xmlns:a16="http://schemas.microsoft.com/office/drawing/2014/main" id="{87975B10-106A-4F97-871D-8FAE5BD56A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7925" y="5067300"/>
                <a:ext cx="193675" cy="19367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9" name="Line 99">
                <a:extLst>
                  <a:ext uri="{FF2B5EF4-FFF2-40B4-BE49-F238E27FC236}">
                    <a16:creationId xmlns:a16="http://schemas.microsoft.com/office/drawing/2014/main" id="{47B2AE8E-2C61-4C2F-8501-1F684D5C2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20963" y="5213350"/>
                <a:ext cx="463550" cy="29210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0" name="Oval 100">
                <a:extLst>
                  <a:ext uri="{FF2B5EF4-FFF2-40B4-BE49-F238E27FC236}">
                    <a16:creationId xmlns:a16="http://schemas.microsoft.com/office/drawing/2014/main" id="{E3618E1E-1A5F-4361-8178-88895AC44D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9113" y="5451475"/>
                <a:ext cx="212725" cy="211138"/>
              </a:xfrm>
              <a:prstGeom prst="ellipse">
                <a:avLst/>
              </a:prstGeom>
              <a:solidFill>
                <a:srgbClr val="00FF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1" name="Line 101">
                <a:extLst>
                  <a:ext uri="{FF2B5EF4-FFF2-40B4-BE49-F238E27FC236}">
                    <a16:creationId xmlns:a16="http://schemas.microsoft.com/office/drawing/2014/main" id="{B833FD7D-255A-43BC-8159-7CE56BA41F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30563" y="5575300"/>
                <a:ext cx="328613" cy="904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2" name="Line 102">
                <a:extLst>
                  <a:ext uri="{FF2B5EF4-FFF2-40B4-BE49-F238E27FC236}">
                    <a16:creationId xmlns:a16="http://schemas.microsoft.com/office/drawing/2014/main" id="{00DA9007-CB5F-4C30-A667-B37643967C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59100" y="5657850"/>
                <a:ext cx="174625" cy="5349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3" name="Line 103">
                <a:extLst>
                  <a:ext uri="{FF2B5EF4-FFF2-40B4-BE49-F238E27FC236}">
                    <a16:creationId xmlns:a16="http://schemas.microsoft.com/office/drawing/2014/main" id="{77491548-8A7D-4BAD-9A80-2EA0A28102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159125" y="4918075"/>
                <a:ext cx="6350" cy="54292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4" name="Line 104">
                <a:extLst>
                  <a:ext uri="{FF2B5EF4-FFF2-40B4-BE49-F238E27FC236}">
                    <a16:creationId xmlns:a16="http://schemas.microsoft.com/office/drawing/2014/main" id="{61B483EB-7B6B-4609-B3C6-7CCA80885E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663825" y="5478463"/>
                <a:ext cx="422275" cy="66675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5" name="Oval 106">
                <a:extLst>
                  <a:ext uri="{FF2B5EF4-FFF2-40B4-BE49-F238E27FC236}">
                    <a16:creationId xmlns:a16="http://schemas.microsoft.com/office/drawing/2014/main" id="{8BB4655A-29A9-45F7-B389-9969CB5CA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100" y="6186488"/>
                <a:ext cx="193675" cy="19208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6" name="Oval 107">
                <a:extLst>
                  <a:ext uri="{FF2B5EF4-FFF2-40B4-BE49-F238E27FC236}">
                    <a16:creationId xmlns:a16="http://schemas.microsoft.com/office/drawing/2014/main" id="{F54E4E29-7EC2-4D6F-9A71-FD15DAA5F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59113" y="4730750"/>
                <a:ext cx="193675" cy="19367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7" name="Oval 108">
                <a:extLst>
                  <a:ext uri="{FF2B5EF4-FFF2-40B4-BE49-F238E27FC236}">
                    <a16:creationId xmlns:a16="http://schemas.microsoft.com/office/drawing/2014/main" id="{C43AD946-01C1-4444-BA55-BFEFC109CB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3963" y="5368925"/>
                <a:ext cx="193675" cy="192088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88" name="Oval 109">
                <a:extLst>
                  <a:ext uri="{FF2B5EF4-FFF2-40B4-BE49-F238E27FC236}">
                    <a16:creationId xmlns:a16="http://schemas.microsoft.com/office/drawing/2014/main" id="{F7FC70F1-2D75-46FB-936E-6105A894C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9488" y="5583238"/>
                <a:ext cx="193675" cy="193675"/>
              </a:xfrm>
              <a:prstGeom prst="ellipse">
                <a:avLst/>
              </a:prstGeom>
              <a:solidFill>
                <a:srgbClr val="FF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150" name="Groupe 149">
              <a:extLst>
                <a:ext uri="{FF2B5EF4-FFF2-40B4-BE49-F238E27FC236}">
                  <a16:creationId xmlns:a16="http://schemas.microsoft.com/office/drawing/2014/main" id="{A569CE75-8492-435D-8EFF-F2305B1E06D9}"/>
                </a:ext>
              </a:extLst>
            </p:cNvPr>
            <p:cNvGrpSpPr/>
            <p:nvPr/>
          </p:nvGrpSpPr>
          <p:grpSpPr>
            <a:xfrm>
              <a:off x="6405608" y="919710"/>
              <a:ext cx="725703" cy="712589"/>
              <a:chOff x="7403952" y="1772816"/>
              <a:chExt cx="1175841" cy="1224135"/>
            </a:xfrm>
          </p:grpSpPr>
          <p:grpSp>
            <p:nvGrpSpPr>
              <p:cNvPr id="151" name="Groupe 192">
                <a:extLst>
                  <a:ext uri="{FF2B5EF4-FFF2-40B4-BE49-F238E27FC236}">
                    <a16:creationId xmlns:a16="http://schemas.microsoft.com/office/drawing/2014/main" id="{696DD060-3E8F-4D62-A1C1-82B0657BA6AC}"/>
                  </a:ext>
                </a:extLst>
              </p:cNvPr>
              <p:cNvGrpSpPr/>
              <p:nvPr/>
            </p:nvGrpSpPr>
            <p:grpSpPr>
              <a:xfrm>
                <a:off x="7403952" y="1772816"/>
                <a:ext cx="1175841" cy="1224135"/>
                <a:chOff x="2532063" y="4635500"/>
                <a:chExt cx="1770063" cy="1801813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153" name="Oval 133">
                  <a:extLst>
                    <a:ext uri="{FF2B5EF4-FFF2-40B4-BE49-F238E27FC236}">
                      <a16:creationId xmlns:a16="http://schemas.microsoft.com/office/drawing/2014/main" id="{A8C47C7B-E1E9-438E-BB6B-C6FD52C0A9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06713" y="5310188"/>
                  <a:ext cx="209550" cy="219075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54" name="Line 134">
                  <a:extLst>
                    <a:ext uri="{FF2B5EF4-FFF2-40B4-BE49-F238E27FC236}">
                      <a16:creationId xmlns:a16="http://schemas.microsoft.com/office/drawing/2014/main" id="{320A0654-9209-441B-A2CA-85E25BC960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059113" y="5448300"/>
                  <a:ext cx="266700" cy="15557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55" name="Oval 135">
                  <a:extLst>
                    <a:ext uri="{FF2B5EF4-FFF2-40B4-BE49-F238E27FC236}">
                      <a16:creationId xmlns:a16="http://schemas.microsoft.com/office/drawing/2014/main" id="{699B0894-914A-498D-813C-AA16D6714C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71901" y="5792788"/>
                  <a:ext cx="209550" cy="217488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56" name="Line 136">
                  <a:extLst>
                    <a:ext uri="{FF2B5EF4-FFF2-40B4-BE49-F238E27FC236}">
                      <a16:creationId xmlns:a16="http://schemas.microsoft.com/office/drawing/2014/main" id="{A1B7A5B5-3482-4962-8F0C-A768EE1014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43288" y="5668963"/>
                  <a:ext cx="374650" cy="20161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57" name="Oval 137">
                  <a:extLst>
                    <a:ext uri="{FF2B5EF4-FFF2-40B4-BE49-F238E27FC236}">
                      <a16:creationId xmlns:a16="http://schemas.microsoft.com/office/drawing/2014/main" id="{356CF2F5-7A75-4911-95C8-E323746924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3826" y="6059488"/>
                  <a:ext cx="79375" cy="80963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58" name="Line 138">
                  <a:extLst>
                    <a:ext uri="{FF2B5EF4-FFF2-40B4-BE49-F238E27FC236}">
                      <a16:creationId xmlns:a16="http://schemas.microsoft.com/office/drawing/2014/main" id="{F9702AD2-F3EB-41BE-9905-42172A3732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733676" y="6127750"/>
                  <a:ext cx="149225" cy="13493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59" name="Oval 139">
                  <a:extLst>
                    <a:ext uri="{FF2B5EF4-FFF2-40B4-BE49-F238E27FC236}">
                      <a16:creationId xmlns:a16="http://schemas.microsoft.com/office/drawing/2014/main" id="{A34A3061-6BF4-4B29-96D1-26042A593B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51151" y="6218238"/>
                  <a:ext cx="209550" cy="219075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0" name="Line 140">
                  <a:extLst>
                    <a:ext uri="{FF2B5EF4-FFF2-40B4-BE49-F238E27FC236}">
                      <a16:creationId xmlns:a16="http://schemas.microsoft.com/office/drawing/2014/main" id="{EA20789F-F6E9-460F-B44A-D6A0D5282E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008313" y="5726113"/>
                  <a:ext cx="312738" cy="519113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1" name="Oval 141">
                  <a:extLst>
                    <a:ext uri="{FF2B5EF4-FFF2-40B4-BE49-F238E27FC236}">
                      <a16:creationId xmlns:a16="http://schemas.microsoft.com/office/drawing/2014/main" id="{6C75645D-A06A-4649-A2EA-9D46CE2194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90988" y="5341938"/>
                  <a:ext cx="211138" cy="219075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2" name="Line 142">
                  <a:extLst>
                    <a:ext uri="{FF2B5EF4-FFF2-40B4-BE49-F238E27FC236}">
                      <a16:creationId xmlns:a16="http://schemas.microsoft.com/office/drawing/2014/main" id="{5490CD89-A533-46D5-AD38-F82E9FA8B6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489326" y="5475288"/>
                  <a:ext cx="604838" cy="13335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3" name="Oval 143">
                  <a:extLst>
                    <a:ext uri="{FF2B5EF4-FFF2-40B4-BE49-F238E27FC236}">
                      <a16:creationId xmlns:a16="http://schemas.microsoft.com/office/drawing/2014/main" id="{BBF6C78C-B875-4BDD-A72E-4435C33B76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27388" y="4635500"/>
                  <a:ext cx="211138" cy="217488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4" name="Line 144">
                  <a:extLst>
                    <a:ext uri="{FF2B5EF4-FFF2-40B4-BE49-F238E27FC236}">
                      <a16:creationId xmlns:a16="http://schemas.microsoft.com/office/drawing/2014/main" id="{1CD5264A-F50B-40FA-92DB-F88953948B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3340101" y="4856163"/>
                  <a:ext cx="30163" cy="655638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5" name="Oval 145">
                  <a:extLst>
                    <a:ext uri="{FF2B5EF4-FFF2-40B4-BE49-F238E27FC236}">
                      <a16:creationId xmlns:a16="http://schemas.microsoft.com/office/drawing/2014/main" id="{49F71D53-A3B4-4A5E-8160-0E5DF2875B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59138" y="5511800"/>
                  <a:ext cx="231775" cy="239713"/>
                </a:xfrm>
                <a:prstGeom prst="ellipse">
                  <a:avLst/>
                </a:prstGeom>
                <a:solidFill>
                  <a:srgbClr val="00FF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6" name="Line 146">
                  <a:extLst>
                    <a:ext uri="{FF2B5EF4-FFF2-40B4-BE49-F238E27FC236}">
                      <a16:creationId xmlns:a16="http://schemas.microsoft.com/office/drawing/2014/main" id="{E12516B3-79E4-4A3B-A9F0-F306D38967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735263" y="5549900"/>
                  <a:ext cx="536575" cy="6985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7" name="Line 147">
                  <a:extLst>
                    <a:ext uri="{FF2B5EF4-FFF2-40B4-BE49-F238E27FC236}">
                      <a16:creationId xmlns:a16="http://schemas.microsoft.com/office/drawing/2014/main" id="{7D5035C9-9812-4B0D-8928-07BDE80BDA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22651" y="5730875"/>
                  <a:ext cx="241300" cy="504825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8" name="Line 148">
                  <a:extLst>
                    <a:ext uri="{FF2B5EF4-FFF2-40B4-BE49-F238E27FC236}">
                      <a16:creationId xmlns:a16="http://schemas.microsoft.com/office/drawing/2014/main" id="{1BAFD847-B1F1-444F-A9D6-D43D784B44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411538" y="5364163"/>
                  <a:ext cx="201613" cy="22860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69" name="Oval 150">
                  <a:extLst>
                    <a:ext uri="{FF2B5EF4-FFF2-40B4-BE49-F238E27FC236}">
                      <a16:creationId xmlns:a16="http://schemas.microsoft.com/office/drawing/2014/main" id="{2E4F1E09-6BA7-44D0-9780-41CD3B9B5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32063" y="5426075"/>
                  <a:ext cx="211138" cy="217488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70" name="Oval 151">
                  <a:extLst>
                    <a:ext uri="{FF2B5EF4-FFF2-40B4-BE49-F238E27FC236}">
                      <a16:creationId xmlns:a16="http://schemas.microsoft.com/office/drawing/2014/main" id="{EFE3FB1E-227A-4F05-BA1F-8BDA9F9B27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00451" y="6213475"/>
                  <a:ext cx="209550" cy="219075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  <p:sp>
              <p:nvSpPr>
                <p:cNvPr id="171" name="Oval 152">
                  <a:extLst>
                    <a:ext uri="{FF2B5EF4-FFF2-40B4-BE49-F238E27FC236}">
                      <a16:creationId xmlns:a16="http://schemas.microsoft.com/office/drawing/2014/main" id="{1E5F53ED-207C-49BB-B9B5-4FBFFAA2F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0126" y="5216525"/>
                  <a:ext cx="209550" cy="219075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/>
                </a:p>
              </p:txBody>
            </p:sp>
          </p:grpSp>
          <p:sp>
            <p:nvSpPr>
              <p:cNvPr id="152" name="Rectangle 149">
                <a:extLst>
                  <a:ext uri="{FF2B5EF4-FFF2-40B4-BE49-F238E27FC236}">
                    <a16:creationId xmlns:a16="http://schemas.microsoft.com/office/drawing/2014/main" id="{0D4588BC-4FA1-4E7D-92E8-446B3A8872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41131" y="2461836"/>
                <a:ext cx="124" cy="338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25" name="Rectangle : carré corné 224">
            <a:extLst>
              <a:ext uri="{FF2B5EF4-FFF2-40B4-BE49-F238E27FC236}">
                <a16:creationId xmlns:a16="http://schemas.microsoft.com/office/drawing/2014/main" id="{4989E77E-65C0-4429-BD61-8563144B51F0}"/>
              </a:ext>
            </a:extLst>
          </p:cNvPr>
          <p:cNvSpPr/>
          <p:nvPr/>
        </p:nvSpPr>
        <p:spPr>
          <a:xfrm>
            <a:off x="4741555" y="4558336"/>
            <a:ext cx="1141826" cy="728870"/>
          </a:xfrm>
          <a:prstGeom prst="foldedCorner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00" b="1" dirty="0">
              <a:solidFill>
                <a:schemeClr val="tx1"/>
              </a:solidFill>
            </a:endParaRPr>
          </a:p>
          <a:p>
            <a:pPr algn="ctr"/>
            <a:r>
              <a:rPr lang="fr-FR" sz="1200" dirty="0" err="1">
                <a:solidFill>
                  <a:schemeClr val="tx1"/>
                </a:solidFill>
              </a:rPr>
              <a:t>Increase</a:t>
            </a:r>
            <a:r>
              <a:rPr lang="fr-FR" sz="1200" dirty="0">
                <a:solidFill>
                  <a:schemeClr val="tx1"/>
                </a:solidFill>
              </a:rPr>
              <a:t> in</a:t>
            </a:r>
          </a:p>
          <a:p>
            <a:pPr algn="ctr"/>
            <a:r>
              <a:rPr lang="fr-FR" sz="1200" dirty="0" err="1">
                <a:solidFill>
                  <a:schemeClr val="tx1"/>
                </a:solidFill>
              </a:rPr>
              <a:t>sensitivity</a:t>
            </a:r>
            <a:r>
              <a:rPr lang="fr-FR" sz="12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and </a:t>
            </a:r>
            <a:r>
              <a:rPr lang="fr-FR" sz="1200" dirty="0" err="1">
                <a:solidFill>
                  <a:schemeClr val="tx1"/>
                </a:solidFill>
              </a:rPr>
              <a:t>resolution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26" name="ZoneTexte 225">
            <a:extLst>
              <a:ext uri="{FF2B5EF4-FFF2-40B4-BE49-F238E27FC236}">
                <a16:creationId xmlns:a16="http://schemas.microsoft.com/office/drawing/2014/main" id="{8B96155A-C9F0-440B-8C41-76EFFEF3B5C9}"/>
              </a:ext>
            </a:extLst>
          </p:cNvPr>
          <p:cNvSpPr txBox="1"/>
          <p:nvPr/>
        </p:nvSpPr>
        <p:spPr>
          <a:xfrm>
            <a:off x="4880704" y="1543515"/>
            <a:ext cx="375163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/>
              <a:t>CaHPO</a:t>
            </a:r>
            <a:r>
              <a:rPr lang="fr-FR" sz="1500" b="1" baseline="-25000" dirty="0"/>
              <a:t>4</a:t>
            </a:r>
            <a:r>
              <a:rPr lang="fr-FR" sz="1500" b="1" dirty="0"/>
              <a:t> (</a:t>
            </a:r>
            <a:r>
              <a:rPr lang="fr-FR" sz="1500" b="1" dirty="0" err="1"/>
              <a:t>monetite</a:t>
            </a:r>
            <a:r>
              <a:rPr lang="fr-FR" sz="1500" b="1" dirty="0"/>
              <a:t>):</a:t>
            </a:r>
          </a:p>
          <a:p>
            <a:pPr algn="ctr"/>
            <a:r>
              <a:rPr lang="fr-FR" sz="1400" dirty="0" smtClean="0"/>
              <a:t>Four </a:t>
            </a:r>
            <a:r>
              <a:rPr lang="fr-FR" sz="1400" dirty="0" err="1" smtClean="0"/>
              <a:t>different</a:t>
            </a:r>
            <a:r>
              <a:rPr lang="fr-FR" sz="1400" dirty="0" smtClean="0"/>
              <a:t> </a:t>
            </a:r>
            <a:r>
              <a:rPr lang="fr-FR" sz="1400" dirty="0"/>
              <a:t>local </a:t>
            </a:r>
            <a:r>
              <a:rPr lang="fr-FR" sz="1400" dirty="0" err="1"/>
              <a:t>environments</a:t>
            </a:r>
            <a:r>
              <a:rPr lang="fr-FR" sz="1400" dirty="0"/>
              <a:t> of calcium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FB227F3E-6ABE-4A0A-A5F3-AF12111707F9}"/>
              </a:ext>
            </a:extLst>
          </p:cNvPr>
          <p:cNvSpPr/>
          <p:nvPr/>
        </p:nvSpPr>
        <p:spPr>
          <a:xfrm>
            <a:off x="4868333" y="3478578"/>
            <a:ext cx="355203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500" b="1" baseline="30000" dirty="0">
                <a:solidFill>
                  <a:schemeClr val="accent6"/>
                </a:solidFill>
              </a:rPr>
              <a:t>43</a:t>
            </a:r>
            <a:r>
              <a:rPr lang="fr-FR" sz="1500" b="1" dirty="0">
                <a:solidFill>
                  <a:schemeClr val="accent6"/>
                </a:solidFill>
              </a:rPr>
              <a:t>Ca </a:t>
            </a:r>
            <a:r>
              <a:rPr lang="fr-FR" sz="1500" b="1" dirty="0" err="1">
                <a:solidFill>
                  <a:schemeClr val="accent6"/>
                </a:solidFill>
              </a:rPr>
              <a:t>solid</a:t>
            </a:r>
            <a:r>
              <a:rPr lang="fr-FR" sz="1500" b="1" dirty="0">
                <a:solidFill>
                  <a:schemeClr val="accent6"/>
                </a:solidFill>
              </a:rPr>
              <a:t>-state NMR of </a:t>
            </a:r>
            <a:r>
              <a:rPr lang="fr-FR" sz="1500" b="1" dirty="0" err="1">
                <a:solidFill>
                  <a:schemeClr val="accent6"/>
                </a:solidFill>
              </a:rPr>
              <a:t>monetite</a:t>
            </a:r>
            <a:endParaRPr lang="fr-FR" sz="1500" b="1" dirty="0">
              <a:solidFill>
                <a:schemeClr val="accent6"/>
              </a:solidFill>
            </a:endParaRPr>
          </a:p>
        </p:txBody>
      </p:sp>
      <p:sp>
        <p:nvSpPr>
          <p:cNvPr id="117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" name="Text Box 62"/>
          <p:cNvSpPr txBox="1">
            <a:spLocks noChangeArrowheads="1"/>
          </p:cNvSpPr>
          <p:nvPr/>
        </p:nvSpPr>
        <p:spPr bwMode="auto">
          <a:xfrm>
            <a:off x="534993" y="89391"/>
            <a:ext cx="803100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Ultra-high </a:t>
            </a:r>
            <a:r>
              <a:rPr lang="en-US" sz="1600" b="1" kern="1200" dirty="0" smtClean="0"/>
              <a:t>Magnetic </a:t>
            </a:r>
            <a:r>
              <a:rPr lang="en-US" sz="1600" b="1" dirty="0"/>
              <a:t>F</a:t>
            </a:r>
            <a:r>
              <a:rPr lang="en-US" sz="1600" b="1" kern="1200" dirty="0" smtClean="0"/>
              <a:t>ields </a:t>
            </a:r>
            <a:r>
              <a:rPr lang="en-US" sz="1600" b="1" dirty="0"/>
              <a:t>P</a:t>
            </a:r>
            <a:r>
              <a:rPr lang="en-US" sz="1600" b="1" kern="1200" dirty="0" smtClean="0"/>
              <a:t>rovide </a:t>
            </a:r>
            <a:r>
              <a:rPr lang="en-US" sz="1600" b="1" dirty="0"/>
              <a:t>N</a:t>
            </a:r>
            <a:r>
              <a:rPr lang="en-US" sz="1600" b="1" kern="1200" dirty="0" smtClean="0"/>
              <a:t>ew </a:t>
            </a:r>
            <a:r>
              <a:rPr lang="en-US" sz="1600" b="1" dirty="0" smtClean="0"/>
              <a:t>I</a:t>
            </a:r>
            <a:r>
              <a:rPr lang="en-US" sz="1600" b="1" kern="1200" dirty="0" smtClean="0"/>
              <a:t>nsights </a:t>
            </a:r>
            <a:r>
              <a:rPr lang="en-US" sz="1600" b="1" kern="1200" dirty="0"/>
              <a:t>into </a:t>
            </a:r>
            <a:r>
              <a:rPr lang="en-US" sz="1600" b="1" kern="1200" dirty="0" smtClean="0"/>
              <a:t>Bone-like </a:t>
            </a:r>
            <a:r>
              <a:rPr lang="en-US" sz="1600" b="1" dirty="0"/>
              <a:t>M</a:t>
            </a:r>
            <a:r>
              <a:rPr lang="en-US" sz="1600" b="1" kern="1200" dirty="0" smtClean="0"/>
              <a:t>aterials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200" dirty="0"/>
              <a:t>Bonhomme</a:t>
            </a:r>
            <a:r>
              <a:rPr lang="en-US" sz="1200" baseline="30000" dirty="0"/>
              <a:t>1</a:t>
            </a:r>
            <a:r>
              <a:rPr lang="en-US" sz="1200" dirty="0"/>
              <a:t>, Gervais</a:t>
            </a:r>
            <a:r>
              <a:rPr lang="en-US" sz="1200" baseline="30000" dirty="0"/>
              <a:t>1</a:t>
            </a:r>
            <a:r>
              <a:rPr lang="en-US" sz="1200" dirty="0"/>
              <a:t>, Gras,</a:t>
            </a:r>
            <a:r>
              <a:rPr lang="en-US" sz="1200" baseline="30000" dirty="0"/>
              <a:t>2</a:t>
            </a:r>
            <a:r>
              <a:rPr lang="en-US" sz="1200" dirty="0"/>
              <a:t> Combes</a:t>
            </a:r>
            <a:r>
              <a:rPr lang="en-US" sz="1200" baseline="30000" dirty="0"/>
              <a:t>2</a:t>
            </a:r>
            <a:r>
              <a:rPr lang="en-US" sz="1200" dirty="0"/>
              <a:t>, Wang,</a:t>
            </a:r>
            <a:r>
              <a:rPr lang="en-US" sz="1200" baseline="30000" dirty="0"/>
              <a:t>3</a:t>
            </a:r>
            <a:r>
              <a:rPr lang="en-US" sz="1200" dirty="0"/>
              <a:t> Hung</a:t>
            </a:r>
            <a:r>
              <a:rPr lang="en-US" sz="1200" baseline="30000" dirty="0"/>
              <a:t>3</a:t>
            </a:r>
            <a:r>
              <a:rPr lang="en-US" sz="1200" dirty="0"/>
              <a:t>, Gan</a:t>
            </a:r>
            <a:r>
              <a:rPr lang="en-US" sz="1200" baseline="30000" dirty="0"/>
              <a:t>3</a:t>
            </a:r>
            <a:r>
              <a:rPr lang="en-US" sz="1200" dirty="0"/>
              <a:t>, Laurencin</a:t>
            </a:r>
            <a:r>
              <a:rPr lang="en-US" sz="1200" baseline="30000" dirty="0"/>
              <a:t>4</a:t>
            </a: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rgbClr val="0033CC"/>
                </a:solidFill>
              </a:rPr>
              <a:t>1 Sorbonne </a:t>
            </a:r>
            <a:r>
              <a:rPr lang="en-US" sz="1100" b="1" dirty="0" err="1" smtClean="0">
                <a:solidFill>
                  <a:srgbClr val="0033CC"/>
                </a:solidFill>
              </a:rPr>
              <a:t>Univ</a:t>
            </a:r>
            <a:r>
              <a:rPr lang="en-US" sz="1100" b="1" dirty="0" smtClean="0">
                <a:solidFill>
                  <a:srgbClr val="0033CC"/>
                </a:solidFill>
              </a:rPr>
              <a:t> </a:t>
            </a:r>
            <a:r>
              <a:rPr lang="en-US" sz="1100" b="1" dirty="0">
                <a:solidFill>
                  <a:srgbClr val="0033CC"/>
                </a:solidFill>
              </a:rPr>
              <a:t>(Paris, FR); </a:t>
            </a:r>
            <a:r>
              <a:rPr lang="en-US" sz="1100" b="1" dirty="0" smtClean="0">
                <a:solidFill>
                  <a:srgbClr val="0033CC"/>
                </a:solidFill>
              </a:rPr>
              <a:t>2 </a:t>
            </a:r>
            <a:r>
              <a:rPr lang="en-US" sz="1100" b="1" dirty="0">
                <a:solidFill>
                  <a:srgbClr val="0033CC"/>
                </a:solidFill>
              </a:rPr>
              <a:t>CIRIMAT (Toulouse, FR); </a:t>
            </a:r>
            <a:r>
              <a:rPr lang="en-US" sz="1100" b="1" dirty="0" smtClean="0">
                <a:solidFill>
                  <a:srgbClr val="0033CC"/>
                </a:solidFill>
              </a:rPr>
              <a:t>3 </a:t>
            </a:r>
            <a:r>
              <a:rPr lang="en-US" sz="1100" b="1" dirty="0">
                <a:solidFill>
                  <a:srgbClr val="0033CC"/>
                </a:solidFill>
              </a:rPr>
              <a:t>NHMFL (Tallahassee, USA</a:t>
            </a:r>
            <a:r>
              <a:rPr lang="en-US" sz="1100" b="1" dirty="0" smtClean="0">
                <a:solidFill>
                  <a:srgbClr val="0033CC"/>
                </a:solidFill>
              </a:rPr>
              <a:t>); 4 </a:t>
            </a:r>
            <a:r>
              <a:rPr lang="en-US" sz="1100" b="1" dirty="0">
                <a:solidFill>
                  <a:srgbClr val="0033CC"/>
                </a:solidFill>
              </a:rPr>
              <a:t>ICGM (Montpellier, FR)</a:t>
            </a:r>
          </a:p>
          <a:p>
            <a:pPr algn="ctr">
              <a:spcBef>
                <a:spcPts val="0"/>
              </a:spcBef>
            </a:pPr>
            <a:r>
              <a:rPr lang="en-US" sz="700" b="1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100" b="1" dirty="0"/>
              <a:t>Funding Grants:</a:t>
            </a:r>
            <a:r>
              <a:rPr lang="en-US" sz="1100" dirty="0"/>
              <a:t>  G.S. </a:t>
            </a:r>
            <a:r>
              <a:rPr lang="en-US" sz="1100" dirty="0" err="1"/>
              <a:t>Boebinger</a:t>
            </a:r>
            <a:r>
              <a:rPr lang="en-US" sz="1100" dirty="0"/>
              <a:t> (NSF DMR-1157490, NSF DMR-1644779); C. Combes (ANR-16-CE19-0013)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120" name="Text Box 28">
            <a:extLst>
              <a:ext uri="{FF2B5EF4-FFF2-40B4-BE49-F238E27FC236}">
                <a16:creationId xmlns:a16="http://schemas.microsoft.com/office/drawing/2014/main" id="{1E0B1646-8CB7-4CFE-8E33-4EA5CAA61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0" y="6090901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 </a:t>
            </a:r>
            <a:r>
              <a:rPr lang="en-US" sz="1100" b="1" dirty="0" smtClean="0">
                <a:solidFill>
                  <a:srgbClr val="333399"/>
                </a:solidFill>
              </a:rPr>
              <a:t>Series Connected Hybrid Magnet of the DC Magnet Facility</a:t>
            </a:r>
            <a:r>
              <a:rPr lang="en-US" sz="1100" dirty="0" smtClean="0">
                <a:solidFill>
                  <a:srgbClr val="333399"/>
                </a:solidFill>
              </a:rPr>
              <a:t>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err="1" smtClean="0">
                <a:solidFill>
                  <a:srgbClr val="333399"/>
                </a:solidFill>
              </a:rPr>
              <a:t>Bonhomme</a:t>
            </a:r>
            <a:r>
              <a:rPr lang="en-US" sz="1100" dirty="0" smtClean="0">
                <a:solidFill>
                  <a:srgbClr val="333399"/>
                </a:solidFill>
              </a:rPr>
              <a:t>, X.L. Wang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I. </a:t>
            </a:r>
            <a:r>
              <a:rPr lang="en-US" sz="1100" dirty="0" smtClean="0">
                <a:solidFill>
                  <a:srgbClr val="333399"/>
                </a:solidFill>
              </a:rPr>
              <a:t>Hung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Z. </a:t>
            </a:r>
            <a:r>
              <a:rPr lang="en-US" sz="1100" dirty="0" err="1" smtClean="0">
                <a:solidFill>
                  <a:srgbClr val="333399"/>
                </a:solidFill>
              </a:rPr>
              <a:t>Gan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smtClean="0">
                <a:solidFill>
                  <a:srgbClr val="333399"/>
                </a:solidFill>
              </a:rPr>
              <a:t>Gervais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err="1" smtClean="0">
                <a:solidFill>
                  <a:srgbClr val="333399"/>
                </a:solidFill>
              </a:rPr>
              <a:t>Sassoye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 </a:t>
            </a:r>
            <a:r>
              <a:rPr lang="en-US" sz="1100" dirty="0" err="1" smtClean="0">
                <a:solidFill>
                  <a:srgbClr val="333399"/>
                </a:solidFill>
              </a:rPr>
              <a:t>Rimsza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J.C. Du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M.E. </a:t>
            </a:r>
            <a:r>
              <a:rPr lang="en-US" sz="1100" dirty="0" smtClean="0">
                <a:solidFill>
                  <a:srgbClr val="333399"/>
                </a:solidFill>
              </a:rPr>
              <a:t>Smith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J.V. </a:t>
            </a:r>
            <a:r>
              <a:rPr lang="en-US" sz="1100" dirty="0" smtClean="0">
                <a:solidFill>
                  <a:srgbClr val="333399"/>
                </a:solidFill>
              </a:rPr>
              <a:t>Hanna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err="1" smtClean="0">
                <a:solidFill>
                  <a:srgbClr val="333399"/>
                </a:solidFill>
              </a:rPr>
              <a:t>Sarda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P. </a:t>
            </a:r>
            <a:r>
              <a:rPr lang="en-US" sz="1100" dirty="0" smtClean="0">
                <a:solidFill>
                  <a:srgbClr val="333399"/>
                </a:solidFill>
              </a:rPr>
              <a:t>Gras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smtClean="0">
                <a:solidFill>
                  <a:srgbClr val="333399"/>
                </a:solidFill>
              </a:rPr>
              <a:t>Combes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 </a:t>
            </a:r>
            <a:r>
              <a:rPr lang="en-US" sz="1100" dirty="0" smtClean="0">
                <a:solidFill>
                  <a:srgbClr val="333399"/>
                </a:solidFill>
              </a:rPr>
              <a:t>Laurencin, </a:t>
            </a:r>
            <a:r>
              <a:rPr lang="en-US" sz="1100" i="1" dirty="0">
                <a:solidFill>
                  <a:srgbClr val="333399"/>
                </a:solidFill>
              </a:rPr>
              <a:t>Pushing the limits of sensitivity and resolution for natural abundance Ca-43 NMR using ultra-high magnetic field (35.2 T),</a:t>
            </a:r>
            <a:r>
              <a:rPr lang="en-US" sz="1100" dirty="0">
                <a:solidFill>
                  <a:srgbClr val="333399"/>
                </a:solidFill>
              </a:rPr>
              <a:t> Chemical Communications, </a:t>
            </a:r>
            <a:r>
              <a:rPr lang="en-US" sz="1100" b="1" dirty="0">
                <a:solidFill>
                  <a:srgbClr val="333399"/>
                </a:solidFill>
              </a:rPr>
              <a:t>54</a:t>
            </a:r>
            <a:r>
              <a:rPr lang="en-US" sz="1100" dirty="0">
                <a:solidFill>
                  <a:srgbClr val="333399"/>
                </a:solidFill>
              </a:rPr>
              <a:t> (69), 9591-9594 (2018) </a:t>
            </a:r>
            <a:r>
              <a:rPr lang="en-US" sz="1100" dirty="0">
                <a:solidFill>
                  <a:srgbClr val="333399"/>
                </a:solidFill>
                <a:hlinkClick r:id="rId5"/>
              </a:rPr>
              <a:t>doi.org/10.1039/c8cc05193c</a:t>
            </a:r>
            <a:endParaRPr lang="en-US" sz="1200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76200" y="1273438"/>
            <a:ext cx="429577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latin typeface="Arial" charset="0"/>
              </a:rPr>
              <a:t>What is the finding</a:t>
            </a:r>
            <a:r>
              <a:rPr lang="en-US" sz="1200" b="1" dirty="0" smtClean="0">
                <a:latin typeface="Arial" charset="0"/>
              </a:rPr>
              <a:t>? </a:t>
            </a:r>
            <a:r>
              <a:rPr lang="en-US" sz="1200" dirty="0" smtClean="0"/>
              <a:t>Researchers recently achieved u</a:t>
            </a:r>
            <a:r>
              <a:rPr lang="en-US" sz="1200" dirty="0" smtClean="0"/>
              <a:t>nprecedented </a:t>
            </a:r>
            <a:r>
              <a:rPr lang="en-US" sz="1200" dirty="0"/>
              <a:t>insight into the local </a:t>
            </a:r>
            <a:r>
              <a:rPr lang="en-US" sz="1200" dirty="0" smtClean="0"/>
              <a:t>atomic </a:t>
            </a:r>
            <a:r>
              <a:rPr lang="en-US" sz="1200" dirty="0" smtClean="0"/>
              <a:t>structure in the vicinity of </a:t>
            </a:r>
            <a:r>
              <a:rPr lang="en-US" sz="1200" dirty="0"/>
              <a:t>calcium </a:t>
            </a:r>
            <a:r>
              <a:rPr lang="en-US" sz="1200" dirty="0" smtClean="0"/>
              <a:t>atoms within </a:t>
            </a:r>
            <a:r>
              <a:rPr lang="en-US" sz="1200" dirty="0"/>
              <a:t>materials related to </a:t>
            </a:r>
            <a:r>
              <a:rPr lang="en-US" sz="1200" dirty="0" smtClean="0"/>
              <a:t>bones. This is leading to a </a:t>
            </a:r>
            <a:r>
              <a:rPr lang="en-US" sz="1200" dirty="0"/>
              <a:t>more profound understanding of </a:t>
            </a:r>
            <a:r>
              <a:rPr lang="en-US" sz="1200" dirty="0" smtClean="0"/>
              <a:t>complex materials constructed from multiple components.</a:t>
            </a:r>
            <a:endParaRPr lang="en-US" sz="1200" dirty="0"/>
          </a:p>
          <a:p>
            <a:pPr algn="just"/>
            <a:r>
              <a:rPr lang="en-US" sz="600" dirty="0" smtClean="0"/>
              <a:t> </a:t>
            </a:r>
            <a:endParaRPr lang="en-US" sz="600" dirty="0"/>
          </a:p>
          <a:p>
            <a:pPr algn="just"/>
            <a:r>
              <a:rPr lang="en-US" sz="1200" b="1" dirty="0">
                <a:latin typeface="Arial" charset="0"/>
              </a:rPr>
              <a:t>Why </a:t>
            </a:r>
            <a:r>
              <a:rPr lang="en-US" sz="1200" b="1" dirty="0" smtClean="0">
                <a:latin typeface="Arial" charset="0"/>
              </a:rPr>
              <a:t>is this </a:t>
            </a:r>
            <a:r>
              <a:rPr lang="en-US" sz="1200" b="1" dirty="0">
                <a:latin typeface="Arial" charset="0"/>
              </a:rPr>
              <a:t>finding </a:t>
            </a:r>
            <a:r>
              <a:rPr lang="en-US" sz="1200" b="1" dirty="0" smtClean="0">
                <a:latin typeface="Arial" charset="0"/>
              </a:rPr>
              <a:t>important</a:t>
            </a:r>
            <a:r>
              <a:rPr lang="en-US" sz="1200" b="1" dirty="0" smtClean="0">
                <a:latin typeface="Arial" charset="0"/>
              </a:rPr>
              <a:t>? </a:t>
            </a:r>
            <a:r>
              <a:rPr lang="en-US" sz="1200" dirty="0" smtClean="0"/>
              <a:t>Bone </a:t>
            </a:r>
            <a:r>
              <a:rPr lang="en-US" sz="1200" dirty="0"/>
              <a:t>and teeth are intrinsically complex mineralized tissues. They are known to be composed of </a:t>
            </a:r>
            <a:r>
              <a:rPr lang="en-US" sz="1200" dirty="0"/>
              <a:t>calcium phosphate </a:t>
            </a:r>
            <a:r>
              <a:rPr lang="en-US" sz="1200" dirty="0" smtClean="0"/>
              <a:t>minerals, proteins </a:t>
            </a:r>
            <a:r>
              <a:rPr lang="en-US" sz="1200" dirty="0"/>
              <a:t>(mainly collagen</a:t>
            </a:r>
            <a:r>
              <a:rPr lang="en-US" sz="1200" dirty="0" smtClean="0"/>
              <a:t>), </a:t>
            </a:r>
            <a:r>
              <a:rPr lang="en-US" sz="1200" dirty="0"/>
              <a:t>and water. However, details on the </a:t>
            </a:r>
            <a:r>
              <a:rPr lang="en-US" sz="1200" dirty="0" smtClean="0"/>
              <a:t>structural relationship of these </a:t>
            </a:r>
            <a:r>
              <a:rPr lang="en-US" sz="1200" dirty="0"/>
              <a:t>components </a:t>
            </a:r>
            <a:r>
              <a:rPr lang="en-US" sz="1200" dirty="0" smtClean="0"/>
              <a:t>at </a:t>
            </a:r>
            <a:r>
              <a:rPr lang="en-US" sz="1200" dirty="0"/>
              <a:t>the atomic scale </a:t>
            </a:r>
            <a:r>
              <a:rPr lang="en-US" sz="1200" dirty="0" smtClean="0"/>
              <a:t>has been lacking</a:t>
            </a:r>
            <a:r>
              <a:rPr lang="en-US" sz="1200" dirty="0"/>
              <a:t>, and precise information on the local structure around elements like calcium </a:t>
            </a:r>
            <a:r>
              <a:rPr lang="en-US" sz="1200" dirty="0" smtClean="0"/>
              <a:t>has been missing. This work shows tha</a:t>
            </a:r>
            <a:r>
              <a:rPr lang="en-US" sz="1200" dirty="0" smtClean="0"/>
              <a:t>t the </a:t>
            </a:r>
            <a:r>
              <a:rPr lang="en-US" sz="1200" dirty="0" err="1" smtClean="0"/>
              <a:t>MagLab’s</a:t>
            </a:r>
            <a:r>
              <a:rPr lang="en-US" sz="1200" dirty="0" smtClean="0"/>
              <a:t> new Series Connected Hybrid magnet enables researchers to access </a:t>
            </a:r>
            <a:r>
              <a:rPr lang="en-US" sz="1200" dirty="0" smtClean="0"/>
              <a:t>such information. This will not only </a:t>
            </a:r>
            <a:r>
              <a:rPr lang="en-US" sz="1200" dirty="0"/>
              <a:t>deepen our knowledge of bone structure, but </a:t>
            </a:r>
            <a:r>
              <a:rPr lang="en-US" sz="1200" dirty="0" smtClean="0"/>
              <a:t>assist in developing novel </a:t>
            </a:r>
            <a:r>
              <a:rPr lang="en-US" sz="1200" dirty="0"/>
              <a:t>materials for bone substitution </a:t>
            </a:r>
            <a:r>
              <a:rPr lang="en-US" sz="1200" dirty="0" smtClean="0"/>
              <a:t>and, potentially, </a:t>
            </a:r>
            <a:r>
              <a:rPr lang="en-US" sz="1200" dirty="0"/>
              <a:t>regeneration. More generally, given the prevalence of calcium in many other </a:t>
            </a:r>
            <a:r>
              <a:rPr lang="en-US" sz="1200" dirty="0" smtClean="0"/>
              <a:t>materials, including </a:t>
            </a:r>
            <a:r>
              <a:rPr lang="en-US" sz="1200" dirty="0"/>
              <a:t>cement and </a:t>
            </a:r>
            <a:r>
              <a:rPr lang="en-US" sz="1200" dirty="0" smtClean="0"/>
              <a:t>concrete, extending these techniques further will find </a:t>
            </a:r>
            <a:r>
              <a:rPr lang="en-US" sz="1200" dirty="0"/>
              <a:t>a wide range of </a:t>
            </a:r>
            <a:r>
              <a:rPr lang="en-US" sz="1200" dirty="0" smtClean="0"/>
              <a:t>important materials to study.</a:t>
            </a:r>
            <a:endParaRPr lang="en-US" sz="1200" dirty="0"/>
          </a:p>
          <a:p>
            <a:pPr algn="just"/>
            <a:r>
              <a:rPr lang="en-US" sz="600" dirty="0" smtClean="0">
                <a:latin typeface="Arial" charset="0"/>
              </a:rPr>
              <a:t> </a:t>
            </a:r>
            <a:endParaRPr lang="en-US" sz="600" dirty="0">
              <a:latin typeface="Arial" charset="0"/>
            </a:endParaRPr>
          </a:p>
          <a:p>
            <a:pPr algn="just"/>
            <a:r>
              <a:rPr lang="en-US" sz="1200" b="1" dirty="0" smtClean="0">
                <a:latin typeface="Arial" charset="0"/>
              </a:rPr>
              <a:t>Why </a:t>
            </a:r>
            <a:r>
              <a:rPr lang="en-US" sz="1200" b="1" dirty="0" smtClean="0">
                <a:latin typeface="Arial" charset="0"/>
              </a:rPr>
              <a:t>the MagLab?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 smtClean="0">
                <a:latin typeface="Arial" charset="0"/>
              </a:rPr>
              <a:t>36T Series Connected Hybrid offers uniquely high and uniform magnetic fields, suitable for the “magnetic resonance” techniques necessary to </a:t>
            </a:r>
            <a:r>
              <a:rPr lang="en-US" sz="1200" dirty="0" smtClean="0">
                <a:latin typeface="Arial" charset="0"/>
              </a:rPr>
              <a:t>elucidate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>
                <a:latin typeface="Arial" charset="0"/>
              </a:rPr>
              <a:t>local structure around calcium, </a:t>
            </a:r>
            <a:r>
              <a:rPr lang="en-US" sz="1200" dirty="0" smtClean="0">
                <a:latin typeface="Arial" charset="0"/>
              </a:rPr>
              <a:t>providing information not accessible prior to the commissionin</a:t>
            </a:r>
            <a:r>
              <a:rPr lang="en-US" sz="1200" dirty="0" smtClean="0">
                <a:latin typeface="Arial" charset="0"/>
              </a:rPr>
              <a:t>g of this magnet</a:t>
            </a:r>
            <a:r>
              <a:rPr lang="en-US" sz="1200" dirty="0" smtClean="0">
                <a:latin typeface="Arial" charset="0"/>
              </a:rPr>
              <a:t>.</a:t>
            </a:r>
            <a:endParaRPr lang="en-US" sz="1200" dirty="0">
              <a:latin typeface="Arial" charset="0"/>
            </a:endParaRPr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24777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534993" y="89391"/>
            <a:ext cx="8031001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Ultra-high </a:t>
            </a:r>
            <a:r>
              <a:rPr lang="en-US" sz="1600" b="1" kern="1200" dirty="0" smtClean="0"/>
              <a:t>Magnetic </a:t>
            </a:r>
            <a:r>
              <a:rPr lang="en-US" sz="1600" b="1" dirty="0"/>
              <a:t>F</a:t>
            </a:r>
            <a:r>
              <a:rPr lang="en-US" sz="1600" b="1" kern="1200" dirty="0" smtClean="0"/>
              <a:t>ields </a:t>
            </a:r>
            <a:r>
              <a:rPr lang="en-US" sz="1600" b="1" dirty="0"/>
              <a:t>P</a:t>
            </a:r>
            <a:r>
              <a:rPr lang="en-US" sz="1600" b="1" kern="1200" dirty="0" smtClean="0"/>
              <a:t>rovide </a:t>
            </a:r>
            <a:r>
              <a:rPr lang="en-US" sz="1600" b="1" dirty="0"/>
              <a:t>N</a:t>
            </a:r>
            <a:r>
              <a:rPr lang="en-US" sz="1600" b="1" kern="1200" dirty="0" smtClean="0"/>
              <a:t>ew </a:t>
            </a:r>
            <a:r>
              <a:rPr lang="en-US" sz="1600" b="1" dirty="0" smtClean="0"/>
              <a:t>I</a:t>
            </a:r>
            <a:r>
              <a:rPr lang="en-US" sz="1600" b="1" kern="1200" dirty="0" smtClean="0"/>
              <a:t>nsights </a:t>
            </a:r>
            <a:r>
              <a:rPr lang="en-US" sz="1600" b="1" kern="1200" dirty="0"/>
              <a:t>into </a:t>
            </a:r>
            <a:r>
              <a:rPr lang="en-US" sz="1600" b="1" kern="1200" dirty="0" smtClean="0"/>
              <a:t>Bone-like </a:t>
            </a:r>
            <a:r>
              <a:rPr lang="en-US" sz="1600" b="1" dirty="0"/>
              <a:t>M</a:t>
            </a:r>
            <a:r>
              <a:rPr lang="en-US" sz="1600" b="1" kern="1200" dirty="0" smtClean="0"/>
              <a:t>aterials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endParaRPr lang="en-US" sz="600" dirty="0"/>
          </a:p>
          <a:p>
            <a:pPr algn="ctr">
              <a:spcBef>
                <a:spcPts val="0"/>
              </a:spcBef>
            </a:pPr>
            <a:r>
              <a:rPr lang="en-US" sz="1200" dirty="0"/>
              <a:t>Bonhomme</a:t>
            </a:r>
            <a:r>
              <a:rPr lang="en-US" sz="1200" baseline="30000" dirty="0"/>
              <a:t>1</a:t>
            </a:r>
            <a:r>
              <a:rPr lang="en-US" sz="1200" dirty="0"/>
              <a:t>, Gervais</a:t>
            </a:r>
            <a:r>
              <a:rPr lang="en-US" sz="1200" baseline="30000" dirty="0"/>
              <a:t>1</a:t>
            </a:r>
            <a:r>
              <a:rPr lang="en-US" sz="1200" dirty="0"/>
              <a:t>, Gras,</a:t>
            </a:r>
            <a:r>
              <a:rPr lang="en-US" sz="1200" baseline="30000" dirty="0"/>
              <a:t>2</a:t>
            </a:r>
            <a:r>
              <a:rPr lang="en-US" sz="1200" dirty="0"/>
              <a:t> Combes</a:t>
            </a:r>
            <a:r>
              <a:rPr lang="en-US" sz="1200" baseline="30000" dirty="0"/>
              <a:t>2</a:t>
            </a:r>
            <a:r>
              <a:rPr lang="en-US" sz="1200" dirty="0"/>
              <a:t>, Wang,</a:t>
            </a:r>
            <a:r>
              <a:rPr lang="en-US" sz="1200" baseline="30000" dirty="0"/>
              <a:t>3</a:t>
            </a:r>
            <a:r>
              <a:rPr lang="en-US" sz="1200" dirty="0"/>
              <a:t> Hung</a:t>
            </a:r>
            <a:r>
              <a:rPr lang="en-US" sz="1200" baseline="30000" dirty="0"/>
              <a:t>3</a:t>
            </a:r>
            <a:r>
              <a:rPr lang="en-US" sz="1200" dirty="0"/>
              <a:t>, Gan</a:t>
            </a:r>
            <a:r>
              <a:rPr lang="en-US" sz="1200" baseline="30000" dirty="0"/>
              <a:t>3</a:t>
            </a:r>
            <a:r>
              <a:rPr lang="en-US" sz="1200" dirty="0"/>
              <a:t>, Laurencin</a:t>
            </a:r>
            <a:r>
              <a:rPr lang="en-US" sz="1200" baseline="30000" dirty="0"/>
              <a:t>4</a:t>
            </a:r>
          </a:p>
          <a:p>
            <a:pPr algn="ctr">
              <a:spcBef>
                <a:spcPts val="0"/>
              </a:spcBef>
            </a:pPr>
            <a:r>
              <a:rPr lang="en-US" sz="1100" b="1" dirty="0" smtClean="0">
                <a:solidFill>
                  <a:srgbClr val="0033CC"/>
                </a:solidFill>
              </a:rPr>
              <a:t>1 Sorbonne </a:t>
            </a:r>
            <a:r>
              <a:rPr lang="en-US" sz="1100" b="1" dirty="0" err="1" smtClean="0">
                <a:solidFill>
                  <a:srgbClr val="0033CC"/>
                </a:solidFill>
              </a:rPr>
              <a:t>Univ</a:t>
            </a:r>
            <a:r>
              <a:rPr lang="en-US" sz="1100" b="1" dirty="0" smtClean="0">
                <a:solidFill>
                  <a:srgbClr val="0033CC"/>
                </a:solidFill>
              </a:rPr>
              <a:t> </a:t>
            </a:r>
            <a:r>
              <a:rPr lang="en-US" sz="1100" b="1" dirty="0">
                <a:solidFill>
                  <a:srgbClr val="0033CC"/>
                </a:solidFill>
              </a:rPr>
              <a:t>(Paris, FR); </a:t>
            </a:r>
            <a:r>
              <a:rPr lang="en-US" sz="1100" b="1" dirty="0" smtClean="0">
                <a:solidFill>
                  <a:srgbClr val="0033CC"/>
                </a:solidFill>
              </a:rPr>
              <a:t>2 </a:t>
            </a:r>
            <a:r>
              <a:rPr lang="en-US" sz="1100" b="1" dirty="0">
                <a:solidFill>
                  <a:srgbClr val="0033CC"/>
                </a:solidFill>
              </a:rPr>
              <a:t>CIRIMAT (Toulouse, FR); </a:t>
            </a:r>
            <a:r>
              <a:rPr lang="en-US" sz="1100" b="1" dirty="0" smtClean="0">
                <a:solidFill>
                  <a:srgbClr val="0033CC"/>
                </a:solidFill>
              </a:rPr>
              <a:t>3 </a:t>
            </a:r>
            <a:r>
              <a:rPr lang="en-US" sz="1100" b="1" dirty="0">
                <a:solidFill>
                  <a:srgbClr val="0033CC"/>
                </a:solidFill>
              </a:rPr>
              <a:t>NHMFL (Tallahassee, USA</a:t>
            </a:r>
            <a:r>
              <a:rPr lang="en-US" sz="1100" b="1" dirty="0" smtClean="0">
                <a:solidFill>
                  <a:srgbClr val="0033CC"/>
                </a:solidFill>
              </a:rPr>
              <a:t>); 4 </a:t>
            </a:r>
            <a:r>
              <a:rPr lang="en-US" sz="1100" b="1" dirty="0">
                <a:solidFill>
                  <a:srgbClr val="0033CC"/>
                </a:solidFill>
              </a:rPr>
              <a:t>ICGM (Montpellier, FR)</a:t>
            </a:r>
          </a:p>
          <a:p>
            <a:pPr algn="ctr">
              <a:spcBef>
                <a:spcPts val="0"/>
              </a:spcBef>
            </a:pPr>
            <a:r>
              <a:rPr lang="en-US" sz="700" b="1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100" b="1" dirty="0"/>
              <a:t>Funding Grants:</a:t>
            </a:r>
            <a:r>
              <a:rPr lang="en-US" sz="1100" dirty="0"/>
              <a:t>  G.S. </a:t>
            </a:r>
            <a:r>
              <a:rPr lang="en-US" sz="1100" dirty="0" err="1"/>
              <a:t>Boebinger</a:t>
            </a:r>
            <a:r>
              <a:rPr lang="en-US" sz="1100" dirty="0"/>
              <a:t> (NSF DMR-1157490, NSF DMR-1644779); C. Combes (ANR-16-CE19-0013)</a:t>
            </a:r>
            <a:endParaRPr lang="en-US" sz="1100" b="1" dirty="0">
              <a:solidFill>
                <a:srgbClr val="0033CC"/>
              </a:solidFill>
            </a:endParaRPr>
          </a:p>
        </p:txBody>
      </p:sp>
      <p:sp>
        <p:nvSpPr>
          <p:cNvPr id="18" name="Text Box 28">
            <a:extLst>
              <a:ext uri="{FF2B5EF4-FFF2-40B4-BE49-F238E27FC236}">
                <a16:creationId xmlns:a16="http://schemas.microsoft.com/office/drawing/2014/main" id="{1E0B1646-8CB7-4CFE-8E33-4EA5CAA61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2" y="6090901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 and instrumentation used: </a:t>
            </a:r>
            <a:r>
              <a:rPr lang="en-US" sz="1100" b="1" dirty="0" smtClean="0">
                <a:solidFill>
                  <a:srgbClr val="333399"/>
                </a:solidFill>
              </a:rPr>
              <a:t>Series Connected Hybrid Magnet of the DC Magnet Facility</a:t>
            </a:r>
            <a:r>
              <a:rPr lang="en-US" sz="1100" dirty="0" smtClean="0">
                <a:solidFill>
                  <a:srgbClr val="333399"/>
                </a:solidFill>
              </a:rPr>
              <a:t>.</a:t>
            </a:r>
            <a:endParaRPr lang="en-US" sz="1100" dirty="0">
              <a:solidFill>
                <a:srgbClr val="333399"/>
              </a:solidFill>
            </a:endParaRP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err="1" smtClean="0">
                <a:solidFill>
                  <a:srgbClr val="333399"/>
                </a:solidFill>
              </a:rPr>
              <a:t>Bonhomme</a:t>
            </a:r>
            <a:r>
              <a:rPr lang="en-US" sz="1100" dirty="0" smtClean="0">
                <a:solidFill>
                  <a:srgbClr val="333399"/>
                </a:solidFill>
              </a:rPr>
              <a:t>, X.L. Wang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I. </a:t>
            </a:r>
            <a:r>
              <a:rPr lang="en-US" sz="1100" dirty="0" smtClean="0">
                <a:solidFill>
                  <a:srgbClr val="333399"/>
                </a:solidFill>
              </a:rPr>
              <a:t>Hung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Z. </a:t>
            </a:r>
            <a:r>
              <a:rPr lang="en-US" sz="1100" dirty="0" err="1" smtClean="0">
                <a:solidFill>
                  <a:srgbClr val="333399"/>
                </a:solidFill>
              </a:rPr>
              <a:t>Gan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smtClean="0">
                <a:solidFill>
                  <a:srgbClr val="333399"/>
                </a:solidFill>
              </a:rPr>
              <a:t>Gervais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err="1" smtClean="0">
                <a:solidFill>
                  <a:srgbClr val="333399"/>
                </a:solidFill>
              </a:rPr>
              <a:t>Sassoye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 </a:t>
            </a:r>
            <a:r>
              <a:rPr lang="en-US" sz="1100" dirty="0" err="1" smtClean="0">
                <a:solidFill>
                  <a:srgbClr val="333399"/>
                </a:solidFill>
              </a:rPr>
              <a:t>Rimsza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J.C. Du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M.E. </a:t>
            </a:r>
            <a:r>
              <a:rPr lang="en-US" sz="1100" dirty="0" smtClean="0">
                <a:solidFill>
                  <a:srgbClr val="333399"/>
                </a:solidFill>
              </a:rPr>
              <a:t>Smith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J.V. </a:t>
            </a:r>
            <a:r>
              <a:rPr lang="en-US" sz="1100" dirty="0" smtClean="0">
                <a:solidFill>
                  <a:srgbClr val="333399"/>
                </a:solidFill>
              </a:rPr>
              <a:t>Hanna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S. </a:t>
            </a:r>
            <a:r>
              <a:rPr lang="en-US" sz="1100" dirty="0" err="1" smtClean="0">
                <a:solidFill>
                  <a:srgbClr val="333399"/>
                </a:solidFill>
              </a:rPr>
              <a:t>Sarda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P. </a:t>
            </a:r>
            <a:r>
              <a:rPr lang="en-US" sz="1100" dirty="0" smtClean="0">
                <a:solidFill>
                  <a:srgbClr val="333399"/>
                </a:solidFill>
              </a:rPr>
              <a:t>Gras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C. </a:t>
            </a:r>
            <a:r>
              <a:rPr lang="en-US" sz="1100" dirty="0" smtClean="0">
                <a:solidFill>
                  <a:srgbClr val="333399"/>
                </a:solidFill>
              </a:rPr>
              <a:t>Combes</a:t>
            </a:r>
            <a:r>
              <a:rPr lang="en-US" sz="1100" dirty="0">
                <a:solidFill>
                  <a:srgbClr val="333399"/>
                </a:solidFill>
              </a:rPr>
              <a:t>, </a:t>
            </a:r>
            <a:r>
              <a:rPr lang="en-US" sz="1100" dirty="0" smtClean="0">
                <a:solidFill>
                  <a:srgbClr val="333399"/>
                </a:solidFill>
              </a:rPr>
              <a:t>D. </a:t>
            </a:r>
            <a:r>
              <a:rPr lang="en-US" sz="1100" dirty="0" smtClean="0">
                <a:solidFill>
                  <a:srgbClr val="333399"/>
                </a:solidFill>
              </a:rPr>
              <a:t>Laurencin, </a:t>
            </a:r>
            <a:r>
              <a:rPr lang="en-US" sz="1100" i="1" dirty="0">
                <a:solidFill>
                  <a:srgbClr val="333399"/>
                </a:solidFill>
              </a:rPr>
              <a:t>Pushing the limits of sensitivity and resolution for natural abundance Ca-43 NMR using ultra-high magnetic field (35.2 T),</a:t>
            </a:r>
            <a:r>
              <a:rPr lang="en-US" sz="1100" dirty="0">
                <a:solidFill>
                  <a:srgbClr val="333399"/>
                </a:solidFill>
              </a:rPr>
              <a:t> Chemical Communications, </a:t>
            </a:r>
            <a:r>
              <a:rPr lang="en-US" sz="1100" b="1" dirty="0">
                <a:solidFill>
                  <a:srgbClr val="333399"/>
                </a:solidFill>
              </a:rPr>
              <a:t>54</a:t>
            </a:r>
            <a:r>
              <a:rPr lang="en-US" sz="1100" dirty="0">
                <a:solidFill>
                  <a:srgbClr val="333399"/>
                </a:solidFill>
              </a:rPr>
              <a:t> (69), 9591-9594 (2018) </a:t>
            </a:r>
            <a:r>
              <a:rPr lang="en-US" sz="1100" dirty="0">
                <a:solidFill>
                  <a:srgbClr val="333399"/>
                </a:solidFill>
                <a:hlinkClick r:id="rId5"/>
              </a:rPr>
              <a:t>doi.org/10.1039/c8cc05193c</a:t>
            </a:r>
            <a:endParaRPr lang="en-US" sz="1200" dirty="0">
              <a:solidFill>
                <a:srgbClr val="333399"/>
              </a:solidFill>
            </a:endParaRPr>
          </a:p>
        </p:txBody>
      </p:sp>
      <p:sp>
        <p:nvSpPr>
          <p:cNvPr id="89" name="Rectangle 49">
            <a:extLst>
              <a:ext uri="{FF2B5EF4-FFF2-40B4-BE49-F238E27FC236}">
                <a16:creationId xmlns:a16="http://schemas.microsoft.com/office/drawing/2014/main" id="{F24E0FDE-FAD9-4394-AF21-C18477ED8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0606" y="1365243"/>
            <a:ext cx="4397129" cy="4559306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93152565-AF92-46E5-AD79-6DB9F108AF50}"/>
              </a:ext>
            </a:extLst>
          </p:cNvPr>
          <p:cNvSpPr/>
          <p:nvPr/>
        </p:nvSpPr>
        <p:spPr>
          <a:xfrm>
            <a:off x="4631727" y="1618255"/>
            <a:ext cx="2016000" cy="19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18DEDBF-A66F-40C3-9EC3-904A7B9AA29A}"/>
              </a:ext>
            </a:extLst>
          </p:cNvPr>
          <p:cNvSpPr/>
          <p:nvPr/>
        </p:nvSpPr>
        <p:spPr>
          <a:xfrm>
            <a:off x="4634702" y="3817029"/>
            <a:ext cx="2016000" cy="19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2" name="Image 91">
            <a:extLst>
              <a:ext uri="{FF2B5EF4-FFF2-40B4-BE49-F238E27FC236}">
                <a16:creationId xmlns:a16="http://schemas.microsoft.com/office/drawing/2014/main" id="{587F1E9F-8E6A-467C-BF9B-C2B544B45CF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0" r="25383"/>
          <a:stretch/>
        </p:blipFill>
        <p:spPr>
          <a:xfrm rot="5400000">
            <a:off x="6801034" y="2465897"/>
            <a:ext cx="2120974" cy="22430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94" name="Groupe 93">
            <a:extLst>
              <a:ext uri="{FF2B5EF4-FFF2-40B4-BE49-F238E27FC236}">
                <a16:creationId xmlns:a16="http://schemas.microsoft.com/office/drawing/2014/main" id="{F0C296ED-9902-4CC2-B1EB-E76A4890E948}"/>
              </a:ext>
            </a:extLst>
          </p:cNvPr>
          <p:cNvGrpSpPr/>
          <p:nvPr/>
        </p:nvGrpSpPr>
        <p:grpSpPr>
          <a:xfrm>
            <a:off x="4783305" y="3926973"/>
            <a:ext cx="1748187" cy="1747635"/>
            <a:chOff x="3828040" y="2609544"/>
            <a:chExt cx="3738562" cy="1941551"/>
          </a:xfrm>
        </p:grpSpPr>
        <p:sp>
          <p:nvSpPr>
            <p:cNvPr id="144" name="AutoShape 3">
              <a:extLst>
                <a:ext uri="{FF2B5EF4-FFF2-40B4-BE49-F238E27FC236}">
                  <a16:creationId xmlns:a16="http://schemas.microsoft.com/office/drawing/2014/main" id="{4DF73D9C-C78D-408B-9E55-D357E82AD59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828040" y="2609544"/>
              <a:ext cx="3738562" cy="166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8C2B89A9-3773-46D2-90FA-2604E38A2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2875" y="4363035"/>
              <a:ext cx="1910075" cy="1880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fr-FR" sz="11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δ</a:t>
              </a:r>
              <a:r>
                <a:rPr kumimoji="0" lang="fr-FR" altLang="fr-FR" sz="11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(</a:t>
              </a:r>
              <a:r>
                <a:rPr kumimoji="0" lang="fr-FR" altLang="fr-FR" sz="1100" b="1" i="0" u="none" strike="noStrike" cap="none" normalizeH="0" baseline="30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43</a:t>
              </a:r>
              <a:r>
                <a:rPr kumimoji="0" lang="fr-FR" altLang="fr-FR" sz="11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Ca) /ppm</a:t>
              </a:r>
              <a:endParaRPr kumimoji="0" lang="fr-FR" altLang="fr-FR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6" name="Line 7">
              <a:extLst>
                <a:ext uri="{FF2B5EF4-FFF2-40B4-BE49-F238E27FC236}">
                  <a16:creationId xmlns:a16="http://schemas.microsoft.com/office/drawing/2014/main" id="{7F995DDE-CAB4-4442-B3D8-81AC524623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91927" y="414624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53A4BC71-53F1-4DD5-A153-F64BDD4D3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5436" y="4173232"/>
              <a:ext cx="381179" cy="153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-40</a:t>
              </a:r>
              <a:endParaRPr kumimoji="0" lang="fr-FR" altLang="fr-FR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8" name="Line 9">
              <a:extLst>
                <a:ext uri="{FF2B5EF4-FFF2-40B4-BE49-F238E27FC236}">
                  <a16:creationId xmlns:a16="http://schemas.microsoft.com/office/drawing/2014/main" id="{1BB9156A-6036-4785-91EC-53F0F8BD00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60127" y="414624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49" name="Line 11">
              <a:extLst>
                <a:ext uri="{FF2B5EF4-FFF2-40B4-BE49-F238E27FC236}">
                  <a16:creationId xmlns:a16="http://schemas.microsoft.com/office/drawing/2014/main" id="{A23A8903-CB54-4CD2-AF32-526D066179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9915" y="414624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BA78079C-A8DA-497A-A94E-5EC4008A2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6695" y="4173232"/>
              <a:ext cx="37147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-20</a:t>
              </a:r>
              <a:endParaRPr kumimoji="0" lang="fr-FR" altLang="fr-FR" sz="32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51" name="Line 13">
              <a:extLst>
                <a:ext uri="{FF2B5EF4-FFF2-40B4-BE49-F238E27FC236}">
                  <a16:creationId xmlns:a16="http://schemas.microsoft.com/office/drawing/2014/main" id="{5D81FA88-C0ED-4512-8142-94DD35D643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8115" y="414624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52" name="Line 15">
              <a:extLst>
                <a:ext uri="{FF2B5EF4-FFF2-40B4-BE49-F238E27FC236}">
                  <a16:creationId xmlns:a16="http://schemas.microsoft.com/office/drawing/2014/main" id="{DBEDFD44-F75F-48F0-B9A0-A554541B96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66315" y="414624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8A654A7-BAB4-4986-AC73-B61800E019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5" y="4173232"/>
              <a:ext cx="65724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0</a:t>
              </a:r>
              <a:endParaRPr kumimoji="0" lang="fr-FR" altLang="fr-FR" sz="32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54" name="Line 17">
              <a:extLst>
                <a:ext uri="{FF2B5EF4-FFF2-40B4-BE49-F238E27FC236}">
                  <a16:creationId xmlns:a16="http://schemas.microsoft.com/office/drawing/2014/main" id="{87FC168D-A8C0-46FB-B96A-68C8E0348D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34515" y="414624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55" name="Line 19">
              <a:extLst>
                <a:ext uri="{FF2B5EF4-FFF2-40B4-BE49-F238E27FC236}">
                  <a16:creationId xmlns:a16="http://schemas.microsoft.com/office/drawing/2014/main" id="{6F60EA63-2FB7-41CF-A497-72F364FB56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4302" y="4146244"/>
              <a:ext cx="0" cy="22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D1F44040-845F-42D6-9ACA-B599D898B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1497" y="4173233"/>
              <a:ext cx="311152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90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+mj-lt"/>
                </a:rPr>
                <a:t>20</a:t>
              </a:r>
              <a:endParaRPr kumimoji="0" lang="fr-FR" altLang="fr-FR" sz="3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57" name="Freeform 22">
              <a:extLst>
                <a:ext uri="{FF2B5EF4-FFF2-40B4-BE49-F238E27FC236}">
                  <a16:creationId xmlns:a16="http://schemas.microsoft.com/office/drawing/2014/main" id="{C263C864-EB54-4645-991B-9E98D7EFA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4090" y="2744482"/>
              <a:ext cx="3444875" cy="1355725"/>
            </a:xfrm>
            <a:custGeom>
              <a:avLst/>
              <a:gdLst>
                <a:gd name="T0" fmla="*/ 31 w 2170"/>
                <a:gd name="T1" fmla="*/ 849 h 854"/>
                <a:gd name="T2" fmla="*/ 66 w 2170"/>
                <a:gd name="T3" fmla="*/ 842 h 854"/>
                <a:gd name="T4" fmla="*/ 101 w 2170"/>
                <a:gd name="T5" fmla="*/ 844 h 854"/>
                <a:gd name="T6" fmla="*/ 135 w 2170"/>
                <a:gd name="T7" fmla="*/ 850 h 854"/>
                <a:gd name="T8" fmla="*/ 170 w 2170"/>
                <a:gd name="T9" fmla="*/ 834 h 854"/>
                <a:gd name="T10" fmla="*/ 204 w 2170"/>
                <a:gd name="T11" fmla="*/ 845 h 854"/>
                <a:gd name="T12" fmla="*/ 239 w 2170"/>
                <a:gd name="T13" fmla="*/ 841 h 854"/>
                <a:gd name="T14" fmla="*/ 273 w 2170"/>
                <a:gd name="T15" fmla="*/ 839 h 854"/>
                <a:gd name="T16" fmla="*/ 308 w 2170"/>
                <a:gd name="T17" fmla="*/ 845 h 854"/>
                <a:gd name="T18" fmla="*/ 341 w 2170"/>
                <a:gd name="T19" fmla="*/ 840 h 854"/>
                <a:gd name="T20" fmla="*/ 376 w 2170"/>
                <a:gd name="T21" fmla="*/ 832 h 854"/>
                <a:gd name="T22" fmla="*/ 410 w 2170"/>
                <a:gd name="T23" fmla="*/ 834 h 854"/>
                <a:gd name="T24" fmla="*/ 445 w 2170"/>
                <a:gd name="T25" fmla="*/ 832 h 854"/>
                <a:gd name="T26" fmla="*/ 480 w 2170"/>
                <a:gd name="T27" fmla="*/ 828 h 854"/>
                <a:gd name="T28" fmla="*/ 514 w 2170"/>
                <a:gd name="T29" fmla="*/ 828 h 854"/>
                <a:gd name="T30" fmla="*/ 549 w 2170"/>
                <a:gd name="T31" fmla="*/ 832 h 854"/>
                <a:gd name="T32" fmla="*/ 583 w 2170"/>
                <a:gd name="T33" fmla="*/ 826 h 854"/>
                <a:gd name="T34" fmla="*/ 618 w 2170"/>
                <a:gd name="T35" fmla="*/ 820 h 854"/>
                <a:gd name="T36" fmla="*/ 652 w 2170"/>
                <a:gd name="T37" fmla="*/ 825 h 854"/>
                <a:gd name="T38" fmla="*/ 687 w 2170"/>
                <a:gd name="T39" fmla="*/ 817 h 854"/>
                <a:gd name="T40" fmla="*/ 721 w 2170"/>
                <a:gd name="T41" fmla="*/ 806 h 854"/>
                <a:gd name="T42" fmla="*/ 756 w 2170"/>
                <a:gd name="T43" fmla="*/ 785 h 854"/>
                <a:gd name="T44" fmla="*/ 789 w 2170"/>
                <a:gd name="T45" fmla="*/ 758 h 854"/>
                <a:gd name="T46" fmla="*/ 824 w 2170"/>
                <a:gd name="T47" fmla="*/ 664 h 854"/>
                <a:gd name="T48" fmla="*/ 859 w 2170"/>
                <a:gd name="T49" fmla="*/ 563 h 854"/>
                <a:gd name="T50" fmla="*/ 893 w 2170"/>
                <a:gd name="T51" fmla="*/ 447 h 854"/>
                <a:gd name="T52" fmla="*/ 928 w 2170"/>
                <a:gd name="T53" fmla="*/ 536 h 854"/>
                <a:gd name="T54" fmla="*/ 962 w 2170"/>
                <a:gd name="T55" fmla="*/ 632 h 854"/>
                <a:gd name="T56" fmla="*/ 997 w 2170"/>
                <a:gd name="T57" fmla="*/ 680 h 854"/>
                <a:gd name="T58" fmla="*/ 1031 w 2170"/>
                <a:gd name="T59" fmla="*/ 692 h 854"/>
                <a:gd name="T60" fmla="*/ 1066 w 2170"/>
                <a:gd name="T61" fmla="*/ 455 h 854"/>
                <a:gd name="T62" fmla="*/ 1100 w 2170"/>
                <a:gd name="T63" fmla="*/ 282 h 854"/>
                <a:gd name="T64" fmla="*/ 1135 w 2170"/>
                <a:gd name="T65" fmla="*/ 675 h 854"/>
                <a:gd name="T66" fmla="*/ 1169 w 2170"/>
                <a:gd name="T67" fmla="*/ 755 h 854"/>
                <a:gd name="T68" fmla="*/ 1203 w 2170"/>
                <a:gd name="T69" fmla="*/ 783 h 854"/>
                <a:gd name="T70" fmla="*/ 1238 w 2170"/>
                <a:gd name="T71" fmla="*/ 799 h 854"/>
                <a:gd name="T72" fmla="*/ 1272 w 2170"/>
                <a:gd name="T73" fmla="*/ 814 h 854"/>
                <a:gd name="T74" fmla="*/ 1307 w 2170"/>
                <a:gd name="T75" fmla="*/ 822 h 854"/>
                <a:gd name="T76" fmla="*/ 1341 w 2170"/>
                <a:gd name="T77" fmla="*/ 830 h 854"/>
                <a:gd name="T78" fmla="*/ 1376 w 2170"/>
                <a:gd name="T79" fmla="*/ 830 h 854"/>
                <a:gd name="T80" fmla="*/ 1410 w 2170"/>
                <a:gd name="T81" fmla="*/ 836 h 854"/>
                <a:gd name="T82" fmla="*/ 1445 w 2170"/>
                <a:gd name="T83" fmla="*/ 839 h 854"/>
                <a:gd name="T84" fmla="*/ 1479 w 2170"/>
                <a:gd name="T85" fmla="*/ 838 h 854"/>
                <a:gd name="T86" fmla="*/ 1514 w 2170"/>
                <a:gd name="T87" fmla="*/ 841 h 854"/>
                <a:gd name="T88" fmla="*/ 1548 w 2170"/>
                <a:gd name="T89" fmla="*/ 839 h 854"/>
                <a:gd name="T90" fmla="*/ 1583 w 2170"/>
                <a:gd name="T91" fmla="*/ 840 h 854"/>
                <a:gd name="T92" fmla="*/ 1618 w 2170"/>
                <a:gd name="T93" fmla="*/ 840 h 854"/>
                <a:gd name="T94" fmla="*/ 1651 w 2170"/>
                <a:gd name="T95" fmla="*/ 837 h 854"/>
                <a:gd name="T96" fmla="*/ 1686 w 2170"/>
                <a:gd name="T97" fmla="*/ 837 h 854"/>
                <a:gd name="T98" fmla="*/ 1720 w 2170"/>
                <a:gd name="T99" fmla="*/ 834 h 854"/>
                <a:gd name="T100" fmla="*/ 1755 w 2170"/>
                <a:gd name="T101" fmla="*/ 835 h 854"/>
                <a:gd name="T102" fmla="*/ 1789 w 2170"/>
                <a:gd name="T103" fmla="*/ 838 h 854"/>
                <a:gd name="T104" fmla="*/ 1824 w 2170"/>
                <a:gd name="T105" fmla="*/ 834 h 854"/>
                <a:gd name="T106" fmla="*/ 1858 w 2170"/>
                <a:gd name="T107" fmla="*/ 839 h 854"/>
                <a:gd name="T108" fmla="*/ 1893 w 2170"/>
                <a:gd name="T109" fmla="*/ 841 h 854"/>
                <a:gd name="T110" fmla="*/ 1928 w 2170"/>
                <a:gd name="T111" fmla="*/ 843 h 854"/>
                <a:gd name="T112" fmla="*/ 1962 w 2170"/>
                <a:gd name="T113" fmla="*/ 840 h 854"/>
                <a:gd name="T114" fmla="*/ 1997 w 2170"/>
                <a:gd name="T115" fmla="*/ 838 h 854"/>
                <a:gd name="T116" fmla="*/ 2031 w 2170"/>
                <a:gd name="T117" fmla="*/ 839 h 854"/>
                <a:gd name="T118" fmla="*/ 2066 w 2170"/>
                <a:gd name="T119" fmla="*/ 848 h 854"/>
                <a:gd name="T120" fmla="*/ 2099 w 2170"/>
                <a:gd name="T121" fmla="*/ 840 h 854"/>
                <a:gd name="T122" fmla="*/ 2134 w 2170"/>
                <a:gd name="T123" fmla="*/ 840 h 854"/>
                <a:gd name="T124" fmla="*/ 2168 w 2170"/>
                <a:gd name="T125" fmla="*/ 839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70" h="854">
                  <a:moveTo>
                    <a:pt x="0" y="848"/>
                  </a:moveTo>
                  <a:lnTo>
                    <a:pt x="0" y="844"/>
                  </a:lnTo>
                  <a:lnTo>
                    <a:pt x="2" y="843"/>
                  </a:lnTo>
                  <a:lnTo>
                    <a:pt x="4" y="847"/>
                  </a:lnTo>
                  <a:lnTo>
                    <a:pt x="5" y="849"/>
                  </a:lnTo>
                  <a:lnTo>
                    <a:pt x="7" y="845"/>
                  </a:lnTo>
                  <a:lnTo>
                    <a:pt x="9" y="843"/>
                  </a:lnTo>
                  <a:lnTo>
                    <a:pt x="10" y="845"/>
                  </a:lnTo>
                  <a:lnTo>
                    <a:pt x="12" y="848"/>
                  </a:lnTo>
                  <a:lnTo>
                    <a:pt x="14" y="844"/>
                  </a:lnTo>
                  <a:lnTo>
                    <a:pt x="15" y="842"/>
                  </a:lnTo>
                  <a:lnTo>
                    <a:pt x="17" y="845"/>
                  </a:lnTo>
                  <a:lnTo>
                    <a:pt x="19" y="850"/>
                  </a:lnTo>
                  <a:lnTo>
                    <a:pt x="21" y="848"/>
                  </a:lnTo>
                  <a:lnTo>
                    <a:pt x="21" y="845"/>
                  </a:lnTo>
                  <a:lnTo>
                    <a:pt x="23" y="845"/>
                  </a:lnTo>
                  <a:lnTo>
                    <a:pt x="25" y="847"/>
                  </a:lnTo>
                  <a:lnTo>
                    <a:pt x="26" y="844"/>
                  </a:lnTo>
                  <a:lnTo>
                    <a:pt x="28" y="841"/>
                  </a:lnTo>
                  <a:lnTo>
                    <a:pt x="30" y="843"/>
                  </a:lnTo>
                  <a:lnTo>
                    <a:pt x="31" y="849"/>
                  </a:lnTo>
                  <a:lnTo>
                    <a:pt x="33" y="850"/>
                  </a:lnTo>
                  <a:lnTo>
                    <a:pt x="35" y="845"/>
                  </a:lnTo>
                  <a:lnTo>
                    <a:pt x="36" y="843"/>
                  </a:lnTo>
                  <a:lnTo>
                    <a:pt x="38" y="847"/>
                  </a:lnTo>
                  <a:lnTo>
                    <a:pt x="40" y="851"/>
                  </a:lnTo>
                  <a:lnTo>
                    <a:pt x="42" y="850"/>
                  </a:lnTo>
                  <a:lnTo>
                    <a:pt x="43" y="845"/>
                  </a:lnTo>
                  <a:lnTo>
                    <a:pt x="45" y="841"/>
                  </a:lnTo>
                  <a:lnTo>
                    <a:pt x="47" y="841"/>
                  </a:lnTo>
                  <a:lnTo>
                    <a:pt x="48" y="843"/>
                  </a:lnTo>
                  <a:lnTo>
                    <a:pt x="50" y="847"/>
                  </a:lnTo>
                  <a:lnTo>
                    <a:pt x="52" y="848"/>
                  </a:lnTo>
                  <a:lnTo>
                    <a:pt x="53" y="845"/>
                  </a:lnTo>
                  <a:lnTo>
                    <a:pt x="54" y="843"/>
                  </a:lnTo>
                  <a:lnTo>
                    <a:pt x="56" y="848"/>
                  </a:lnTo>
                  <a:lnTo>
                    <a:pt x="58" y="854"/>
                  </a:lnTo>
                  <a:lnTo>
                    <a:pt x="59" y="854"/>
                  </a:lnTo>
                  <a:lnTo>
                    <a:pt x="61" y="847"/>
                  </a:lnTo>
                  <a:lnTo>
                    <a:pt x="63" y="841"/>
                  </a:lnTo>
                  <a:lnTo>
                    <a:pt x="64" y="840"/>
                  </a:lnTo>
                  <a:lnTo>
                    <a:pt x="66" y="842"/>
                  </a:lnTo>
                  <a:lnTo>
                    <a:pt x="68" y="842"/>
                  </a:lnTo>
                  <a:lnTo>
                    <a:pt x="69" y="843"/>
                  </a:lnTo>
                  <a:lnTo>
                    <a:pt x="71" y="846"/>
                  </a:lnTo>
                  <a:lnTo>
                    <a:pt x="73" y="846"/>
                  </a:lnTo>
                  <a:lnTo>
                    <a:pt x="74" y="843"/>
                  </a:lnTo>
                  <a:lnTo>
                    <a:pt x="76" y="839"/>
                  </a:lnTo>
                  <a:lnTo>
                    <a:pt x="78" y="840"/>
                  </a:lnTo>
                  <a:lnTo>
                    <a:pt x="80" y="843"/>
                  </a:lnTo>
                  <a:lnTo>
                    <a:pt x="81" y="843"/>
                  </a:lnTo>
                  <a:lnTo>
                    <a:pt x="83" y="842"/>
                  </a:lnTo>
                  <a:lnTo>
                    <a:pt x="85" y="841"/>
                  </a:lnTo>
                  <a:lnTo>
                    <a:pt x="85" y="841"/>
                  </a:lnTo>
                  <a:lnTo>
                    <a:pt x="87" y="843"/>
                  </a:lnTo>
                  <a:lnTo>
                    <a:pt x="89" y="848"/>
                  </a:lnTo>
                  <a:lnTo>
                    <a:pt x="90" y="848"/>
                  </a:lnTo>
                  <a:lnTo>
                    <a:pt x="92" y="843"/>
                  </a:lnTo>
                  <a:lnTo>
                    <a:pt x="94" y="836"/>
                  </a:lnTo>
                  <a:lnTo>
                    <a:pt x="95" y="835"/>
                  </a:lnTo>
                  <a:lnTo>
                    <a:pt x="97" y="841"/>
                  </a:lnTo>
                  <a:lnTo>
                    <a:pt x="99" y="845"/>
                  </a:lnTo>
                  <a:lnTo>
                    <a:pt x="101" y="844"/>
                  </a:lnTo>
                  <a:lnTo>
                    <a:pt x="102" y="843"/>
                  </a:lnTo>
                  <a:lnTo>
                    <a:pt x="104" y="845"/>
                  </a:lnTo>
                  <a:lnTo>
                    <a:pt x="106" y="847"/>
                  </a:lnTo>
                  <a:lnTo>
                    <a:pt x="107" y="845"/>
                  </a:lnTo>
                  <a:lnTo>
                    <a:pt x="109" y="842"/>
                  </a:lnTo>
                  <a:lnTo>
                    <a:pt x="111" y="844"/>
                  </a:lnTo>
                  <a:lnTo>
                    <a:pt x="112" y="849"/>
                  </a:lnTo>
                  <a:lnTo>
                    <a:pt x="114" y="851"/>
                  </a:lnTo>
                  <a:lnTo>
                    <a:pt x="116" y="848"/>
                  </a:lnTo>
                  <a:lnTo>
                    <a:pt x="117" y="844"/>
                  </a:lnTo>
                  <a:lnTo>
                    <a:pt x="118" y="843"/>
                  </a:lnTo>
                  <a:lnTo>
                    <a:pt x="120" y="843"/>
                  </a:lnTo>
                  <a:lnTo>
                    <a:pt x="122" y="843"/>
                  </a:lnTo>
                  <a:lnTo>
                    <a:pt x="123" y="845"/>
                  </a:lnTo>
                  <a:lnTo>
                    <a:pt x="125" y="848"/>
                  </a:lnTo>
                  <a:lnTo>
                    <a:pt x="127" y="849"/>
                  </a:lnTo>
                  <a:lnTo>
                    <a:pt x="128" y="848"/>
                  </a:lnTo>
                  <a:lnTo>
                    <a:pt x="130" y="845"/>
                  </a:lnTo>
                  <a:lnTo>
                    <a:pt x="132" y="845"/>
                  </a:lnTo>
                  <a:lnTo>
                    <a:pt x="133" y="848"/>
                  </a:lnTo>
                  <a:lnTo>
                    <a:pt x="135" y="850"/>
                  </a:lnTo>
                  <a:lnTo>
                    <a:pt x="137" y="846"/>
                  </a:lnTo>
                  <a:lnTo>
                    <a:pt x="138" y="841"/>
                  </a:lnTo>
                  <a:lnTo>
                    <a:pt x="140" y="839"/>
                  </a:lnTo>
                  <a:lnTo>
                    <a:pt x="142" y="843"/>
                  </a:lnTo>
                  <a:lnTo>
                    <a:pt x="144" y="848"/>
                  </a:lnTo>
                  <a:lnTo>
                    <a:pt x="145" y="846"/>
                  </a:lnTo>
                  <a:lnTo>
                    <a:pt x="147" y="841"/>
                  </a:lnTo>
                  <a:lnTo>
                    <a:pt x="149" y="840"/>
                  </a:lnTo>
                  <a:lnTo>
                    <a:pt x="149" y="843"/>
                  </a:lnTo>
                  <a:lnTo>
                    <a:pt x="151" y="843"/>
                  </a:lnTo>
                  <a:lnTo>
                    <a:pt x="153" y="838"/>
                  </a:lnTo>
                  <a:lnTo>
                    <a:pt x="154" y="839"/>
                  </a:lnTo>
                  <a:lnTo>
                    <a:pt x="156" y="846"/>
                  </a:lnTo>
                  <a:lnTo>
                    <a:pt x="158" y="852"/>
                  </a:lnTo>
                  <a:lnTo>
                    <a:pt x="159" y="847"/>
                  </a:lnTo>
                  <a:lnTo>
                    <a:pt x="161" y="839"/>
                  </a:lnTo>
                  <a:lnTo>
                    <a:pt x="163" y="840"/>
                  </a:lnTo>
                  <a:lnTo>
                    <a:pt x="165" y="849"/>
                  </a:lnTo>
                  <a:lnTo>
                    <a:pt x="166" y="850"/>
                  </a:lnTo>
                  <a:lnTo>
                    <a:pt x="168" y="841"/>
                  </a:lnTo>
                  <a:lnTo>
                    <a:pt x="170" y="834"/>
                  </a:lnTo>
                  <a:lnTo>
                    <a:pt x="171" y="837"/>
                  </a:lnTo>
                  <a:lnTo>
                    <a:pt x="173" y="844"/>
                  </a:lnTo>
                  <a:lnTo>
                    <a:pt x="175" y="847"/>
                  </a:lnTo>
                  <a:lnTo>
                    <a:pt x="176" y="846"/>
                  </a:lnTo>
                  <a:lnTo>
                    <a:pt x="178" y="845"/>
                  </a:lnTo>
                  <a:lnTo>
                    <a:pt x="180" y="846"/>
                  </a:lnTo>
                  <a:lnTo>
                    <a:pt x="181" y="844"/>
                  </a:lnTo>
                  <a:lnTo>
                    <a:pt x="182" y="843"/>
                  </a:lnTo>
                  <a:lnTo>
                    <a:pt x="184" y="843"/>
                  </a:lnTo>
                  <a:lnTo>
                    <a:pt x="186" y="843"/>
                  </a:lnTo>
                  <a:lnTo>
                    <a:pt x="187" y="839"/>
                  </a:lnTo>
                  <a:lnTo>
                    <a:pt x="189" y="835"/>
                  </a:lnTo>
                  <a:lnTo>
                    <a:pt x="191" y="836"/>
                  </a:lnTo>
                  <a:lnTo>
                    <a:pt x="192" y="842"/>
                  </a:lnTo>
                  <a:lnTo>
                    <a:pt x="194" y="847"/>
                  </a:lnTo>
                  <a:lnTo>
                    <a:pt x="196" y="848"/>
                  </a:lnTo>
                  <a:lnTo>
                    <a:pt x="197" y="844"/>
                  </a:lnTo>
                  <a:lnTo>
                    <a:pt x="199" y="843"/>
                  </a:lnTo>
                  <a:lnTo>
                    <a:pt x="201" y="843"/>
                  </a:lnTo>
                  <a:lnTo>
                    <a:pt x="202" y="845"/>
                  </a:lnTo>
                  <a:lnTo>
                    <a:pt x="204" y="845"/>
                  </a:lnTo>
                  <a:lnTo>
                    <a:pt x="206" y="842"/>
                  </a:lnTo>
                  <a:lnTo>
                    <a:pt x="208" y="841"/>
                  </a:lnTo>
                  <a:lnTo>
                    <a:pt x="209" y="843"/>
                  </a:lnTo>
                  <a:lnTo>
                    <a:pt x="211" y="847"/>
                  </a:lnTo>
                  <a:lnTo>
                    <a:pt x="213" y="848"/>
                  </a:lnTo>
                  <a:lnTo>
                    <a:pt x="213" y="844"/>
                  </a:lnTo>
                  <a:lnTo>
                    <a:pt x="215" y="840"/>
                  </a:lnTo>
                  <a:lnTo>
                    <a:pt x="217" y="839"/>
                  </a:lnTo>
                  <a:lnTo>
                    <a:pt x="218" y="841"/>
                  </a:lnTo>
                  <a:lnTo>
                    <a:pt x="220" y="842"/>
                  </a:lnTo>
                  <a:lnTo>
                    <a:pt x="222" y="841"/>
                  </a:lnTo>
                  <a:lnTo>
                    <a:pt x="223" y="843"/>
                  </a:lnTo>
                  <a:lnTo>
                    <a:pt x="225" y="844"/>
                  </a:lnTo>
                  <a:lnTo>
                    <a:pt x="227" y="845"/>
                  </a:lnTo>
                  <a:lnTo>
                    <a:pt x="229" y="843"/>
                  </a:lnTo>
                  <a:lnTo>
                    <a:pt x="230" y="840"/>
                  </a:lnTo>
                  <a:lnTo>
                    <a:pt x="232" y="840"/>
                  </a:lnTo>
                  <a:lnTo>
                    <a:pt x="234" y="841"/>
                  </a:lnTo>
                  <a:lnTo>
                    <a:pt x="235" y="841"/>
                  </a:lnTo>
                  <a:lnTo>
                    <a:pt x="237" y="841"/>
                  </a:lnTo>
                  <a:lnTo>
                    <a:pt x="239" y="841"/>
                  </a:lnTo>
                  <a:lnTo>
                    <a:pt x="240" y="841"/>
                  </a:lnTo>
                  <a:lnTo>
                    <a:pt x="242" y="841"/>
                  </a:lnTo>
                  <a:lnTo>
                    <a:pt x="244" y="839"/>
                  </a:lnTo>
                  <a:lnTo>
                    <a:pt x="245" y="840"/>
                  </a:lnTo>
                  <a:lnTo>
                    <a:pt x="246" y="843"/>
                  </a:lnTo>
                  <a:lnTo>
                    <a:pt x="248" y="847"/>
                  </a:lnTo>
                  <a:lnTo>
                    <a:pt x="250" y="847"/>
                  </a:lnTo>
                  <a:lnTo>
                    <a:pt x="251" y="844"/>
                  </a:lnTo>
                  <a:lnTo>
                    <a:pt x="253" y="843"/>
                  </a:lnTo>
                  <a:lnTo>
                    <a:pt x="255" y="843"/>
                  </a:lnTo>
                  <a:lnTo>
                    <a:pt x="256" y="845"/>
                  </a:lnTo>
                  <a:lnTo>
                    <a:pt x="258" y="844"/>
                  </a:lnTo>
                  <a:lnTo>
                    <a:pt x="260" y="842"/>
                  </a:lnTo>
                  <a:lnTo>
                    <a:pt x="261" y="843"/>
                  </a:lnTo>
                  <a:lnTo>
                    <a:pt x="263" y="846"/>
                  </a:lnTo>
                  <a:lnTo>
                    <a:pt x="265" y="848"/>
                  </a:lnTo>
                  <a:lnTo>
                    <a:pt x="266" y="848"/>
                  </a:lnTo>
                  <a:lnTo>
                    <a:pt x="268" y="845"/>
                  </a:lnTo>
                  <a:lnTo>
                    <a:pt x="270" y="843"/>
                  </a:lnTo>
                  <a:lnTo>
                    <a:pt x="272" y="841"/>
                  </a:lnTo>
                  <a:lnTo>
                    <a:pt x="273" y="839"/>
                  </a:lnTo>
                  <a:lnTo>
                    <a:pt x="275" y="839"/>
                  </a:lnTo>
                  <a:lnTo>
                    <a:pt x="277" y="841"/>
                  </a:lnTo>
                  <a:lnTo>
                    <a:pt x="277" y="842"/>
                  </a:lnTo>
                  <a:lnTo>
                    <a:pt x="279" y="841"/>
                  </a:lnTo>
                  <a:lnTo>
                    <a:pt x="281" y="841"/>
                  </a:lnTo>
                  <a:lnTo>
                    <a:pt x="282" y="842"/>
                  </a:lnTo>
                  <a:lnTo>
                    <a:pt x="284" y="844"/>
                  </a:lnTo>
                  <a:lnTo>
                    <a:pt x="286" y="843"/>
                  </a:lnTo>
                  <a:lnTo>
                    <a:pt x="287" y="839"/>
                  </a:lnTo>
                  <a:lnTo>
                    <a:pt x="289" y="837"/>
                  </a:lnTo>
                  <a:lnTo>
                    <a:pt x="291" y="839"/>
                  </a:lnTo>
                  <a:lnTo>
                    <a:pt x="293" y="842"/>
                  </a:lnTo>
                  <a:lnTo>
                    <a:pt x="294" y="842"/>
                  </a:lnTo>
                  <a:lnTo>
                    <a:pt x="296" y="840"/>
                  </a:lnTo>
                  <a:lnTo>
                    <a:pt x="298" y="839"/>
                  </a:lnTo>
                  <a:lnTo>
                    <a:pt x="299" y="839"/>
                  </a:lnTo>
                  <a:lnTo>
                    <a:pt x="301" y="838"/>
                  </a:lnTo>
                  <a:lnTo>
                    <a:pt x="303" y="837"/>
                  </a:lnTo>
                  <a:lnTo>
                    <a:pt x="304" y="838"/>
                  </a:lnTo>
                  <a:lnTo>
                    <a:pt x="306" y="842"/>
                  </a:lnTo>
                  <a:lnTo>
                    <a:pt x="308" y="845"/>
                  </a:lnTo>
                  <a:lnTo>
                    <a:pt x="309" y="843"/>
                  </a:lnTo>
                  <a:lnTo>
                    <a:pt x="310" y="839"/>
                  </a:lnTo>
                  <a:lnTo>
                    <a:pt x="312" y="837"/>
                  </a:lnTo>
                  <a:lnTo>
                    <a:pt x="314" y="840"/>
                  </a:lnTo>
                  <a:lnTo>
                    <a:pt x="315" y="841"/>
                  </a:lnTo>
                  <a:lnTo>
                    <a:pt x="317" y="838"/>
                  </a:lnTo>
                  <a:lnTo>
                    <a:pt x="319" y="836"/>
                  </a:lnTo>
                  <a:lnTo>
                    <a:pt x="320" y="839"/>
                  </a:lnTo>
                  <a:lnTo>
                    <a:pt x="322" y="845"/>
                  </a:lnTo>
                  <a:lnTo>
                    <a:pt x="324" y="846"/>
                  </a:lnTo>
                  <a:lnTo>
                    <a:pt x="325" y="842"/>
                  </a:lnTo>
                  <a:lnTo>
                    <a:pt x="327" y="838"/>
                  </a:lnTo>
                  <a:lnTo>
                    <a:pt x="329" y="839"/>
                  </a:lnTo>
                  <a:lnTo>
                    <a:pt x="330" y="841"/>
                  </a:lnTo>
                  <a:lnTo>
                    <a:pt x="332" y="840"/>
                  </a:lnTo>
                  <a:lnTo>
                    <a:pt x="334" y="839"/>
                  </a:lnTo>
                  <a:lnTo>
                    <a:pt x="336" y="837"/>
                  </a:lnTo>
                  <a:lnTo>
                    <a:pt x="337" y="837"/>
                  </a:lnTo>
                  <a:lnTo>
                    <a:pt x="339" y="837"/>
                  </a:lnTo>
                  <a:lnTo>
                    <a:pt x="341" y="838"/>
                  </a:lnTo>
                  <a:lnTo>
                    <a:pt x="341" y="840"/>
                  </a:lnTo>
                  <a:lnTo>
                    <a:pt x="343" y="841"/>
                  </a:lnTo>
                  <a:lnTo>
                    <a:pt x="345" y="840"/>
                  </a:lnTo>
                  <a:lnTo>
                    <a:pt x="346" y="837"/>
                  </a:lnTo>
                  <a:lnTo>
                    <a:pt x="348" y="836"/>
                  </a:lnTo>
                  <a:lnTo>
                    <a:pt x="350" y="837"/>
                  </a:lnTo>
                  <a:lnTo>
                    <a:pt x="351" y="837"/>
                  </a:lnTo>
                  <a:lnTo>
                    <a:pt x="353" y="836"/>
                  </a:lnTo>
                  <a:lnTo>
                    <a:pt x="355" y="834"/>
                  </a:lnTo>
                  <a:lnTo>
                    <a:pt x="357" y="834"/>
                  </a:lnTo>
                  <a:lnTo>
                    <a:pt x="358" y="836"/>
                  </a:lnTo>
                  <a:lnTo>
                    <a:pt x="360" y="839"/>
                  </a:lnTo>
                  <a:lnTo>
                    <a:pt x="362" y="841"/>
                  </a:lnTo>
                  <a:lnTo>
                    <a:pt x="363" y="839"/>
                  </a:lnTo>
                  <a:lnTo>
                    <a:pt x="365" y="833"/>
                  </a:lnTo>
                  <a:lnTo>
                    <a:pt x="367" y="830"/>
                  </a:lnTo>
                  <a:lnTo>
                    <a:pt x="368" y="831"/>
                  </a:lnTo>
                  <a:lnTo>
                    <a:pt x="370" y="836"/>
                  </a:lnTo>
                  <a:lnTo>
                    <a:pt x="372" y="837"/>
                  </a:lnTo>
                  <a:lnTo>
                    <a:pt x="373" y="834"/>
                  </a:lnTo>
                  <a:lnTo>
                    <a:pt x="374" y="830"/>
                  </a:lnTo>
                  <a:lnTo>
                    <a:pt x="376" y="832"/>
                  </a:lnTo>
                  <a:lnTo>
                    <a:pt x="378" y="835"/>
                  </a:lnTo>
                  <a:lnTo>
                    <a:pt x="379" y="837"/>
                  </a:lnTo>
                  <a:lnTo>
                    <a:pt x="381" y="834"/>
                  </a:lnTo>
                  <a:lnTo>
                    <a:pt x="383" y="832"/>
                  </a:lnTo>
                  <a:lnTo>
                    <a:pt x="384" y="832"/>
                  </a:lnTo>
                  <a:lnTo>
                    <a:pt x="386" y="833"/>
                  </a:lnTo>
                  <a:lnTo>
                    <a:pt x="388" y="835"/>
                  </a:lnTo>
                  <a:lnTo>
                    <a:pt x="389" y="837"/>
                  </a:lnTo>
                  <a:lnTo>
                    <a:pt x="391" y="837"/>
                  </a:lnTo>
                  <a:lnTo>
                    <a:pt x="393" y="834"/>
                  </a:lnTo>
                  <a:lnTo>
                    <a:pt x="395" y="832"/>
                  </a:lnTo>
                  <a:lnTo>
                    <a:pt x="396" y="832"/>
                  </a:lnTo>
                  <a:lnTo>
                    <a:pt x="398" y="832"/>
                  </a:lnTo>
                  <a:lnTo>
                    <a:pt x="400" y="833"/>
                  </a:lnTo>
                  <a:lnTo>
                    <a:pt x="401" y="831"/>
                  </a:lnTo>
                  <a:lnTo>
                    <a:pt x="403" y="830"/>
                  </a:lnTo>
                  <a:lnTo>
                    <a:pt x="405" y="832"/>
                  </a:lnTo>
                  <a:lnTo>
                    <a:pt x="405" y="834"/>
                  </a:lnTo>
                  <a:lnTo>
                    <a:pt x="407" y="835"/>
                  </a:lnTo>
                  <a:lnTo>
                    <a:pt x="409" y="834"/>
                  </a:lnTo>
                  <a:lnTo>
                    <a:pt x="410" y="834"/>
                  </a:lnTo>
                  <a:lnTo>
                    <a:pt x="412" y="832"/>
                  </a:lnTo>
                  <a:lnTo>
                    <a:pt x="414" y="830"/>
                  </a:lnTo>
                  <a:lnTo>
                    <a:pt x="416" y="829"/>
                  </a:lnTo>
                  <a:lnTo>
                    <a:pt x="417" y="828"/>
                  </a:lnTo>
                  <a:lnTo>
                    <a:pt x="419" y="829"/>
                  </a:lnTo>
                  <a:lnTo>
                    <a:pt x="421" y="829"/>
                  </a:lnTo>
                  <a:lnTo>
                    <a:pt x="422" y="830"/>
                  </a:lnTo>
                  <a:lnTo>
                    <a:pt x="424" y="832"/>
                  </a:lnTo>
                  <a:lnTo>
                    <a:pt x="426" y="835"/>
                  </a:lnTo>
                  <a:lnTo>
                    <a:pt x="427" y="836"/>
                  </a:lnTo>
                  <a:lnTo>
                    <a:pt x="429" y="832"/>
                  </a:lnTo>
                  <a:lnTo>
                    <a:pt x="431" y="827"/>
                  </a:lnTo>
                  <a:lnTo>
                    <a:pt x="432" y="827"/>
                  </a:lnTo>
                  <a:lnTo>
                    <a:pt x="434" y="831"/>
                  </a:lnTo>
                  <a:lnTo>
                    <a:pt x="436" y="834"/>
                  </a:lnTo>
                  <a:lnTo>
                    <a:pt x="437" y="832"/>
                  </a:lnTo>
                  <a:lnTo>
                    <a:pt x="438" y="828"/>
                  </a:lnTo>
                  <a:lnTo>
                    <a:pt x="440" y="828"/>
                  </a:lnTo>
                  <a:lnTo>
                    <a:pt x="442" y="833"/>
                  </a:lnTo>
                  <a:lnTo>
                    <a:pt x="443" y="835"/>
                  </a:lnTo>
                  <a:lnTo>
                    <a:pt x="445" y="832"/>
                  </a:lnTo>
                  <a:lnTo>
                    <a:pt x="447" y="828"/>
                  </a:lnTo>
                  <a:lnTo>
                    <a:pt x="448" y="828"/>
                  </a:lnTo>
                  <a:lnTo>
                    <a:pt x="450" y="830"/>
                  </a:lnTo>
                  <a:lnTo>
                    <a:pt x="452" y="832"/>
                  </a:lnTo>
                  <a:lnTo>
                    <a:pt x="453" y="831"/>
                  </a:lnTo>
                  <a:lnTo>
                    <a:pt x="455" y="830"/>
                  </a:lnTo>
                  <a:lnTo>
                    <a:pt x="457" y="830"/>
                  </a:lnTo>
                  <a:lnTo>
                    <a:pt x="459" y="830"/>
                  </a:lnTo>
                  <a:lnTo>
                    <a:pt x="460" y="828"/>
                  </a:lnTo>
                  <a:lnTo>
                    <a:pt x="462" y="823"/>
                  </a:lnTo>
                  <a:lnTo>
                    <a:pt x="464" y="822"/>
                  </a:lnTo>
                  <a:lnTo>
                    <a:pt x="465" y="826"/>
                  </a:lnTo>
                  <a:lnTo>
                    <a:pt x="467" y="831"/>
                  </a:lnTo>
                  <a:lnTo>
                    <a:pt x="468" y="832"/>
                  </a:lnTo>
                  <a:lnTo>
                    <a:pt x="469" y="829"/>
                  </a:lnTo>
                  <a:lnTo>
                    <a:pt x="471" y="827"/>
                  </a:lnTo>
                  <a:lnTo>
                    <a:pt x="473" y="829"/>
                  </a:lnTo>
                  <a:lnTo>
                    <a:pt x="474" y="832"/>
                  </a:lnTo>
                  <a:lnTo>
                    <a:pt x="476" y="830"/>
                  </a:lnTo>
                  <a:lnTo>
                    <a:pt x="478" y="828"/>
                  </a:lnTo>
                  <a:lnTo>
                    <a:pt x="480" y="828"/>
                  </a:lnTo>
                  <a:lnTo>
                    <a:pt x="481" y="830"/>
                  </a:lnTo>
                  <a:lnTo>
                    <a:pt x="483" y="831"/>
                  </a:lnTo>
                  <a:lnTo>
                    <a:pt x="485" y="831"/>
                  </a:lnTo>
                  <a:lnTo>
                    <a:pt x="486" y="832"/>
                  </a:lnTo>
                  <a:lnTo>
                    <a:pt x="488" y="833"/>
                  </a:lnTo>
                  <a:lnTo>
                    <a:pt x="490" y="833"/>
                  </a:lnTo>
                  <a:lnTo>
                    <a:pt x="491" y="831"/>
                  </a:lnTo>
                  <a:lnTo>
                    <a:pt x="493" y="830"/>
                  </a:lnTo>
                  <a:lnTo>
                    <a:pt x="495" y="831"/>
                  </a:lnTo>
                  <a:lnTo>
                    <a:pt x="496" y="832"/>
                  </a:lnTo>
                  <a:lnTo>
                    <a:pt x="498" y="830"/>
                  </a:lnTo>
                  <a:lnTo>
                    <a:pt x="500" y="830"/>
                  </a:lnTo>
                  <a:lnTo>
                    <a:pt x="501" y="830"/>
                  </a:lnTo>
                  <a:lnTo>
                    <a:pt x="502" y="832"/>
                  </a:lnTo>
                  <a:lnTo>
                    <a:pt x="504" y="833"/>
                  </a:lnTo>
                  <a:lnTo>
                    <a:pt x="506" y="832"/>
                  </a:lnTo>
                  <a:lnTo>
                    <a:pt x="507" y="832"/>
                  </a:lnTo>
                  <a:lnTo>
                    <a:pt x="509" y="830"/>
                  </a:lnTo>
                  <a:lnTo>
                    <a:pt x="511" y="830"/>
                  </a:lnTo>
                  <a:lnTo>
                    <a:pt x="512" y="829"/>
                  </a:lnTo>
                  <a:lnTo>
                    <a:pt x="514" y="828"/>
                  </a:lnTo>
                  <a:lnTo>
                    <a:pt x="516" y="827"/>
                  </a:lnTo>
                  <a:lnTo>
                    <a:pt x="517" y="828"/>
                  </a:lnTo>
                  <a:lnTo>
                    <a:pt x="519" y="829"/>
                  </a:lnTo>
                  <a:lnTo>
                    <a:pt x="521" y="830"/>
                  </a:lnTo>
                  <a:lnTo>
                    <a:pt x="523" y="829"/>
                  </a:lnTo>
                  <a:lnTo>
                    <a:pt x="524" y="826"/>
                  </a:lnTo>
                  <a:lnTo>
                    <a:pt x="526" y="825"/>
                  </a:lnTo>
                  <a:lnTo>
                    <a:pt x="528" y="828"/>
                  </a:lnTo>
                  <a:lnTo>
                    <a:pt x="529" y="828"/>
                  </a:lnTo>
                  <a:lnTo>
                    <a:pt x="531" y="826"/>
                  </a:lnTo>
                  <a:lnTo>
                    <a:pt x="532" y="824"/>
                  </a:lnTo>
                  <a:lnTo>
                    <a:pt x="533" y="825"/>
                  </a:lnTo>
                  <a:lnTo>
                    <a:pt x="535" y="827"/>
                  </a:lnTo>
                  <a:lnTo>
                    <a:pt x="537" y="828"/>
                  </a:lnTo>
                  <a:lnTo>
                    <a:pt x="538" y="829"/>
                  </a:lnTo>
                  <a:lnTo>
                    <a:pt x="540" y="832"/>
                  </a:lnTo>
                  <a:lnTo>
                    <a:pt x="542" y="836"/>
                  </a:lnTo>
                  <a:lnTo>
                    <a:pt x="544" y="834"/>
                  </a:lnTo>
                  <a:lnTo>
                    <a:pt x="545" y="831"/>
                  </a:lnTo>
                  <a:lnTo>
                    <a:pt x="547" y="829"/>
                  </a:lnTo>
                  <a:lnTo>
                    <a:pt x="549" y="832"/>
                  </a:lnTo>
                  <a:lnTo>
                    <a:pt x="550" y="835"/>
                  </a:lnTo>
                  <a:lnTo>
                    <a:pt x="552" y="835"/>
                  </a:lnTo>
                  <a:lnTo>
                    <a:pt x="554" y="832"/>
                  </a:lnTo>
                  <a:lnTo>
                    <a:pt x="555" y="830"/>
                  </a:lnTo>
                  <a:lnTo>
                    <a:pt x="557" y="830"/>
                  </a:lnTo>
                  <a:lnTo>
                    <a:pt x="559" y="831"/>
                  </a:lnTo>
                  <a:lnTo>
                    <a:pt x="560" y="829"/>
                  </a:lnTo>
                  <a:lnTo>
                    <a:pt x="562" y="825"/>
                  </a:lnTo>
                  <a:lnTo>
                    <a:pt x="564" y="823"/>
                  </a:lnTo>
                  <a:lnTo>
                    <a:pt x="565" y="823"/>
                  </a:lnTo>
                  <a:lnTo>
                    <a:pt x="566" y="825"/>
                  </a:lnTo>
                  <a:lnTo>
                    <a:pt x="568" y="824"/>
                  </a:lnTo>
                  <a:lnTo>
                    <a:pt x="570" y="824"/>
                  </a:lnTo>
                  <a:lnTo>
                    <a:pt x="571" y="825"/>
                  </a:lnTo>
                  <a:lnTo>
                    <a:pt x="573" y="828"/>
                  </a:lnTo>
                  <a:lnTo>
                    <a:pt x="575" y="828"/>
                  </a:lnTo>
                  <a:lnTo>
                    <a:pt x="576" y="825"/>
                  </a:lnTo>
                  <a:lnTo>
                    <a:pt x="578" y="825"/>
                  </a:lnTo>
                  <a:lnTo>
                    <a:pt x="580" y="828"/>
                  </a:lnTo>
                  <a:lnTo>
                    <a:pt x="581" y="829"/>
                  </a:lnTo>
                  <a:lnTo>
                    <a:pt x="583" y="826"/>
                  </a:lnTo>
                  <a:lnTo>
                    <a:pt x="585" y="823"/>
                  </a:lnTo>
                  <a:lnTo>
                    <a:pt x="587" y="824"/>
                  </a:lnTo>
                  <a:lnTo>
                    <a:pt x="588" y="829"/>
                  </a:lnTo>
                  <a:lnTo>
                    <a:pt x="590" y="832"/>
                  </a:lnTo>
                  <a:lnTo>
                    <a:pt x="592" y="830"/>
                  </a:lnTo>
                  <a:lnTo>
                    <a:pt x="593" y="828"/>
                  </a:lnTo>
                  <a:lnTo>
                    <a:pt x="595" y="825"/>
                  </a:lnTo>
                  <a:lnTo>
                    <a:pt x="596" y="824"/>
                  </a:lnTo>
                  <a:lnTo>
                    <a:pt x="597" y="823"/>
                  </a:lnTo>
                  <a:lnTo>
                    <a:pt x="599" y="824"/>
                  </a:lnTo>
                  <a:lnTo>
                    <a:pt x="601" y="825"/>
                  </a:lnTo>
                  <a:lnTo>
                    <a:pt x="602" y="825"/>
                  </a:lnTo>
                  <a:lnTo>
                    <a:pt x="604" y="822"/>
                  </a:lnTo>
                  <a:lnTo>
                    <a:pt x="606" y="821"/>
                  </a:lnTo>
                  <a:lnTo>
                    <a:pt x="608" y="823"/>
                  </a:lnTo>
                  <a:lnTo>
                    <a:pt x="609" y="826"/>
                  </a:lnTo>
                  <a:lnTo>
                    <a:pt x="611" y="827"/>
                  </a:lnTo>
                  <a:lnTo>
                    <a:pt x="613" y="826"/>
                  </a:lnTo>
                  <a:lnTo>
                    <a:pt x="614" y="824"/>
                  </a:lnTo>
                  <a:lnTo>
                    <a:pt x="616" y="821"/>
                  </a:lnTo>
                  <a:lnTo>
                    <a:pt x="618" y="820"/>
                  </a:lnTo>
                  <a:lnTo>
                    <a:pt x="619" y="821"/>
                  </a:lnTo>
                  <a:lnTo>
                    <a:pt x="621" y="823"/>
                  </a:lnTo>
                  <a:lnTo>
                    <a:pt x="623" y="824"/>
                  </a:lnTo>
                  <a:lnTo>
                    <a:pt x="624" y="823"/>
                  </a:lnTo>
                  <a:lnTo>
                    <a:pt x="626" y="821"/>
                  </a:lnTo>
                  <a:lnTo>
                    <a:pt x="628" y="823"/>
                  </a:lnTo>
                  <a:lnTo>
                    <a:pt x="629" y="825"/>
                  </a:lnTo>
                  <a:lnTo>
                    <a:pt x="630" y="825"/>
                  </a:lnTo>
                  <a:lnTo>
                    <a:pt x="632" y="824"/>
                  </a:lnTo>
                  <a:lnTo>
                    <a:pt x="634" y="823"/>
                  </a:lnTo>
                  <a:lnTo>
                    <a:pt x="635" y="825"/>
                  </a:lnTo>
                  <a:lnTo>
                    <a:pt x="637" y="825"/>
                  </a:lnTo>
                  <a:lnTo>
                    <a:pt x="639" y="823"/>
                  </a:lnTo>
                  <a:lnTo>
                    <a:pt x="640" y="822"/>
                  </a:lnTo>
                  <a:lnTo>
                    <a:pt x="642" y="819"/>
                  </a:lnTo>
                  <a:lnTo>
                    <a:pt x="644" y="817"/>
                  </a:lnTo>
                  <a:lnTo>
                    <a:pt x="645" y="816"/>
                  </a:lnTo>
                  <a:lnTo>
                    <a:pt x="647" y="821"/>
                  </a:lnTo>
                  <a:lnTo>
                    <a:pt x="649" y="827"/>
                  </a:lnTo>
                  <a:lnTo>
                    <a:pt x="651" y="830"/>
                  </a:lnTo>
                  <a:lnTo>
                    <a:pt x="652" y="825"/>
                  </a:lnTo>
                  <a:lnTo>
                    <a:pt x="654" y="819"/>
                  </a:lnTo>
                  <a:lnTo>
                    <a:pt x="656" y="815"/>
                  </a:lnTo>
                  <a:lnTo>
                    <a:pt x="657" y="817"/>
                  </a:lnTo>
                  <a:lnTo>
                    <a:pt x="659" y="820"/>
                  </a:lnTo>
                  <a:lnTo>
                    <a:pt x="660" y="821"/>
                  </a:lnTo>
                  <a:lnTo>
                    <a:pt x="661" y="820"/>
                  </a:lnTo>
                  <a:lnTo>
                    <a:pt x="663" y="820"/>
                  </a:lnTo>
                  <a:lnTo>
                    <a:pt x="665" y="821"/>
                  </a:lnTo>
                  <a:lnTo>
                    <a:pt x="667" y="819"/>
                  </a:lnTo>
                  <a:lnTo>
                    <a:pt x="668" y="816"/>
                  </a:lnTo>
                  <a:lnTo>
                    <a:pt x="670" y="816"/>
                  </a:lnTo>
                  <a:lnTo>
                    <a:pt x="672" y="816"/>
                  </a:lnTo>
                  <a:lnTo>
                    <a:pt x="673" y="816"/>
                  </a:lnTo>
                  <a:lnTo>
                    <a:pt x="675" y="816"/>
                  </a:lnTo>
                  <a:lnTo>
                    <a:pt x="677" y="819"/>
                  </a:lnTo>
                  <a:lnTo>
                    <a:pt x="678" y="821"/>
                  </a:lnTo>
                  <a:lnTo>
                    <a:pt x="680" y="821"/>
                  </a:lnTo>
                  <a:lnTo>
                    <a:pt x="682" y="819"/>
                  </a:lnTo>
                  <a:lnTo>
                    <a:pt x="683" y="819"/>
                  </a:lnTo>
                  <a:lnTo>
                    <a:pt x="685" y="819"/>
                  </a:lnTo>
                  <a:lnTo>
                    <a:pt x="687" y="817"/>
                  </a:lnTo>
                  <a:lnTo>
                    <a:pt x="689" y="814"/>
                  </a:lnTo>
                  <a:lnTo>
                    <a:pt x="690" y="813"/>
                  </a:lnTo>
                  <a:lnTo>
                    <a:pt x="692" y="815"/>
                  </a:lnTo>
                  <a:lnTo>
                    <a:pt x="693" y="817"/>
                  </a:lnTo>
                  <a:lnTo>
                    <a:pt x="694" y="817"/>
                  </a:lnTo>
                  <a:lnTo>
                    <a:pt x="696" y="816"/>
                  </a:lnTo>
                  <a:lnTo>
                    <a:pt x="698" y="816"/>
                  </a:lnTo>
                  <a:lnTo>
                    <a:pt x="699" y="817"/>
                  </a:lnTo>
                  <a:lnTo>
                    <a:pt x="701" y="816"/>
                  </a:lnTo>
                  <a:lnTo>
                    <a:pt x="703" y="814"/>
                  </a:lnTo>
                  <a:lnTo>
                    <a:pt x="704" y="814"/>
                  </a:lnTo>
                  <a:lnTo>
                    <a:pt x="706" y="814"/>
                  </a:lnTo>
                  <a:lnTo>
                    <a:pt x="708" y="811"/>
                  </a:lnTo>
                  <a:lnTo>
                    <a:pt x="710" y="808"/>
                  </a:lnTo>
                  <a:lnTo>
                    <a:pt x="711" y="807"/>
                  </a:lnTo>
                  <a:lnTo>
                    <a:pt x="713" y="810"/>
                  </a:lnTo>
                  <a:lnTo>
                    <a:pt x="715" y="810"/>
                  </a:lnTo>
                  <a:lnTo>
                    <a:pt x="716" y="806"/>
                  </a:lnTo>
                  <a:lnTo>
                    <a:pt x="718" y="804"/>
                  </a:lnTo>
                  <a:lnTo>
                    <a:pt x="720" y="805"/>
                  </a:lnTo>
                  <a:lnTo>
                    <a:pt x="721" y="806"/>
                  </a:lnTo>
                  <a:lnTo>
                    <a:pt x="723" y="805"/>
                  </a:lnTo>
                  <a:lnTo>
                    <a:pt x="724" y="804"/>
                  </a:lnTo>
                  <a:lnTo>
                    <a:pt x="725" y="805"/>
                  </a:lnTo>
                  <a:lnTo>
                    <a:pt x="727" y="805"/>
                  </a:lnTo>
                  <a:lnTo>
                    <a:pt x="729" y="804"/>
                  </a:lnTo>
                  <a:lnTo>
                    <a:pt x="731" y="803"/>
                  </a:lnTo>
                  <a:lnTo>
                    <a:pt x="732" y="803"/>
                  </a:lnTo>
                  <a:lnTo>
                    <a:pt x="734" y="803"/>
                  </a:lnTo>
                  <a:lnTo>
                    <a:pt x="736" y="800"/>
                  </a:lnTo>
                  <a:lnTo>
                    <a:pt x="737" y="796"/>
                  </a:lnTo>
                  <a:lnTo>
                    <a:pt x="739" y="794"/>
                  </a:lnTo>
                  <a:lnTo>
                    <a:pt x="741" y="796"/>
                  </a:lnTo>
                  <a:lnTo>
                    <a:pt x="742" y="797"/>
                  </a:lnTo>
                  <a:lnTo>
                    <a:pt x="744" y="795"/>
                  </a:lnTo>
                  <a:lnTo>
                    <a:pt x="746" y="792"/>
                  </a:lnTo>
                  <a:lnTo>
                    <a:pt x="747" y="792"/>
                  </a:lnTo>
                  <a:lnTo>
                    <a:pt x="749" y="793"/>
                  </a:lnTo>
                  <a:lnTo>
                    <a:pt x="751" y="791"/>
                  </a:lnTo>
                  <a:lnTo>
                    <a:pt x="753" y="786"/>
                  </a:lnTo>
                  <a:lnTo>
                    <a:pt x="754" y="784"/>
                  </a:lnTo>
                  <a:lnTo>
                    <a:pt x="756" y="785"/>
                  </a:lnTo>
                  <a:lnTo>
                    <a:pt x="757" y="788"/>
                  </a:lnTo>
                  <a:lnTo>
                    <a:pt x="758" y="787"/>
                  </a:lnTo>
                  <a:lnTo>
                    <a:pt x="760" y="784"/>
                  </a:lnTo>
                  <a:lnTo>
                    <a:pt x="762" y="782"/>
                  </a:lnTo>
                  <a:lnTo>
                    <a:pt x="763" y="781"/>
                  </a:lnTo>
                  <a:lnTo>
                    <a:pt x="765" y="781"/>
                  </a:lnTo>
                  <a:lnTo>
                    <a:pt x="767" y="780"/>
                  </a:lnTo>
                  <a:lnTo>
                    <a:pt x="768" y="779"/>
                  </a:lnTo>
                  <a:lnTo>
                    <a:pt x="770" y="777"/>
                  </a:lnTo>
                  <a:lnTo>
                    <a:pt x="772" y="774"/>
                  </a:lnTo>
                  <a:lnTo>
                    <a:pt x="774" y="772"/>
                  </a:lnTo>
                  <a:lnTo>
                    <a:pt x="775" y="772"/>
                  </a:lnTo>
                  <a:lnTo>
                    <a:pt x="777" y="774"/>
                  </a:lnTo>
                  <a:lnTo>
                    <a:pt x="779" y="773"/>
                  </a:lnTo>
                  <a:lnTo>
                    <a:pt x="780" y="767"/>
                  </a:lnTo>
                  <a:lnTo>
                    <a:pt x="782" y="762"/>
                  </a:lnTo>
                  <a:lnTo>
                    <a:pt x="784" y="763"/>
                  </a:lnTo>
                  <a:lnTo>
                    <a:pt x="785" y="765"/>
                  </a:lnTo>
                  <a:lnTo>
                    <a:pt x="787" y="764"/>
                  </a:lnTo>
                  <a:lnTo>
                    <a:pt x="788" y="761"/>
                  </a:lnTo>
                  <a:lnTo>
                    <a:pt x="789" y="758"/>
                  </a:lnTo>
                  <a:lnTo>
                    <a:pt x="791" y="754"/>
                  </a:lnTo>
                  <a:lnTo>
                    <a:pt x="793" y="748"/>
                  </a:lnTo>
                  <a:lnTo>
                    <a:pt x="795" y="745"/>
                  </a:lnTo>
                  <a:lnTo>
                    <a:pt x="796" y="747"/>
                  </a:lnTo>
                  <a:lnTo>
                    <a:pt x="798" y="747"/>
                  </a:lnTo>
                  <a:lnTo>
                    <a:pt x="800" y="742"/>
                  </a:lnTo>
                  <a:lnTo>
                    <a:pt x="801" y="735"/>
                  </a:lnTo>
                  <a:lnTo>
                    <a:pt x="803" y="732"/>
                  </a:lnTo>
                  <a:lnTo>
                    <a:pt x="805" y="733"/>
                  </a:lnTo>
                  <a:lnTo>
                    <a:pt x="806" y="729"/>
                  </a:lnTo>
                  <a:lnTo>
                    <a:pt x="808" y="721"/>
                  </a:lnTo>
                  <a:lnTo>
                    <a:pt x="810" y="717"/>
                  </a:lnTo>
                  <a:lnTo>
                    <a:pt x="811" y="717"/>
                  </a:lnTo>
                  <a:lnTo>
                    <a:pt x="813" y="714"/>
                  </a:lnTo>
                  <a:lnTo>
                    <a:pt x="815" y="705"/>
                  </a:lnTo>
                  <a:lnTo>
                    <a:pt x="817" y="696"/>
                  </a:lnTo>
                  <a:lnTo>
                    <a:pt x="818" y="693"/>
                  </a:lnTo>
                  <a:lnTo>
                    <a:pt x="820" y="689"/>
                  </a:lnTo>
                  <a:lnTo>
                    <a:pt x="821" y="680"/>
                  </a:lnTo>
                  <a:lnTo>
                    <a:pt x="822" y="670"/>
                  </a:lnTo>
                  <a:lnTo>
                    <a:pt x="824" y="664"/>
                  </a:lnTo>
                  <a:lnTo>
                    <a:pt x="826" y="660"/>
                  </a:lnTo>
                  <a:lnTo>
                    <a:pt x="827" y="652"/>
                  </a:lnTo>
                  <a:lnTo>
                    <a:pt x="829" y="644"/>
                  </a:lnTo>
                  <a:lnTo>
                    <a:pt x="831" y="642"/>
                  </a:lnTo>
                  <a:lnTo>
                    <a:pt x="832" y="641"/>
                  </a:lnTo>
                  <a:lnTo>
                    <a:pt x="834" y="634"/>
                  </a:lnTo>
                  <a:lnTo>
                    <a:pt x="836" y="624"/>
                  </a:lnTo>
                  <a:lnTo>
                    <a:pt x="838" y="617"/>
                  </a:lnTo>
                  <a:lnTo>
                    <a:pt x="839" y="615"/>
                  </a:lnTo>
                  <a:lnTo>
                    <a:pt x="841" y="611"/>
                  </a:lnTo>
                  <a:lnTo>
                    <a:pt x="843" y="607"/>
                  </a:lnTo>
                  <a:lnTo>
                    <a:pt x="844" y="604"/>
                  </a:lnTo>
                  <a:lnTo>
                    <a:pt x="846" y="601"/>
                  </a:lnTo>
                  <a:lnTo>
                    <a:pt x="848" y="595"/>
                  </a:lnTo>
                  <a:lnTo>
                    <a:pt x="849" y="589"/>
                  </a:lnTo>
                  <a:lnTo>
                    <a:pt x="851" y="586"/>
                  </a:lnTo>
                  <a:lnTo>
                    <a:pt x="852" y="585"/>
                  </a:lnTo>
                  <a:lnTo>
                    <a:pt x="853" y="580"/>
                  </a:lnTo>
                  <a:lnTo>
                    <a:pt x="855" y="572"/>
                  </a:lnTo>
                  <a:lnTo>
                    <a:pt x="857" y="566"/>
                  </a:lnTo>
                  <a:lnTo>
                    <a:pt x="859" y="563"/>
                  </a:lnTo>
                  <a:lnTo>
                    <a:pt x="860" y="558"/>
                  </a:lnTo>
                  <a:lnTo>
                    <a:pt x="862" y="552"/>
                  </a:lnTo>
                  <a:lnTo>
                    <a:pt x="864" y="547"/>
                  </a:lnTo>
                  <a:lnTo>
                    <a:pt x="865" y="545"/>
                  </a:lnTo>
                  <a:lnTo>
                    <a:pt x="867" y="541"/>
                  </a:lnTo>
                  <a:lnTo>
                    <a:pt x="869" y="535"/>
                  </a:lnTo>
                  <a:lnTo>
                    <a:pt x="870" y="530"/>
                  </a:lnTo>
                  <a:lnTo>
                    <a:pt x="872" y="526"/>
                  </a:lnTo>
                  <a:lnTo>
                    <a:pt x="874" y="520"/>
                  </a:lnTo>
                  <a:lnTo>
                    <a:pt x="875" y="512"/>
                  </a:lnTo>
                  <a:lnTo>
                    <a:pt x="877" y="508"/>
                  </a:lnTo>
                  <a:lnTo>
                    <a:pt x="879" y="505"/>
                  </a:lnTo>
                  <a:lnTo>
                    <a:pt x="881" y="499"/>
                  </a:lnTo>
                  <a:lnTo>
                    <a:pt x="882" y="489"/>
                  </a:lnTo>
                  <a:lnTo>
                    <a:pt x="884" y="481"/>
                  </a:lnTo>
                  <a:lnTo>
                    <a:pt x="885" y="476"/>
                  </a:lnTo>
                  <a:lnTo>
                    <a:pt x="886" y="470"/>
                  </a:lnTo>
                  <a:lnTo>
                    <a:pt x="888" y="460"/>
                  </a:lnTo>
                  <a:lnTo>
                    <a:pt x="890" y="451"/>
                  </a:lnTo>
                  <a:lnTo>
                    <a:pt x="891" y="447"/>
                  </a:lnTo>
                  <a:lnTo>
                    <a:pt x="893" y="447"/>
                  </a:lnTo>
                  <a:lnTo>
                    <a:pt x="895" y="445"/>
                  </a:lnTo>
                  <a:lnTo>
                    <a:pt x="896" y="443"/>
                  </a:lnTo>
                  <a:lnTo>
                    <a:pt x="898" y="441"/>
                  </a:lnTo>
                  <a:lnTo>
                    <a:pt x="900" y="438"/>
                  </a:lnTo>
                  <a:lnTo>
                    <a:pt x="902" y="434"/>
                  </a:lnTo>
                  <a:lnTo>
                    <a:pt x="903" y="434"/>
                  </a:lnTo>
                  <a:lnTo>
                    <a:pt x="905" y="442"/>
                  </a:lnTo>
                  <a:lnTo>
                    <a:pt x="907" y="448"/>
                  </a:lnTo>
                  <a:lnTo>
                    <a:pt x="908" y="447"/>
                  </a:lnTo>
                  <a:lnTo>
                    <a:pt x="910" y="445"/>
                  </a:lnTo>
                  <a:lnTo>
                    <a:pt x="912" y="450"/>
                  </a:lnTo>
                  <a:lnTo>
                    <a:pt x="913" y="457"/>
                  </a:lnTo>
                  <a:lnTo>
                    <a:pt x="915" y="463"/>
                  </a:lnTo>
                  <a:lnTo>
                    <a:pt x="916" y="466"/>
                  </a:lnTo>
                  <a:lnTo>
                    <a:pt x="917" y="472"/>
                  </a:lnTo>
                  <a:lnTo>
                    <a:pt x="919" y="483"/>
                  </a:lnTo>
                  <a:lnTo>
                    <a:pt x="921" y="493"/>
                  </a:lnTo>
                  <a:lnTo>
                    <a:pt x="923" y="504"/>
                  </a:lnTo>
                  <a:lnTo>
                    <a:pt x="924" y="518"/>
                  </a:lnTo>
                  <a:lnTo>
                    <a:pt x="926" y="530"/>
                  </a:lnTo>
                  <a:lnTo>
                    <a:pt x="928" y="536"/>
                  </a:lnTo>
                  <a:lnTo>
                    <a:pt x="929" y="541"/>
                  </a:lnTo>
                  <a:lnTo>
                    <a:pt x="931" y="551"/>
                  </a:lnTo>
                  <a:lnTo>
                    <a:pt x="933" y="563"/>
                  </a:lnTo>
                  <a:lnTo>
                    <a:pt x="934" y="568"/>
                  </a:lnTo>
                  <a:lnTo>
                    <a:pt x="936" y="571"/>
                  </a:lnTo>
                  <a:lnTo>
                    <a:pt x="938" y="579"/>
                  </a:lnTo>
                  <a:lnTo>
                    <a:pt x="939" y="590"/>
                  </a:lnTo>
                  <a:lnTo>
                    <a:pt x="941" y="595"/>
                  </a:lnTo>
                  <a:lnTo>
                    <a:pt x="943" y="593"/>
                  </a:lnTo>
                  <a:lnTo>
                    <a:pt x="945" y="593"/>
                  </a:lnTo>
                  <a:lnTo>
                    <a:pt x="946" y="600"/>
                  </a:lnTo>
                  <a:lnTo>
                    <a:pt x="948" y="608"/>
                  </a:lnTo>
                  <a:lnTo>
                    <a:pt x="949" y="609"/>
                  </a:lnTo>
                  <a:lnTo>
                    <a:pt x="950" y="608"/>
                  </a:lnTo>
                  <a:lnTo>
                    <a:pt x="952" y="613"/>
                  </a:lnTo>
                  <a:lnTo>
                    <a:pt x="954" y="617"/>
                  </a:lnTo>
                  <a:lnTo>
                    <a:pt x="955" y="620"/>
                  </a:lnTo>
                  <a:lnTo>
                    <a:pt x="957" y="622"/>
                  </a:lnTo>
                  <a:lnTo>
                    <a:pt x="959" y="626"/>
                  </a:lnTo>
                  <a:lnTo>
                    <a:pt x="961" y="631"/>
                  </a:lnTo>
                  <a:lnTo>
                    <a:pt x="962" y="632"/>
                  </a:lnTo>
                  <a:lnTo>
                    <a:pt x="964" y="633"/>
                  </a:lnTo>
                  <a:lnTo>
                    <a:pt x="966" y="636"/>
                  </a:lnTo>
                  <a:lnTo>
                    <a:pt x="967" y="640"/>
                  </a:lnTo>
                  <a:lnTo>
                    <a:pt x="969" y="641"/>
                  </a:lnTo>
                  <a:lnTo>
                    <a:pt x="971" y="640"/>
                  </a:lnTo>
                  <a:lnTo>
                    <a:pt x="972" y="642"/>
                  </a:lnTo>
                  <a:lnTo>
                    <a:pt x="974" y="649"/>
                  </a:lnTo>
                  <a:lnTo>
                    <a:pt x="976" y="655"/>
                  </a:lnTo>
                  <a:lnTo>
                    <a:pt x="977" y="659"/>
                  </a:lnTo>
                  <a:lnTo>
                    <a:pt x="979" y="660"/>
                  </a:lnTo>
                  <a:lnTo>
                    <a:pt x="980" y="662"/>
                  </a:lnTo>
                  <a:lnTo>
                    <a:pt x="982" y="664"/>
                  </a:lnTo>
                  <a:lnTo>
                    <a:pt x="983" y="668"/>
                  </a:lnTo>
                  <a:lnTo>
                    <a:pt x="985" y="671"/>
                  </a:lnTo>
                  <a:lnTo>
                    <a:pt x="987" y="671"/>
                  </a:lnTo>
                  <a:lnTo>
                    <a:pt x="988" y="670"/>
                  </a:lnTo>
                  <a:lnTo>
                    <a:pt x="990" y="671"/>
                  </a:lnTo>
                  <a:lnTo>
                    <a:pt x="992" y="677"/>
                  </a:lnTo>
                  <a:lnTo>
                    <a:pt x="993" y="682"/>
                  </a:lnTo>
                  <a:lnTo>
                    <a:pt x="995" y="681"/>
                  </a:lnTo>
                  <a:lnTo>
                    <a:pt x="997" y="680"/>
                  </a:lnTo>
                  <a:lnTo>
                    <a:pt x="998" y="684"/>
                  </a:lnTo>
                  <a:lnTo>
                    <a:pt x="1000" y="690"/>
                  </a:lnTo>
                  <a:lnTo>
                    <a:pt x="1002" y="691"/>
                  </a:lnTo>
                  <a:lnTo>
                    <a:pt x="1004" y="691"/>
                  </a:lnTo>
                  <a:lnTo>
                    <a:pt x="1005" y="692"/>
                  </a:lnTo>
                  <a:lnTo>
                    <a:pt x="1007" y="696"/>
                  </a:lnTo>
                  <a:lnTo>
                    <a:pt x="1009" y="698"/>
                  </a:lnTo>
                  <a:lnTo>
                    <a:pt x="1010" y="696"/>
                  </a:lnTo>
                  <a:lnTo>
                    <a:pt x="1012" y="699"/>
                  </a:lnTo>
                  <a:lnTo>
                    <a:pt x="1013" y="704"/>
                  </a:lnTo>
                  <a:lnTo>
                    <a:pt x="1014" y="707"/>
                  </a:lnTo>
                  <a:lnTo>
                    <a:pt x="1016" y="705"/>
                  </a:lnTo>
                  <a:lnTo>
                    <a:pt x="1018" y="702"/>
                  </a:lnTo>
                  <a:lnTo>
                    <a:pt x="1019" y="700"/>
                  </a:lnTo>
                  <a:lnTo>
                    <a:pt x="1021" y="696"/>
                  </a:lnTo>
                  <a:lnTo>
                    <a:pt x="1023" y="693"/>
                  </a:lnTo>
                  <a:lnTo>
                    <a:pt x="1025" y="696"/>
                  </a:lnTo>
                  <a:lnTo>
                    <a:pt x="1026" y="702"/>
                  </a:lnTo>
                  <a:lnTo>
                    <a:pt x="1028" y="702"/>
                  </a:lnTo>
                  <a:lnTo>
                    <a:pt x="1030" y="696"/>
                  </a:lnTo>
                  <a:lnTo>
                    <a:pt x="1031" y="692"/>
                  </a:lnTo>
                  <a:lnTo>
                    <a:pt x="1033" y="694"/>
                  </a:lnTo>
                  <a:lnTo>
                    <a:pt x="1035" y="696"/>
                  </a:lnTo>
                  <a:lnTo>
                    <a:pt x="1036" y="689"/>
                  </a:lnTo>
                  <a:lnTo>
                    <a:pt x="1038" y="682"/>
                  </a:lnTo>
                  <a:lnTo>
                    <a:pt x="1040" y="680"/>
                  </a:lnTo>
                  <a:lnTo>
                    <a:pt x="1041" y="679"/>
                  </a:lnTo>
                  <a:lnTo>
                    <a:pt x="1043" y="671"/>
                  </a:lnTo>
                  <a:lnTo>
                    <a:pt x="1044" y="662"/>
                  </a:lnTo>
                  <a:lnTo>
                    <a:pt x="1046" y="660"/>
                  </a:lnTo>
                  <a:lnTo>
                    <a:pt x="1047" y="661"/>
                  </a:lnTo>
                  <a:lnTo>
                    <a:pt x="1049" y="653"/>
                  </a:lnTo>
                  <a:lnTo>
                    <a:pt x="1051" y="636"/>
                  </a:lnTo>
                  <a:lnTo>
                    <a:pt x="1052" y="624"/>
                  </a:lnTo>
                  <a:lnTo>
                    <a:pt x="1054" y="620"/>
                  </a:lnTo>
                  <a:lnTo>
                    <a:pt x="1056" y="613"/>
                  </a:lnTo>
                  <a:lnTo>
                    <a:pt x="1057" y="595"/>
                  </a:lnTo>
                  <a:lnTo>
                    <a:pt x="1059" y="571"/>
                  </a:lnTo>
                  <a:lnTo>
                    <a:pt x="1061" y="552"/>
                  </a:lnTo>
                  <a:lnTo>
                    <a:pt x="1062" y="531"/>
                  </a:lnTo>
                  <a:lnTo>
                    <a:pt x="1064" y="498"/>
                  </a:lnTo>
                  <a:lnTo>
                    <a:pt x="1066" y="455"/>
                  </a:lnTo>
                  <a:lnTo>
                    <a:pt x="1068" y="414"/>
                  </a:lnTo>
                  <a:lnTo>
                    <a:pt x="1069" y="377"/>
                  </a:lnTo>
                  <a:lnTo>
                    <a:pt x="1071" y="333"/>
                  </a:lnTo>
                  <a:lnTo>
                    <a:pt x="1073" y="280"/>
                  </a:lnTo>
                  <a:lnTo>
                    <a:pt x="1074" y="228"/>
                  </a:lnTo>
                  <a:lnTo>
                    <a:pt x="1076" y="184"/>
                  </a:lnTo>
                  <a:lnTo>
                    <a:pt x="1077" y="144"/>
                  </a:lnTo>
                  <a:lnTo>
                    <a:pt x="1078" y="104"/>
                  </a:lnTo>
                  <a:lnTo>
                    <a:pt x="1080" y="69"/>
                  </a:lnTo>
                  <a:lnTo>
                    <a:pt x="1082" y="42"/>
                  </a:lnTo>
                  <a:lnTo>
                    <a:pt x="1083" y="24"/>
                  </a:lnTo>
                  <a:lnTo>
                    <a:pt x="1085" y="7"/>
                  </a:lnTo>
                  <a:lnTo>
                    <a:pt x="1087" y="0"/>
                  </a:lnTo>
                  <a:lnTo>
                    <a:pt x="1089" y="11"/>
                  </a:lnTo>
                  <a:lnTo>
                    <a:pt x="1090" y="42"/>
                  </a:lnTo>
                  <a:lnTo>
                    <a:pt x="1092" y="82"/>
                  </a:lnTo>
                  <a:lnTo>
                    <a:pt x="1094" y="124"/>
                  </a:lnTo>
                  <a:lnTo>
                    <a:pt x="1095" y="168"/>
                  </a:lnTo>
                  <a:lnTo>
                    <a:pt x="1097" y="211"/>
                  </a:lnTo>
                  <a:lnTo>
                    <a:pt x="1099" y="250"/>
                  </a:lnTo>
                  <a:lnTo>
                    <a:pt x="1100" y="282"/>
                  </a:lnTo>
                  <a:lnTo>
                    <a:pt x="1102" y="308"/>
                  </a:lnTo>
                  <a:lnTo>
                    <a:pt x="1104" y="335"/>
                  </a:lnTo>
                  <a:lnTo>
                    <a:pt x="1105" y="365"/>
                  </a:lnTo>
                  <a:lnTo>
                    <a:pt x="1107" y="396"/>
                  </a:lnTo>
                  <a:lnTo>
                    <a:pt x="1108" y="426"/>
                  </a:lnTo>
                  <a:lnTo>
                    <a:pt x="1110" y="454"/>
                  </a:lnTo>
                  <a:lnTo>
                    <a:pt x="1111" y="483"/>
                  </a:lnTo>
                  <a:lnTo>
                    <a:pt x="1113" y="511"/>
                  </a:lnTo>
                  <a:lnTo>
                    <a:pt x="1115" y="538"/>
                  </a:lnTo>
                  <a:lnTo>
                    <a:pt x="1116" y="561"/>
                  </a:lnTo>
                  <a:lnTo>
                    <a:pt x="1118" y="577"/>
                  </a:lnTo>
                  <a:lnTo>
                    <a:pt x="1120" y="588"/>
                  </a:lnTo>
                  <a:lnTo>
                    <a:pt x="1121" y="601"/>
                  </a:lnTo>
                  <a:lnTo>
                    <a:pt x="1123" y="618"/>
                  </a:lnTo>
                  <a:lnTo>
                    <a:pt x="1125" y="636"/>
                  </a:lnTo>
                  <a:lnTo>
                    <a:pt x="1126" y="647"/>
                  </a:lnTo>
                  <a:lnTo>
                    <a:pt x="1128" y="654"/>
                  </a:lnTo>
                  <a:lnTo>
                    <a:pt x="1130" y="661"/>
                  </a:lnTo>
                  <a:lnTo>
                    <a:pt x="1132" y="668"/>
                  </a:lnTo>
                  <a:lnTo>
                    <a:pt x="1133" y="673"/>
                  </a:lnTo>
                  <a:lnTo>
                    <a:pt x="1135" y="675"/>
                  </a:lnTo>
                  <a:lnTo>
                    <a:pt x="1137" y="681"/>
                  </a:lnTo>
                  <a:lnTo>
                    <a:pt x="1138" y="689"/>
                  </a:lnTo>
                  <a:lnTo>
                    <a:pt x="1139" y="693"/>
                  </a:lnTo>
                  <a:lnTo>
                    <a:pt x="1141" y="694"/>
                  </a:lnTo>
                  <a:lnTo>
                    <a:pt x="1142" y="697"/>
                  </a:lnTo>
                  <a:lnTo>
                    <a:pt x="1144" y="705"/>
                  </a:lnTo>
                  <a:lnTo>
                    <a:pt x="1146" y="714"/>
                  </a:lnTo>
                  <a:lnTo>
                    <a:pt x="1147" y="719"/>
                  </a:lnTo>
                  <a:lnTo>
                    <a:pt x="1149" y="720"/>
                  </a:lnTo>
                  <a:lnTo>
                    <a:pt x="1151" y="722"/>
                  </a:lnTo>
                  <a:lnTo>
                    <a:pt x="1153" y="727"/>
                  </a:lnTo>
                  <a:lnTo>
                    <a:pt x="1154" y="733"/>
                  </a:lnTo>
                  <a:lnTo>
                    <a:pt x="1156" y="736"/>
                  </a:lnTo>
                  <a:lnTo>
                    <a:pt x="1158" y="736"/>
                  </a:lnTo>
                  <a:lnTo>
                    <a:pt x="1159" y="738"/>
                  </a:lnTo>
                  <a:lnTo>
                    <a:pt x="1161" y="739"/>
                  </a:lnTo>
                  <a:lnTo>
                    <a:pt x="1163" y="741"/>
                  </a:lnTo>
                  <a:lnTo>
                    <a:pt x="1164" y="743"/>
                  </a:lnTo>
                  <a:lnTo>
                    <a:pt x="1166" y="745"/>
                  </a:lnTo>
                  <a:lnTo>
                    <a:pt x="1168" y="749"/>
                  </a:lnTo>
                  <a:lnTo>
                    <a:pt x="1169" y="755"/>
                  </a:lnTo>
                  <a:lnTo>
                    <a:pt x="1171" y="759"/>
                  </a:lnTo>
                  <a:lnTo>
                    <a:pt x="1172" y="760"/>
                  </a:lnTo>
                  <a:lnTo>
                    <a:pt x="1174" y="759"/>
                  </a:lnTo>
                  <a:lnTo>
                    <a:pt x="1175" y="760"/>
                  </a:lnTo>
                  <a:lnTo>
                    <a:pt x="1177" y="762"/>
                  </a:lnTo>
                  <a:lnTo>
                    <a:pt x="1179" y="763"/>
                  </a:lnTo>
                  <a:lnTo>
                    <a:pt x="1180" y="762"/>
                  </a:lnTo>
                  <a:lnTo>
                    <a:pt x="1182" y="764"/>
                  </a:lnTo>
                  <a:lnTo>
                    <a:pt x="1184" y="768"/>
                  </a:lnTo>
                  <a:lnTo>
                    <a:pt x="1185" y="772"/>
                  </a:lnTo>
                  <a:lnTo>
                    <a:pt x="1187" y="772"/>
                  </a:lnTo>
                  <a:lnTo>
                    <a:pt x="1189" y="774"/>
                  </a:lnTo>
                  <a:lnTo>
                    <a:pt x="1190" y="777"/>
                  </a:lnTo>
                  <a:lnTo>
                    <a:pt x="1192" y="779"/>
                  </a:lnTo>
                  <a:lnTo>
                    <a:pt x="1194" y="778"/>
                  </a:lnTo>
                  <a:lnTo>
                    <a:pt x="1196" y="778"/>
                  </a:lnTo>
                  <a:lnTo>
                    <a:pt x="1197" y="781"/>
                  </a:lnTo>
                  <a:lnTo>
                    <a:pt x="1199" y="785"/>
                  </a:lnTo>
                  <a:lnTo>
                    <a:pt x="1201" y="785"/>
                  </a:lnTo>
                  <a:lnTo>
                    <a:pt x="1202" y="783"/>
                  </a:lnTo>
                  <a:lnTo>
                    <a:pt x="1203" y="783"/>
                  </a:lnTo>
                  <a:lnTo>
                    <a:pt x="1205" y="785"/>
                  </a:lnTo>
                  <a:lnTo>
                    <a:pt x="1206" y="785"/>
                  </a:lnTo>
                  <a:lnTo>
                    <a:pt x="1208" y="784"/>
                  </a:lnTo>
                  <a:lnTo>
                    <a:pt x="1210" y="784"/>
                  </a:lnTo>
                  <a:lnTo>
                    <a:pt x="1211" y="785"/>
                  </a:lnTo>
                  <a:lnTo>
                    <a:pt x="1213" y="786"/>
                  </a:lnTo>
                  <a:lnTo>
                    <a:pt x="1215" y="787"/>
                  </a:lnTo>
                  <a:lnTo>
                    <a:pt x="1217" y="790"/>
                  </a:lnTo>
                  <a:lnTo>
                    <a:pt x="1218" y="792"/>
                  </a:lnTo>
                  <a:lnTo>
                    <a:pt x="1220" y="791"/>
                  </a:lnTo>
                  <a:lnTo>
                    <a:pt x="1222" y="789"/>
                  </a:lnTo>
                  <a:lnTo>
                    <a:pt x="1223" y="790"/>
                  </a:lnTo>
                  <a:lnTo>
                    <a:pt x="1225" y="792"/>
                  </a:lnTo>
                  <a:lnTo>
                    <a:pt x="1227" y="792"/>
                  </a:lnTo>
                  <a:lnTo>
                    <a:pt x="1228" y="791"/>
                  </a:lnTo>
                  <a:lnTo>
                    <a:pt x="1230" y="791"/>
                  </a:lnTo>
                  <a:lnTo>
                    <a:pt x="1232" y="794"/>
                  </a:lnTo>
                  <a:lnTo>
                    <a:pt x="1233" y="796"/>
                  </a:lnTo>
                  <a:lnTo>
                    <a:pt x="1235" y="796"/>
                  </a:lnTo>
                  <a:lnTo>
                    <a:pt x="1236" y="797"/>
                  </a:lnTo>
                  <a:lnTo>
                    <a:pt x="1238" y="799"/>
                  </a:lnTo>
                  <a:lnTo>
                    <a:pt x="1239" y="801"/>
                  </a:lnTo>
                  <a:lnTo>
                    <a:pt x="1241" y="801"/>
                  </a:lnTo>
                  <a:lnTo>
                    <a:pt x="1243" y="802"/>
                  </a:lnTo>
                  <a:lnTo>
                    <a:pt x="1244" y="807"/>
                  </a:lnTo>
                  <a:lnTo>
                    <a:pt x="1246" y="811"/>
                  </a:lnTo>
                  <a:lnTo>
                    <a:pt x="1248" y="812"/>
                  </a:lnTo>
                  <a:lnTo>
                    <a:pt x="1249" y="810"/>
                  </a:lnTo>
                  <a:lnTo>
                    <a:pt x="1251" y="811"/>
                  </a:lnTo>
                  <a:lnTo>
                    <a:pt x="1253" y="812"/>
                  </a:lnTo>
                  <a:lnTo>
                    <a:pt x="1254" y="810"/>
                  </a:lnTo>
                  <a:lnTo>
                    <a:pt x="1256" y="805"/>
                  </a:lnTo>
                  <a:lnTo>
                    <a:pt x="1258" y="804"/>
                  </a:lnTo>
                  <a:lnTo>
                    <a:pt x="1260" y="809"/>
                  </a:lnTo>
                  <a:lnTo>
                    <a:pt x="1261" y="815"/>
                  </a:lnTo>
                  <a:lnTo>
                    <a:pt x="1263" y="816"/>
                  </a:lnTo>
                  <a:lnTo>
                    <a:pt x="1265" y="813"/>
                  </a:lnTo>
                  <a:lnTo>
                    <a:pt x="1266" y="813"/>
                  </a:lnTo>
                  <a:lnTo>
                    <a:pt x="1267" y="816"/>
                  </a:lnTo>
                  <a:lnTo>
                    <a:pt x="1269" y="819"/>
                  </a:lnTo>
                  <a:lnTo>
                    <a:pt x="1270" y="816"/>
                  </a:lnTo>
                  <a:lnTo>
                    <a:pt x="1272" y="814"/>
                  </a:lnTo>
                  <a:lnTo>
                    <a:pt x="1274" y="815"/>
                  </a:lnTo>
                  <a:lnTo>
                    <a:pt x="1276" y="819"/>
                  </a:lnTo>
                  <a:lnTo>
                    <a:pt x="1277" y="820"/>
                  </a:lnTo>
                  <a:lnTo>
                    <a:pt x="1279" y="818"/>
                  </a:lnTo>
                  <a:lnTo>
                    <a:pt x="1281" y="817"/>
                  </a:lnTo>
                  <a:lnTo>
                    <a:pt x="1282" y="819"/>
                  </a:lnTo>
                  <a:lnTo>
                    <a:pt x="1284" y="822"/>
                  </a:lnTo>
                  <a:lnTo>
                    <a:pt x="1286" y="821"/>
                  </a:lnTo>
                  <a:lnTo>
                    <a:pt x="1287" y="818"/>
                  </a:lnTo>
                  <a:lnTo>
                    <a:pt x="1289" y="817"/>
                  </a:lnTo>
                  <a:lnTo>
                    <a:pt x="1291" y="821"/>
                  </a:lnTo>
                  <a:lnTo>
                    <a:pt x="1292" y="824"/>
                  </a:lnTo>
                  <a:lnTo>
                    <a:pt x="1294" y="826"/>
                  </a:lnTo>
                  <a:lnTo>
                    <a:pt x="1296" y="826"/>
                  </a:lnTo>
                  <a:lnTo>
                    <a:pt x="1298" y="827"/>
                  </a:lnTo>
                  <a:lnTo>
                    <a:pt x="1299" y="826"/>
                  </a:lnTo>
                  <a:lnTo>
                    <a:pt x="1300" y="824"/>
                  </a:lnTo>
                  <a:lnTo>
                    <a:pt x="1302" y="823"/>
                  </a:lnTo>
                  <a:lnTo>
                    <a:pt x="1303" y="823"/>
                  </a:lnTo>
                  <a:lnTo>
                    <a:pt x="1305" y="824"/>
                  </a:lnTo>
                  <a:lnTo>
                    <a:pt x="1307" y="822"/>
                  </a:lnTo>
                  <a:lnTo>
                    <a:pt x="1308" y="820"/>
                  </a:lnTo>
                  <a:lnTo>
                    <a:pt x="1310" y="822"/>
                  </a:lnTo>
                  <a:lnTo>
                    <a:pt x="1312" y="825"/>
                  </a:lnTo>
                  <a:lnTo>
                    <a:pt x="1313" y="826"/>
                  </a:lnTo>
                  <a:lnTo>
                    <a:pt x="1315" y="824"/>
                  </a:lnTo>
                  <a:lnTo>
                    <a:pt x="1317" y="823"/>
                  </a:lnTo>
                  <a:lnTo>
                    <a:pt x="1319" y="823"/>
                  </a:lnTo>
                  <a:lnTo>
                    <a:pt x="1320" y="825"/>
                  </a:lnTo>
                  <a:lnTo>
                    <a:pt x="1322" y="825"/>
                  </a:lnTo>
                  <a:lnTo>
                    <a:pt x="1324" y="827"/>
                  </a:lnTo>
                  <a:lnTo>
                    <a:pt x="1325" y="828"/>
                  </a:lnTo>
                  <a:lnTo>
                    <a:pt x="1327" y="828"/>
                  </a:lnTo>
                  <a:lnTo>
                    <a:pt x="1329" y="825"/>
                  </a:lnTo>
                  <a:lnTo>
                    <a:pt x="1330" y="823"/>
                  </a:lnTo>
                  <a:lnTo>
                    <a:pt x="1331" y="825"/>
                  </a:lnTo>
                  <a:lnTo>
                    <a:pt x="1333" y="828"/>
                  </a:lnTo>
                  <a:lnTo>
                    <a:pt x="1334" y="827"/>
                  </a:lnTo>
                  <a:lnTo>
                    <a:pt x="1336" y="827"/>
                  </a:lnTo>
                  <a:lnTo>
                    <a:pt x="1338" y="830"/>
                  </a:lnTo>
                  <a:lnTo>
                    <a:pt x="1340" y="832"/>
                  </a:lnTo>
                  <a:lnTo>
                    <a:pt x="1341" y="830"/>
                  </a:lnTo>
                  <a:lnTo>
                    <a:pt x="1343" y="825"/>
                  </a:lnTo>
                  <a:lnTo>
                    <a:pt x="1345" y="823"/>
                  </a:lnTo>
                  <a:lnTo>
                    <a:pt x="1346" y="827"/>
                  </a:lnTo>
                  <a:lnTo>
                    <a:pt x="1348" y="831"/>
                  </a:lnTo>
                  <a:lnTo>
                    <a:pt x="1350" y="834"/>
                  </a:lnTo>
                  <a:lnTo>
                    <a:pt x="1351" y="835"/>
                  </a:lnTo>
                  <a:lnTo>
                    <a:pt x="1353" y="835"/>
                  </a:lnTo>
                  <a:lnTo>
                    <a:pt x="1355" y="832"/>
                  </a:lnTo>
                  <a:lnTo>
                    <a:pt x="1356" y="829"/>
                  </a:lnTo>
                  <a:lnTo>
                    <a:pt x="1358" y="829"/>
                  </a:lnTo>
                  <a:lnTo>
                    <a:pt x="1360" y="832"/>
                  </a:lnTo>
                  <a:lnTo>
                    <a:pt x="1362" y="833"/>
                  </a:lnTo>
                  <a:lnTo>
                    <a:pt x="1363" y="832"/>
                  </a:lnTo>
                  <a:lnTo>
                    <a:pt x="1364" y="832"/>
                  </a:lnTo>
                  <a:lnTo>
                    <a:pt x="1366" y="833"/>
                  </a:lnTo>
                  <a:lnTo>
                    <a:pt x="1367" y="833"/>
                  </a:lnTo>
                  <a:lnTo>
                    <a:pt x="1369" y="831"/>
                  </a:lnTo>
                  <a:lnTo>
                    <a:pt x="1371" y="830"/>
                  </a:lnTo>
                  <a:lnTo>
                    <a:pt x="1372" y="832"/>
                  </a:lnTo>
                  <a:lnTo>
                    <a:pt x="1374" y="834"/>
                  </a:lnTo>
                  <a:lnTo>
                    <a:pt x="1376" y="830"/>
                  </a:lnTo>
                  <a:lnTo>
                    <a:pt x="1377" y="826"/>
                  </a:lnTo>
                  <a:lnTo>
                    <a:pt x="1379" y="829"/>
                  </a:lnTo>
                  <a:lnTo>
                    <a:pt x="1381" y="834"/>
                  </a:lnTo>
                  <a:lnTo>
                    <a:pt x="1383" y="834"/>
                  </a:lnTo>
                  <a:lnTo>
                    <a:pt x="1384" y="830"/>
                  </a:lnTo>
                  <a:lnTo>
                    <a:pt x="1386" y="827"/>
                  </a:lnTo>
                  <a:lnTo>
                    <a:pt x="1388" y="830"/>
                  </a:lnTo>
                  <a:lnTo>
                    <a:pt x="1389" y="833"/>
                  </a:lnTo>
                  <a:lnTo>
                    <a:pt x="1391" y="834"/>
                  </a:lnTo>
                  <a:lnTo>
                    <a:pt x="1393" y="834"/>
                  </a:lnTo>
                  <a:lnTo>
                    <a:pt x="1394" y="833"/>
                  </a:lnTo>
                  <a:lnTo>
                    <a:pt x="1395" y="832"/>
                  </a:lnTo>
                  <a:lnTo>
                    <a:pt x="1397" y="833"/>
                  </a:lnTo>
                  <a:lnTo>
                    <a:pt x="1398" y="836"/>
                  </a:lnTo>
                  <a:lnTo>
                    <a:pt x="1400" y="838"/>
                  </a:lnTo>
                  <a:lnTo>
                    <a:pt x="1402" y="835"/>
                  </a:lnTo>
                  <a:lnTo>
                    <a:pt x="1404" y="829"/>
                  </a:lnTo>
                  <a:lnTo>
                    <a:pt x="1405" y="827"/>
                  </a:lnTo>
                  <a:lnTo>
                    <a:pt x="1407" y="832"/>
                  </a:lnTo>
                  <a:lnTo>
                    <a:pt x="1409" y="837"/>
                  </a:lnTo>
                  <a:lnTo>
                    <a:pt x="1410" y="836"/>
                  </a:lnTo>
                  <a:lnTo>
                    <a:pt x="1412" y="832"/>
                  </a:lnTo>
                  <a:lnTo>
                    <a:pt x="1414" y="831"/>
                  </a:lnTo>
                  <a:lnTo>
                    <a:pt x="1415" y="832"/>
                  </a:lnTo>
                  <a:lnTo>
                    <a:pt x="1417" y="831"/>
                  </a:lnTo>
                  <a:lnTo>
                    <a:pt x="1419" y="830"/>
                  </a:lnTo>
                  <a:lnTo>
                    <a:pt x="1420" y="831"/>
                  </a:lnTo>
                  <a:lnTo>
                    <a:pt x="1422" y="834"/>
                  </a:lnTo>
                  <a:lnTo>
                    <a:pt x="1424" y="835"/>
                  </a:lnTo>
                  <a:lnTo>
                    <a:pt x="1426" y="833"/>
                  </a:lnTo>
                  <a:lnTo>
                    <a:pt x="1427" y="832"/>
                  </a:lnTo>
                  <a:lnTo>
                    <a:pt x="1428" y="833"/>
                  </a:lnTo>
                  <a:lnTo>
                    <a:pt x="1430" y="832"/>
                  </a:lnTo>
                  <a:lnTo>
                    <a:pt x="1431" y="828"/>
                  </a:lnTo>
                  <a:lnTo>
                    <a:pt x="1433" y="827"/>
                  </a:lnTo>
                  <a:lnTo>
                    <a:pt x="1435" y="831"/>
                  </a:lnTo>
                  <a:lnTo>
                    <a:pt x="1436" y="834"/>
                  </a:lnTo>
                  <a:lnTo>
                    <a:pt x="1438" y="832"/>
                  </a:lnTo>
                  <a:lnTo>
                    <a:pt x="1440" y="830"/>
                  </a:lnTo>
                  <a:lnTo>
                    <a:pt x="1441" y="832"/>
                  </a:lnTo>
                  <a:lnTo>
                    <a:pt x="1443" y="837"/>
                  </a:lnTo>
                  <a:lnTo>
                    <a:pt x="1445" y="839"/>
                  </a:lnTo>
                  <a:lnTo>
                    <a:pt x="1447" y="836"/>
                  </a:lnTo>
                  <a:lnTo>
                    <a:pt x="1448" y="833"/>
                  </a:lnTo>
                  <a:lnTo>
                    <a:pt x="1450" y="832"/>
                  </a:lnTo>
                  <a:lnTo>
                    <a:pt x="1452" y="834"/>
                  </a:lnTo>
                  <a:lnTo>
                    <a:pt x="1453" y="834"/>
                  </a:lnTo>
                  <a:lnTo>
                    <a:pt x="1455" y="833"/>
                  </a:lnTo>
                  <a:lnTo>
                    <a:pt x="1457" y="832"/>
                  </a:lnTo>
                  <a:lnTo>
                    <a:pt x="1458" y="831"/>
                  </a:lnTo>
                  <a:lnTo>
                    <a:pt x="1459" y="832"/>
                  </a:lnTo>
                  <a:lnTo>
                    <a:pt x="1461" y="834"/>
                  </a:lnTo>
                  <a:lnTo>
                    <a:pt x="1462" y="837"/>
                  </a:lnTo>
                  <a:lnTo>
                    <a:pt x="1464" y="835"/>
                  </a:lnTo>
                  <a:lnTo>
                    <a:pt x="1466" y="834"/>
                  </a:lnTo>
                  <a:lnTo>
                    <a:pt x="1468" y="834"/>
                  </a:lnTo>
                  <a:lnTo>
                    <a:pt x="1469" y="837"/>
                  </a:lnTo>
                  <a:lnTo>
                    <a:pt x="1471" y="837"/>
                  </a:lnTo>
                  <a:lnTo>
                    <a:pt x="1473" y="834"/>
                  </a:lnTo>
                  <a:lnTo>
                    <a:pt x="1474" y="832"/>
                  </a:lnTo>
                  <a:lnTo>
                    <a:pt x="1476" y="834"/>
                  </a:lnTo>
                  <a:lnTo>
                    <a:pt x="1478" y="838"/>
                  </a:lnTo>
                  <a:lnTo>
                    <a:pt x="1479" y="838"/>
                  </a:lnTo>
                  <a:lnTo>
                    <a:pt x="1481" y="837"/>
                  </a:lnTo>
                  <a:lnTo>
                    <a:pt x="1483" y="837"/>
                  </a:lnTo>
                  <a:lnTo>
                    <a:pt x="1484" y="838"/>
                  </a:lnTo>
                  <a:lnTo>
                    <a:pt x="1486" y="837"/>
                  </a:lnTo>
                  <a:lnTo>
                    <a:pt x="1488" y="833"/>
                  </a:lnTo>
                  <a:lnTo>
                    <a:pt x="1490" y="832"/>
                  </a:lnTo>
                  <a:lnTo>
                    <a:pt x="1491" y="834"/>
                  </a:lnTo>
                  <a:lnTo>
                    <a:pt x="1492" y="837"/>
                  </a:lnTo>
                  <a:lnTo>
                    <a:pt x="1494" y="838"/>
                  </a:lnTo>
                  <a:lnTo>
                    <a:pt x="1495" y="837"/>
                  </a:lnTo>
                  <a:lnTo>
                    <a:pt x="1497" y="836"/>
                  </a:lnTo>
                  <a:lnTo>
                    <a:pt x="1499" y="834"/>
                  </a:lnTo>
                  <a:lnTo>
                    <a:pt x="1500" y="834"/>
                  </a:lnTo>
                  <a:lnTo>
                    <a:pt x="1502" y="836"/>
                  </a:lnTo>
                  <a:lnTo>
                    <a:pt x="1504" y="837"/>
                  </a:lnTo>
                  <a:lnTo>
                    <a:pt x="1505" y="837"/>
                  </a:lnTo>
                  <a:lnTo>
                    <a:pt x="1507" y="833"/>
                  </a:lnTo>
                  <a:lnTo>
                    <a:pt x="1509" y="831"/>
                  </a:lnTo>
                  <a:lnTo>
                    <a:pt x="1511" y="834"/>
                  </a:lnTo>
                  <a:lnTo>
                    <a:pt x="1512" y="839"/>
                  </a:lnTo>
                  <a:lnTo>
                    <a:pt x="1514" y="841"/>
                  </a:lnTo>
                  <a:lnTo>
                    <a:pt x="1516" y="839"/>
                  </a:lnTo>
                  <a:lnTo>
                    <a:pt x="1517" y="837"/>
                  </a:lnTo>
                  <a:lnTo>
                    <a:pt x="1519" y="837"/>
                  </a:lnTo>
                  <a:lnTo>
                    <a:pt x="1521" y="837"/>
                  </a:lnTo>
                  <a:lnTo>
                    <a:pt x="1522" y="837"/>
                  </a:lnTo>
                  <a:lnTo>
                    <a:pt x="1523" y="837"/>
                  </a:lnTo>
                  <a:lnTo>
                    <a:pt x="1525" y="835"/>
                  </a:lnTo>
                  <a:lnTo>
                    <a:pt x="1526" y="835"/>
                  </a:lnTo>
                  <a:lnTo>
                    <a:pt x="1528" y="837"/>
                  </a:lnTo>
                  <a:lnTo>
                    <a:pt x="1530" y="837"/>
                  </a:lnTo>
                  <a:lnTo>
                    <a:pt x="1532" y="836"/>
                  </a:lnTo>
                  <a:lnTo>
                    <a:pt x="1533" y="834"/>
                  </a:lnTo>
                  <a:lnTo>
                    <a:pt x="1535" y="832"/>
                  </a:lnTo>
                  <a:lnTo>
                    <a:pt x="1537" y="832"/>
                  </a:lnTo>
                  <a:lnTo>
                    <a:pt x="1538" y="834"/>
                  </a:lnTo>
                  <a:lnTo>
                    <a:pt x="1540" y="835"/>
                  </a:lnTo>
                  <a:lnTo>
                    <a:pt x="1542" y="834"/>
                  </a:lnTo>
                  <a:lnTo>
                    <a:pt x="1543" y="834"/>
                  </a:lnTo>
                  <a:lnTo>
                    <a:pt x="1545" y="835"/>
                  </a:lnTo>
                  <a:lnTo>
                    <a:pt x="1547" y="837"/>
                  </a:lnTo>
                  <a:lnTo>
                    <a:pt x="1548" y="839"/>
                  </a:lnTo>
                  <a:lnTo>
                    <a:pt x="1550" y="840"/>
                  </a:lnTo>
                  <a:lnTo>
                    <a:pt x="1552" y="841"/>
                  </a:lnTo>
                  <a:lnTo>
                    <a:pt x="1554" y="840"/>
                  </a:lnTo>
                  <a:lnTo>
                    <a:pt x="1555" y="840"/>
                  </a:lnTo>
                  <a:lnTo>
                    <a:pt x="1556" y="839"/>
                  </a:lnTo>
                  <a:lnTo>
                    <a:pt x="1558" y="837"/>
                  </a:lnTo>
                  <a:lnTo>
                    <a:pt x="1559" y="836"/>
                  </a:lnTo>
                  <a:lnTo>
                    <a:pt x="1561" y="834"/>
                  </a:lnTo>
                  <a:lnTo>
                    <a:pt x="1563" y="835"/>
                  </a:lnTo>
                  <a:lnTo>
                    <a:pt x="1564" y="837"/>
                  </a:lnTo>
                  <a:lnTo>
                    <a:pt x="1566" y="838"/>
                  </a:lnTo>
                  <a:lnTo>
                    <a:pt x="1568" y="837"/>
                  </a:lnTo>
                  <a:lnTo>
                    <a:pt x="1570" y="837"/>
                  </a:lnTo>
                  <a:lnTo>
                    <a:pt x="1571" y="838"/>
                  </a:lnTo>
                  <a:lnTo>
                    <a:pt x="1573" y="839"/>
                  </a:lnTo>
                  <a:lnTo>
                    <a:pt x="1575" y="838"/>
                  </a:lnTo>
                  <a:lnTo>
                    <a:pt x="1576" y="837"/>
                  </a:lnTo>
                  <a:lnTo>
                    <a:pt x="1578" y="837"/>
                  </a:lnTo>
                  <a:lnTo>
                    <a:pt x="1580" y="838"/>
                  </a:lnTo>
                  <a:lnTo>
                    <a:pt x="1581" y="839"/>
                  </a:lnTo>
                  <a:lnTo>
                    <a:pt x="1583" y="840"/>
                  </a:lnTo>
                  <a:lnTo>
                    <a:pt x="1585" y="841"/>
                  </a:lnTo>
                  <a:lnTo>
                    <a:pt x="1586" y="843"/>
                  </a:lnTo>
                  <a:lnTo>
                    <a:pt x="1587" y="842"/>
                  </a:lnTo>
                  <a:lnTo>
                    <a:pt x="1589" y="838"/>
                  </a:lnTo>
                  <a:lnTo>
                    <a:pt x="1591" y="835"/>
                  </a:lnTo>
                  <a:lnTo>
                    <a:pt x="1592" y="836"/>
                  </a:lnTo>
                  <a:lnTo>
                    <a:pt x="1594" y="841"/>
                  </a:lnTo>
                  <a:lnTo>
                    <a:pt x="1596" y="845"/>
                  </a:lnTo>
                  <a:lnTo>
                    <a:pt x="1597" y="845"/>
                  </a:lnTo>
                  <a:lnTo>
                    <a:pt x="1599" y="841"/>
                  </a:lnTo>
                  <a:lnTo>
                    <a:pt x="1601" y="838"/>
                  </a:lnTo>
                  <a:lnTo>
                    <a:pt x="1602" y="840"/>
                  </a:lnTo>
                  <a:lnTo>
                    <a:pt x="1604" y="843"/>
                  </a:lnTo>
                  <a:lnTo>
                    <a:pt x="1606" y="842"/>
                  </a:lnTo>
                  <a:lnTo>
                    <a:pt x="1607" y="838"/>
                  </a:lnTo>
                  <a:lnTo>
                    <a:pt x="1609" y="836"/>
                  </a:lnTo>
                  <a:lnTo>
                    <a:pt x="1611" y="838"/>
                  </a:lnTo>
                  <a:lnTo>
                    <a:pt x="1613" y="841"/>
                  </a:lnTo>
                  <a:lnTo>
                    <a:pt x="1614" y="841"/>
                  </a:lnTo>
                  <a:lnTo>
                    <a:pt x="1616" y="839"/>
                  </a:lnTo>
                  <a:lnTo>
                    <a:pt x="1618" y="840"/>
                  </a:lnTo>
                  <a:lnTo>
                    <a:pt x="1619" y="843"/>
                  </a:lnTo>
                  <a:lnTo>
                    <a:pt x="1620" y="845"/>
                  </a:lnTo>
                  <a:lnTo>
                    <a:pt x="1622" y="841"/>
                  </a:lnTo>
                  <a:lnTo>
                    <a:pt x="1623" y="836"/>
                  </a:lnTo>
                  <a:lnTo>
                    <a:pt x="1625" y="835"/>
                  </a:lnTo>
                  <a:lnTo>
                    <a:pt x="1627" y="838"/>
                  </a:lnTo>
                  <a:lnTo>
                    <a:pt x="1628" y="839"/>
                  </a:lnTo>
                  <a:lnTo>
                    <a:pt x="1630" y="838"/>
                  </a:lnTo>
                  <a:lnTo>
                    <a:pt x="1632" y="837"/>
                  </a:lnTo>
                  <a:lnTo>
                    <a:pt x="1634" y="839"/>
                  </a:lnTo>
                  <a:lnTo>
                    <a:pt x="1635" y="842"/>
                  </a:lnTo>
                  <a:lnTo>
                    <a:pt x="1637" y="841"/>
                  </a:lnTo>
                  <a:lnTo>
                    <a:pt x="1639" y="837"/>
                  </a:lnTo>
                  <a:lnTo>
                    <a:pt x="1640" y="832"/>
                  </a:lnTo>
                  <a:lnTo>
                    <a:pt x="1642" y="834"/>
                  </a:lnTo>
                  <a:lnTo>
                    <a:pt x="1644" y="839"/>
                  </a:lnTo>
                  <a:lnTo>
                    <a:pt x="1645" y="841"/>
                  </a:lnTo>
                  <a:lnTo>
                    <a:pt x="1647" y="839"/>
                  </a:lnTo>
                  <a:lnTo>
                    <a:pt x="1649" y="836"/>
                  </a:lnTo>
                  <a:lnTo>
                    <a:pt x="1650" y="836"/>
                  </a:lnTo>
                  <a:lnTo>
                    <a:pt x="1651" y="837"/>
                  </a:lnTo>
                  <a:lnTo>
                    <a:pt x="1653" y="836"/>
                  </a:lnTo>
                  <a:lnTo>
                    <a:pt x="1655" y="834"/>
                  </a:lnTo>
                  <a:lnTo>
                    <a:pt x="1656" y="834"/>
                  </a:lnTo>
                  <a:lnTo>
                    <a:pt x="1658" y="837"/>
                  </a:lnTo>
                  <a:lnTo>
                    <a:pt x="1660" y="837"/>
                  </a:lnTo>
                  <a:lnTo>
                    <a:pt x="1661" y="835"/>
                  </a:lnTo>
                  <a:lnTo>
                    <a:pt x="1663" y="834"/>
                  </a:lnTo>
                  <a:lnTo>
                    <a:pt x="1665" y="839"/>
                  </a:lnTo>
                  <a:lnTo>
                    <a:pt x="1666" y="843"/>
                  </a:lnTo>
                  <a:lnTo>
                    <a:pt x="1668" y="845"/>
                  </a:lnTo>
                  <a:lnTo>
                    <a:pt x="1670" y="843"/>
                  </a:lnTo>
                  <a:lnTo>
                    <a:pt x="1671" y="841"/>
                  </a:lnTo>
                  <a:lnTo>
                    <a:pt x="1673" y="839"/>
                  </a:lnTo>
                  <a:lnTo>
                    <a:pt x="1675" y="835"/>
                  </a:lnTo>
                  <a:lnTo>
                    <a:pt x="1677" y="833"/>
                  </a:lnTo>
                  <a:lnTo>
                    <a:pt x="1678" y="834"/>
                  </a:lnTo>
                  <a:lnTo>
                    <a:pt x="1680" y="839"/>
                  </a:lnTo>
                  <a:lnTo>
                    <a:pt x="1682" y="841"/>
                  </a:lnTo>
                  <a:lnTo>
                    <a:pt x="1683" y="840"/>
                  </a:lnTo>
                  <a:lnTo>
                    <a:pt x="1684" y="838"/>
                  </a:lnTo>
                  <a:lnTo>
                    <a:pt x="1686" y="837"/>
                  </a:lnTo>
                  <a:lnTo>
                    <a:pt x="1687" y="837"/>
                  </a:lnTo>
                  <a:lnTo>
                    <a:pt x="1689" y="837"/>
                  </a:lnTo>
                  <a:lnTo>
                    <a:pt x="1691" y="837"/>
                  </a:lnTo>
                  <a:lnTo>
                    <a:pt x="1692" y="839"/>
                  </a:lnTo>
                  <a:lnTo>
                    <a:pt x="1694" y="841"/>
                  </a:lnTo>
                  <a:lnTo>
                    <a:pt x="1696" y="839"/>
                  </a:lnTo>
                  <a:lnTo>
                    <a:pt x="1698" y="836"/>
                  </a:lnTo>
                  <a:lnTo>
                    <a:pt x="1699" y="836"/>
                  </a:lnTo>
                  <a:lnTo>
                    <a:pt x="1701" y="837"/>
                  </a:lnTo>
                  <a:lnTo>
                    <a:pt x="1703" y="837"/>
                  </a:lnTo>
                  <a:lnTo>
                    <a:pt x="1704" y="834"/>
                  </a:lnTo>
                  <a:lnTo>
                    <a:pt x="1706" y="835"/>
                  </a:lnTo>
                  <a:lnTo>
                    <a:pt x="1708" y="838"/>
                  </a:lnTo>
                  <a:lnTo>
                    <a:pt x="1709" y="839"/>
                  </a:lnTo>
                  <a:lnTo>
                    <a:pt x="1711" y="838"/>
                  </a:lnTo>
                  <a:lnTo>
                    <a:pt x="1713" y="837"/>
                  </a:lnTo>
                  <a:lnTo>
                    <a:pt x="1714" y="839"/>
                  </a:lnTo>
                  <a:lnTo>
                    <a:pt x="1715" y="842"/>
                  </a:lnTo>
                  <a:lnTo>
                    <a:pt x="1717" y="841"/>
                  </a:lnTo>
                  <a:lnTo>
                    <a:pt x="1719" y="837"/>
                  </a:lnTo>
                  <a:lnTo>
                    <a:pt x="1720" y="834"/>
                  </a:lnTo>
                  <a:lnTo>
                    <a:pt x="1722" y="835"/>
                  </a:lnTo>
                  <a:lnTo>
                    <a:pt x="1724" y="837"/>
                  </a:lnTo>
                  <a:lnTo>
                    <a:pt x="1725" y="836"/>
                  </a:lnTo>
                  <a:lnTo>
                    <a:pt x="1727" y="837"/>
                  </a:lnTo>
                  <a:lnTo>
                    <a:pt x="1729" y="840"/>
                  </a:lnTo>
                  <a:lnTo>
                    <a:pt x="1730" y="843"/>
                  </a:lnTo>
                  <a:lnTo>
                    <a:pt x="1732" y="844"/>
                  </a:lnTo>
                  <a:lnTo>
                    <a:pt x="1734" y="843"/>
                  </a:lnTo>
                  <a:lnTo>
                    <a:pt x="1735" y="843"/>
                  </a:lnTo>
                  <a:lnTo>
                    <a:pt x="1737" y="843"/>
                  </a:lnTo>
                  <a:lnTo>
                    <a:pt x="1739" y="841"/>
                  </a:lnTo>
                  <a:lnTo>
                    <a:pt x="1741" y="841"/>
                  </a:lnTo>
                  <a:lnTo>
                    <a:pt x="1742" y="846"/>
                  </a:lnTo>
                  <a:lnTo>
                    <a:pt x="1744" y="849"/>
                  </a:lnTo>
                  <a:lnTo>
                    <a:pt x="1746" y="846"/>
                  </a:lnTo>
                  <a:lnTo>
                    <a:pt x="1746" y="839"/>
                  </a:lnTo>
                  <a:lnTo>
                    <a:pt x="1748" y="837"/>
                  </a:lnTo>
                  <a:lnTo>
                    <a:pt x="1750" y="839"/>
                  </a:lnTo>
                  <a:lnTo>
                    <a:pt x="1751" y="841"/>
                  </a:lnTo>
                  <a:lnTo>
                    <a:pt x="1753" y="838"/>
                  </a:lnTo>
                  <a:lnTo>
                    <a:pt x="1755" y="835"/>
                  </a:lnTo>
                  <a:lnTo>
                    <a:pt x="1756" y="837"/>
                  </a:lnTo>
                  <a:lnTo>
                    <a:pt x="1758" y="839"/>
                  </a:lnTo>
                  <a:lnTo>
                    <a:pt x="1760" y="841"/>
                  </a:lnTo>
                  <a:lnTo>
                    <a:pt x="1762" y="842"/>
                  </a:lnTo>
                  <a:lnTo>
                    <a:pt x="1763" y="843"/>
                  </a:lnTo>
                  <a:lnTo>
                    <a:pt x="1765" y="841"/>
                  </a:lnTo>
                  <a:lnTo>
                    <a:pt x="1767" y="838"/>
                  </a:lnTo>
                  <a:lnTo>
                    <a:pt x="1768" y="839"/>
                  </a:lnTo>
                  <a:lnTo>
                    <a:pt x="1770" y="844"/>
                  </a:lnTo>
                  <a:lnTo>
                    <a:pt x="1772" y="845"/>
                  </a:lnTo>
                  <a:lnTo>
                    <a:pt x="1773" y="839"/>
                  </a:lnTo>
                  <a:lnTo>
                    <a:pt x="1775" y="834"/>
                  </a:lnTo>
                  <a:lnTo>
                    <a:pt x="1777" y="839"/>
                  </a:lnTo>
                  <a:lnTo>
                    <a:pt x="1778" y="846"/>
                  </a:lnTo>
                  <a:lnTo>
                    <a:pt x="1779" y="844"/>
                  </a:lnTo>
                  <a:lnTo>
                    <a:pt x="1781" y="837"/>
                  </a:lnTo>
                  <a:lnTo>
                    <a:pt x="1783" y="834"/>
                  </a:lnTo>
                  <a:lnTo>
                    <a:pt x="1784" y="841"/>
                  </a:lnTo>
                  <a:lnTo>
                    <a:pt x="1786" y="845"/>
                  </a:lnTo>
                  <a:lnTo>
                    <a:pt x="1788" y="842"/>
                  </a:lnTo>
                  <a:lnTo>
                    <a:pt x="1789" y="838"/>
                  </a:lnTo>
                  <a:lnTo>
                    <a:pt x="1791" y="839"/>
                  </a:lnTo>
                  <a:lnTo>
                    <a:pt x="1793" y="840"/>
                  </a:lnTo>
                  <a:lnTo>
                    <a:pt x="1794" y="839"/>
                  </a:lnTo>
                  <a:lnTo>
                    <a:pt x="1796" y="837"/>
                  </a:lnTo>
                  <a:lnTo>
                    <a:pt x="1798" y="839"/>
                  </a:lnTo>
                  <a:lnTo>
                    <a:pt x="1799" y="841"/>
                  </a:lnTo>
                  <a:lnTo>
                    <a:pt x="1801" y="840"/>
                  </a:lnTo>
                  <a:lnTo>
                    <a:pt x="1803" y="837"/>
                  </a:lnTo>
                  <a:lnTo>
                    <a:pt x="1805" y="839"/>
                  </a:lnTo>
                  <a:lnTo>
                    <a:pt x="1806" y="842"/>
                  </a:lnTo>
                  <a:lnTo>
                    <a:pt x="1808" y="843"/>
                  </a:lnTo>
                  <a:lnTo>
                    <a:pt x="1810" y="840"/>
                  </a:lnTo>
                  <a:lnTo>
                    <a:pt x="1810" y="838"/>
                  </a:lnTo>
                  <a:lnTo>
                    <a:pt x="1812" y="838"/>
                  </a:lnTo>
                  <a:lnTo>
                    <a:pt x="1814" y="839"/>
                  </a:lnTo>
                  <a:lnTo>
                    <a:pt x="1815" y="839"/>
                  </a:lnTo>
                  <a:lnTo>
                    <a:pt x="1817" y="842"/>
                  </a:lnTo>
                  <a:lnTo>
                    <a:pt x="1819" y="845"/>
                  </a:lnTo>
                  <a:lnTo>
                    <a:pt x="1820" y="844"/>
                  </a:lnTo>
                  <a:lnTo>
                    <a:pt x="1822" y="839"/>
                  </a:lnTo>
                  <a:lnTo>
                    <a:pt x="1824" y="834"/>
                  </a:lnTo>
                  <a:lnTo>
                    <a:pt x="1826" y="835"/>
                  </a:lnTo>
                  <a:lnTo>
                    <a:pt x="1827" y="840"/>
                  </a:lnTo>
                  <a:lnTo>
                    <a:pt x="1829" y="843"/>
                  </a:lnTo>
                  <a:lnTo>
                    <a:pt x="1831" y="841"/>
                  </a:lnTo>
                  <a:lnTo>
                    <a:pt x="1832" y="838"/>
                  </a:lnTo>
                  <a:lnTo>
                    <a:pt x="1834" y="837"/>
                  </a:lnTo>
                  <a:lnTo>
                    <a:pt x="1836" y="839"/>
                  </a:lnTo>
                  <a:lnTo>
                    <a:pt x="1837" y="842"/>
                  </a:lnTo>
                  <a:lnTo>
                    <a:pt x="1839" y="842"/>
                  </a:lnTo>
                  <a:lnTo>
                    <a:pt x="1841" y="839"/>
                  </a:lnTo>
                  <a:lnTo>
                    <a:pt x="1842" y="839"/>
                  </a:lnTo>
                  <a:lnTo>
                    <a:pt x="1843" y="841"/>
                  </a:lnTo>
                  <a:lnTo>
                    <a:pt x="1845" y="840"/>
                  </a:lnTo>
                  <a:lnTo>
                    <a:pt x="1847" y="834"/>
                  </a:lnTo>
                  <a:lnTo>
                    <a:pt x="1848" y="832"/>
                  </a:lnTo>
                  <a:lnTo>
                    <a:pt x="1850" y="837"/>
                  </a:lnTo>
                  <a:lnTo>
                    <a:pt x="1852" y="844"/>
                  </a:lnTo>
                  <a:lnTo>
                    <a:pt x="1853" y="845"/>
                  </a:lnTo>
                  <a:lnTo>
                    <a:pt x="1855" y="840"/>
                  </a:lnTo>
                  <a:lnTo>
                    <a:pt x="1857" y="837"/>
                  </a:lnTo>
                  <a:lnTo>
                    <a:pt x="1858" y="839"/>
                  </a:lnTo>
                  <a:lnTo>
                    <a:pt x="1860" y="842"/>
                  </a:lnTo>
                  <a:lnTo>
                    <a:pt x="1862" y="843"/>
                  </a:lnTo>
                  <a:lnTo>
                    <a:pt x="1864" y="843"/>
                  </a:lnTo>
                  <a:lnTo>
                    <a:pt x="1865" y="842"/>
                  </a:lnTo>
                  <a:lnTo>
                    <a:pt x="1867" y="841"/>
                  </a:lnTo>
                  <a:lnTo>
                    <a:pt x="1869" y="839"/>
                  </a:lnTo>
                  <a:lnTo>
                    <a:pt x="1870" y="839"/>
                  </a:lnTo>
                  <a:lnTo>
                    <a:pt x="1872" y="841"/>
                  </a:lnTo>
                  <a:lnTo>
                    <a:pt x="1874" y="839"/>
                  </a:lnTo>
                  <a:lnTo>
                    <a:pt x="1874" y="836"/>
                  </a:lnTo>
                  <a:lnTo>
                    <a:pt x="1876" y="834"/>
                  </a:lnTo>
                  <a:lnTo>
                    <a:pt x="1878" y="833"/>
                  </a:lnTo>
                  <a:lnTo>
                    <a:pt x="1879" y="833"/>
                  </a:lnTo>
                  <a:lnTo>
                    <a:pt x="1881" y="833"/>
                  </a:lnTo>
                  <a:lnTo>
                    <a:pt x="1883" y="837"/>
                  </a:lnTo>
                  <a:lnTo>
                    <a:pt x="1885" y="841"/>
                  </a:lnTo>
                  <a:lnTo>
                    <a:pt x="1886" y="843"/>
                  </a:lnTo>
                  <a:lnTo>
                    <a:pt x="1888" y="841"/>
                  </a:lnTo>
                  <a:lnTo>
                    <a:pt x="1890" y="839"/>
                  </a:lnTo>
                  <a:lnTo>
                    <a:pt x="1891" y="840"/>
                  </a:lnTo>
                  <a:lnTo>
                    <a:pt x="1893" y="841"/>
                  </a:lnTo>
                  <a:lnTo>
                    <a:pt x="1895" y="840"/>
                  </a:lnTo>
                  <a:lnTo>
                    <a:pt x="1896" y="838"/>
                  </a:lnTo>
                  <a:lnTo>
                    <a:pt x="1898" y="837"/>
                  </a:lnTo>
                  <a:lnTo>
                    <a:pt x="1900" y="839"/>
                  </a:lnTo>
                  <a:lnTo>
                    <a:pt x="1901" y="840"/>
                  </a:lnTo>
                  <a:lnTo>
                    <a:pt x="1903" y="840"/>
                  </a:lnTo>
                  <a:lnTo>
                    <a:pt x="1905" y="841"/>
                  </a:lnTo>
                  <a:lnTo>
                    <a:pt x="1906" y="843"/>
                  </a:lnTo>
                  <a:lnTo>
                    <a:pt x="1907" y="842"/>
                  </a:lnTo>
                  <a:lnTo>
                    <a:pt x="1909" y="841"/>
                  </a:lnTo>
                  <a:lnTo>
                    <a:pt x="1911" y="841"/>
                  </a:lnTo>
                  <a:lnTo>
                    <a:pt x="1912" y="839"/>
                  </a:lnTo>
                  <a:lnTo>
                    <a:pt x="1914" y="837"/>
                  </a:lnTo>
                  <a:lnTo>
                    <a:pt x="1916" y="837"/>
                  </a:lnTo>
                  <a:lnTo>
                    <a:pt x="1917" y="839"/>
                  </a:lnTo>
                  <a:lnTo>
                    <a:pt x="1919" y="841"/>
                  </a:lnTo>
                  <a:lnTo>
                    <a:pt x="1921" y="841"/>
                  </a:lnTo>
                  <a:lnTo>
                    <a:pt x="1922" y="839"/>
                  </a:lnTo>
                  <a:lnTo>
                    <a:pt x="1924" y="839"/>
                  </a:lnTo>
                  <a:lnTo>
                    <a:pt x="1926" y="841"/>
                  </a:lnTo>
                  <a:lnTo>
                    <a:pt x="1928" y="843"/>
                  </a:lnTo>
                  <a:lnTo>
                    <a:pt x="1929" y="842"/>
                  </a:lnTo>
                  <a:lnTo>
                    <a:pt x="1931" y="841"/>
                  </a:lnTo>
                  <a:lnTo>
                    <a:pt x="1933" y="841"/>
                  </a:lnTo>
                  <a:lnTo>
                    <a:pt x="1934" y="839"/>
                  </a:lnTo>
                  <a:lnTo>
                    <a:pt x="1936" y="837"/>
                  </a:lnTo>
                  <a:lnTo>
                    <a:pt x="1938" y="837"/>
                  </a:lnTo>
                  <a:lnTo>
                    <a:pt x="1938" y="837"/>
                  </a:lnTo>
                  <a:lnTo>
                    <a:pt x="1940" y="837"/>
                  </a:lnTo>
                  <a:lnTo>
                    <a:pt x="1942" y="836"/>
                  </a:lnTo>
                  <a:lnTo>
                    <a:pt x="1943" y="838"/>
                  </a:lnTo>
                  <a:lnTo>
                    <a:pt x="1945" y="840"/>
                  </a:lnTo>
                  <a:lnTo>
                    <a:pt x="1947" y="838"/>
                  </a:lnTo>
                  <a:lnTo>
                    <a:pt x="1949" y="834"/>
                  </a:lnTo>
                  <a:lnTo>
                    <a:pt x="1950" y="837"/>
                  </a:lnTo>
                  <a:lnTo>
                    <a:pt x="1952" y="841"/>
                  </a:lnTo>
                  <a:lnTo>
                    <a:pt x="1954" y="841"/>
                  </a:lnTo>
                  <a:lnTo>
                    <a:pt x="1955" y="837"/>
                  </a:lnTo>
                  <a:lnTo>
                    <a:pt x="1957" y="834"/>
                  </a:lnTo>
                  <a:lnTo>
                    <a:pt x="1959" y="838"/>
                  </a:lnTo>
                  <a:lnTo>
                    <a:pt x="1960" y="842"/>
                  </a:lnTo>
                  <a:lnTo>
                    <a:pt x="1962" y="840"/>
                  </a:lnTo>
                  <a:lnTo>
                    <a:pt x="1964" y="836"/>
                  </a:lnTo>
                  <a:lnTo>
                    <a:pt x="1965" y="837"/>
                  </a:lnTo>
                  <a:lnTo>
                    <a:pt x="1967" y="842"/>
                  </a:lnTo>
                  <a:lnTo>
                    <a:pt x="1969" y="845"/>
                  </a:lnTo>
                  <a:lnTo>
                    <a:pt x="1970" y="845"/>
                  </a:lnTo>
                  <a:lnTo>
                    <a:pt x="1971" y="844"/>
                  </a:lnTo>
                  <a:lnTo>
                    <a:pt x="1973" y="843"/>
                  </a:lnTo>
                  <a:lnTo>
                    <a:pt x="1975" y="842"/>
                  </a:lnTo>
                  <a:lnTo>
                    <a:pt x="1976" y="839"/>
                  </a:lnTo>
                  <a:lnTo>
                    <a:pt x="1978" y="839"/>
                  </a:lnTo>
                  <a:lnTo>
                    <a:pt x="1980" y="843"/>
                  </a:lnTo>
                  <a:lnTo>
                    <a:pt x="1981" y="844"/>
                  </a:lnTo>
                  <a:lnTo>
                    <a:pt x="1983" y="841"/>
                  </a:lnTo>
                  <a:lnTo>
                    <a:pt x="1985" y="838"/>
                  </a:lnTo>
                  <a:lnTo>
                    <a:pt x="1986" y="839"/>
                  </a:lnTo>
                  <a:lnTo>
                    <a:pt x="1988" y="841"/>
                  </a:lnTo>
                  <a:lnTo>
                    <a:pt x="1990" y="842"/>
                  </a:lnTo>
                  <a:lnTo>
                    <a:pt x="1992" y="842"/>
                  </a:lnTo>
                  <a:lnTo>
                    <a:pt x="1993" y="841"/>
                  </a:lnTo>
                  <a:lnTo>
                    <a:pt x="1995" y="841"/>
                  </a:lnTo>
                  <a:lnTo>
                    <a:pt x="1997" y="838"/>
                  </a:lnTo>
                  <a:lnTo>
                    <a:pt x="1998" y="835"/>
                  </a:lnTo>
                  <a:lnTo>
                    <a:pt x="2000" y="836"/>
                  </a:lnTo>
                  <a:lnTo>
                    <a:pt x="2002" y="839"/>
                  </a:lnTo>
                  <a:lnTo>
                    <a:pt x="2002" y="841"/>
                  </a:lnTo>
                  <a:lnTo>
                    <a:pt x="2004" y="841"/>
                  </a:lnTo>
                  <a:lnTo>
                    <a:pt x="2006" y="841"/>
                  </a:lnTo>
                  <a:lnTo>
                    <a:pt x="2007" y="842"/>
                  </a:lnTo>
                  <a:lnTo>
                    <a:pt x="2009" y="843"/>
                  </a:lnTo>
                  <a:lnTo>
                    <a:pt x="2011" y="842"/>
                  </a:lnTo>
                  <a:lnTo>
                    <a:pt x="2013" y="842"/>
                  </a:lnTo>
                  <a:lnTo>
                    <a:pt x="2014" y="842"/>
                  </a:lnTo>
                  <a:lnTo>
                    <a:pt x="2016" y="841"/>
                  </a:lnTo>
                  <a:lnTo>
                    <a:pt x="2018" y="837"/>
                  </a:lnTo>
                  <a:lnTo>
                    <a:pt x="2019" y="835"/>
                  </a:lnTo>
                  <a:lnTo>
                    <a:pt x="2021" y="838"/>
                  </a:lnTo>
                  <a:lnTo>
                    <a:pt x="2023" y="843"/>
                  </a:lnTo>
                  <a:lnTo>
                    <a:pt x="2024" y="843"/>
                  </a:lnTo>
                  <a:lnTo>
                    <a:pt x="2026" y="839"/>
                  </a:lnTo>
                  <a:lnTo>
                    <a:pt x="2028" y="836"/>
                  </a:lnTo>
                  <a:lnTo>
                    <a:pt x="2029" y="837"/>
                  </a:lnTo>
                  <a:lnTo>
                    <a:pt x="2031" y="839"/>
                  </a:lnTo>
                  <a:lnTo>
                    <a:pt x="2033" y="839"/>
                  </a:lnTo>
                  <a:lnTo>
                    <a:pt x="2034" y="837"/>
                  </a:lnTo>
                  <a:lnTo>
                    <a:pt x="2035" y="838"/>
                  </a:lnTo>
                  <a:lnTo>
                    <a:pt x="2037" y="840"/>
                  </a:lnTo>
                  <a:lnTo>
                    <a:pt x="2039" y="842"/>
                  </a:lnTo>
                  <a:lnTo>
                    <a:pt x="2040" y="844"/>
                  </a:lnTo>
                  <a:lnTo>
                    <a:pt x="2042" y="844"/>
                  </a:lnTo>
                  <a:lnTo>
                    <a:pt x="2044" y="842"/>
                  </a:lnTo>
                  <a:lnTo>
                    <a:pt x="2045" y="838"/>
                  </a:lnTo>
                  <a:lnTo>
                    <a:pt x="2047" y="837"/>
                  </a:lnTo>
                  <a:lnTo>
                    <a:pt x="2049" y="839"/>
                  </a:lnTo>
                  <a:lnTo>
                    <a:pt x="2050" y="841"/>
                  </a:lnTo>
                  <a:lnTo>
                    <a:pt x="2052" y="840"/>
                  </a:lnTo>
                  <a:lnTo>
                    <a:pt x="2054" y="840"/>
                  </a:lnTo>
                  <a:lnTo>
                    <a:pt x="2056" y="845"/>
                  </a:lnTo>
                  <a:lnTo>
                    <a:pt x="2057" y="848"/>
                  </a:lnTo>
                  <a:lnTo>
                    <a:pt x="2059" y="843"/>
                  </a:lnTo>
                  <a:lnTo>
                    <a:pt x="2061" y="835"/>
                  </a:lnTo>
                  <a:lnTo>
                    <a:pt x="2062" y="835"/>
                  </a:lnTo>
                  <a:lnTo>
                    <a:pt x="2064" y="843"/>
                  </a:lnTo>
                  <a:lnTo>
                    <a:pt x="2066" y="848"/>
                  </a:lnTo>
                  <a:lnTo>
                    <a:pt x="2066" y="845"/>
                  </a:lnTo>
                  <a:lnTo>
                    <a:pt x="2068" y="840"/>
                  </a:lnTo>
                  <a:lnTo>
                    <a:pt x="2070" y="841"/>
                  </a:lnTo>
                  <a:lnTo>
                    <a:pt x="2071" y="843"/>
                  </a:lnTo>
                  <a:lnTo>
                    <a:pt x="2073" y="841"/>
                  </a:lnTo>
                  <a:lnTo>
                    <a:pt x="2075" y="836"/>
                  </a:lnTo>
                  <a:lnTo>
                    <a:pt x="2077" y="834"/>
                  </a:lnTo>
                  <a:lnTo>
                    <a:pt x="2078" y="839"/>
                  </a:lnTo>
                  <a:lnTo>
                    <a:pt x="2080" y="843"/>
                  </a:lnTo>
                  <a:lnTo>
                    <a:pt x="2082" y="845"/>
                  </a:lnTo>
                  <a:lnTo>
                    <a:pt x="2083" y="846"/>
                  </a:lnTo>
                  <a:lnTo>
                    <a:pt x="2085" y="847"/>
                  </a:lnTo>
                  <a:lnTo>
                    <a:pt x="2087" y="845"/>
                  </a:lnTo>
                  <a:lnTo>
                    <a:pt x="2088" y="841"/>
                  </a:lnTo>
                  <a:lnTo>
                    <a:pt x="2090" y="838"/>
                  </a:lnTo>
                  <a:lnTo>
                    <a:pt x="2092" y="837"/>
                  </a:lnTo>
                  <a:lnTo>
                    <a:pt x="2093" y="837"/>
                  </a:lnTo>
                  <a:lnTo>
                    <a:pt x="2095" y="838"/>
                  </a:lnTo>
                  <a:lnTo>
                    <a:pt x="2097" y="839"/>
                  </a:lnTo>
                  <a:lnTo>
                    <a:pt x="2098" y="839"/>
                  </a:lnTo>
                  <a:lnTo>
                    <a:pt x="2099" y="840"/>
                  </a:lnTo>
                  <a:lnTo>
                    <a:pt x="2101" y="839"/>
                  </a:lnTo>
                  <a:lnTo>
                    <a:pt x="2103" y="840"/>
                  </a:lnTo>
                  <a:lnTo>
                    <a:pt x="2104" y="842"/>
                  </a:lnTo>
                  <a:lnTo>
                    <a:pt x="2106" y="841"/>
                  </a:lnTo>
                  <a:lnTo>
                    <a:pt x="2108" y="837"/>
                  </a:lnTo>
                  <a:lnTo>
                    <a:pt x="2109" y="833"/>
                  </a:lnTo>
                  <a:lnTo>
                    <a:pt x="2111" y="835"/>
                  </a:lnTo>
                  <a:lnTo>
                    <a:pt x="2113" y="841"/>
                  </a:lnTo>
                  <a:lnTo>
                    <a:pt x="2114" y="842"/>
                  </a:lnTo>
                  <a:lnTo>
                    <a:pt x="2116" y="839"/>
                  </a:lnTo>
                  <a:lnTo>
                    <a:pt x="2118" y="837"/>
                  </a:lnTo>
                  <a:lnTo>
                    <a:pt x="2120" y="840"/>
                  </a:lnTo>
                  <a:lnTo>
                    <a:pt x="2121" y="845"/>
                  </a:lnTo>
                  <a:lnTo>
                    <a:pt x="2123" y="847"/>
                  </a:lnTo>
                  <a:lnTo>
                    <a:pt x="2125" y="845"/>
                  </a:lnTo>
                  <a:lnTo>
                    <a:pt x="2126" y="843"/>
                  </a:lnTo>
                  <a:lnTo>
                    <a:pt x="2128" y="843"/>
                  </a:lnTo>
                  <a:lnTo>
                    <a:pt x="2130" y="843"/>
                  </a:lnTo>
                  <a:lnTo>
                    <a:pt x="2130" y="841"/>
                  </a:lnTo>
                  <a:lnTo>
                    <a:pt x="2132" y="840"/>
                  </a:lnTo>
                  <a:lnTo>
                    <a:pt x="2134" y="840"/>
                  </a:lnTo>
                  <a:lnTo>
                    <a:pt x="2135" y="841"/>
                  </a:lnTo>
                  <a:lnTo>
                    <a:pt x="2137" y="841"/>
                  </a:lnTo>
                  <a:lnTo>
                    <a:pt x="2139" y="843"/>
                  </a:lnTo>
                  <a:lnTo>
                    <a:pt x="2141" y="845"/>
                  </a:lnTo>
                  <a:lnTo>
                    <a:pt x="2142" y="846"/>
                  </a:lnTo>
                  <a:lnTo>
                    <a:pt x="2144" y="843"/>
                  </a:lnTo>
                  <a:lnTo>
                    <a:pt x="2146" y="839"/>
                  </a:lnTo>
                  <a:lnTo>
                    <a:pt x="2147" y="840"/>
                  </a:lnTo>
                  <a:lnTo>
                    <a:pt x="2149" y="843"/>
                  </a:lnTo>
                  <a:lnTo>
                    <a:pt x="2151" y="842"/>
                  </a:lnTo>
                  <a:lnTo>
                    <a:pt x="2152" y="837"/>
                  </a:lnTo>
                  <a:lnTo>
                    <a:pt x="2154" y="832"/>
                  </a:lnTo>
                  <a:lnTo>
                    <a:pt x="2156" y="833"/>
                  </a:lnTo>
                  <a:lnTo>
                    <a:pt x="2157" y="838"/>
                  </a:lnTo>
                  <a:lnTo>
                    <a:pt x="2159" y="839"/>
                  </a:lnTo>
                  <a:lnTo>
                    <a:pt x="2161" y="837"/>
                  </a:lnTo>
                  <a:lnTo>
                    <a:pt x="2162" y="834"/>
                  </a:lnTo>
                  <a:lnTo>
                    <a:pt x="2163" y="835"/>
                  </a:lnTo>
                  <a:lnTo>
                    <a:pt x="2165" y="839"/>
                  </a:lnTo>
                  <a:lnTo>
                    <a:pt x="2167" y="841"/>
                  </a:lnTo>
                  <a:lnTo>
                    <a:pt x="2168" y="839"/>
                  </a:lnTo>
                  <a:lnTo>
                    <a:pt x="2170" y="838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/>
            </a:p>
          </p:txBody>
        </p:sp>
        <p:cxnSp>
          <p:nvCxnSpPr>
            <p:cNvPr id="158" name="Connecteur droit 157">
              <a:extLst>
                <a:ext uri="{FF2B5EF4-FFF2-40B4-BE49-F238E27FC236}">
                  <a16:creationId xmlns:a16="http://schemas.microsoft.com/office/drawing/2014/main" id="{11F85F32-A57C-4280-BBC2-DAB04B3885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72545" y="4136719"/>
              <a:ext cx="3446419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6834173" y="3739769"/>
            <a:ext cx="795692" cy="773498"/>
            <a:chOff x="6850120" y="2714458"/>
            <a:chExt cx="795692" cy="773498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F789783E-03F1-4567-BA5D-268D23582F6F}"/>
                </a:ext>
              </a:extLst>
            </p:cNvPr>
            <p:cNvSpPr/>
            <p:nvPr/>
          </p:nvSpPr>
          <p:spPr>
            <a:xfrm>
              <a:off x="6850120" y="2714458"/>
              <a:ext cx="665691" cy="75656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736662A2-45DB-432E-A156-B8494E203E06}"/>
                </a:ext>
              </a:extLst>
            </p:cNvPr>
            <p:cNvSpPr txBox="1"/>
            <p:nvPr/>
          </p:nvSpPr>
          <p:spPr>
            <a:xfrm>
              <a:off x="6877067" y="3180179"/>
              <a:ext cx="7687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FF0000"/>
                  </a:solidFill>
                </a:rPr>
                <a:t>35.2T</a:t>
              </a:r>
            </a:p>
          </p:txBody>
        </p:sp>
        <p:pic>
          <p:nvPicPr>
            <p:cNvPr id="96" name="Picture 2" descr="Afficher l'image d'origine">
              <a:extLst>
                <a:ext uri="{FF2B5EF4-FFF2-40B4-BE49-F238E27FC236}">
                  <a16:creationId xmlns:a16="http://schemas.microsoft.com/office/drawing/2014/main" id="{22464752-22D0-41F3-9D23-6429192341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4320834">
              <a:off x="6916097" y="2780055"/>
              <a:ext cx="467601" cy="462854"/>
            </a:xfrm>
            <a:prstGeom prst="rect">
              <a:avLst/>
            </a:prstGeom>
            <a:noFill/>
          </p:spPr>
        </p:pic>
      </p:grpSp>
      <p:grpSp>
        <p:nvGrpSpPr>
          <p:cNvPr id="98" name="Groupe 193">
            <a:extLst>
              <a:ext uri="{FF2B5EF4-FFF2-40B4-BE49-F238E27FC236}">
                <a16:creationId xmlns:a16="http://schemas.microsoft.com/office/drawing/2014/main" id="{81F46A1A-A63D-4584-AFC1-95087317F6C9}"/>
              </a:ext>
            </a:extLst>
          </p:cNvPr>
          <p:cNvGrpSpPr/>
          <p:nvPr/>
        </p:nvGrpSpPr>
        <p:grpSpPr>
          <a:xfrm>
            <a:off x="5894549" y="2225958"/>
            <a:ext cx="704813" cy="638310"/>
            <a:chOff x="2339752" y="1772815"/>
            <a:chExt cx="1296145" cy="12961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8" name="Oval 7">
              <a:extLst>
                <a:ext uri="{FF2B5EF4-FFF2-40B4-BE49-F238E27FC236}">
                  <a16:creationId xmlns:a16="http://schemas.microsoft.com/office/drawing/2014/main" id="{307E44C7-01C9-41B4-9C25-A59F00436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3285" y="2310733"/>
              <a:ext cx="147457" cy="150812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Line 8">
              <a:extLst>
                <a:ext uri="{FF2B5EF4-FFF2-40B4-BE49-F238E27FC236}">
                  <a16:creationId xmlns:a16="http://schemas.microsoft.com/office/drawing/2014/main" id="{CE7D5DA4-5690-4DA6-A139-5824463850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25352" y="2389961"/>
              <a:ext cx="204228" cy="132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Oval 9">
              <a:extLst>
                <a:ext uri="{FF2B5EF4-FFF2-40B4-BE49-F238E27FC236}">
                  <a16:creationId xmlns:a16="http://schemas.microsoft.com/office/drawing/2014/main" id="{14C53552-8DEB-4D61-B7FE-2E9C7E2EC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3373" y="2383011"/>
              <a:ext cx="147457" cy="15150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Line 10">
              <a:extLst>
                <a:ext uri="{FF2B5EF4-FFF2-40B4-BE49-F238E27FC236}">
                  <a16:creationId xmlns:a16="http://schemas.microsoft.com/office/drawing/2014/main" id="{353A9648-CA1C-4DB8-B665-D7DC35E443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0494" y="2413590"/>
              <a:ext cx="414354" cy="396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Line 11">
              <a:extLst>
                <a:ext uri="{FF2B5EF4-FFF2-40B4-BE49-F238E27FC236}">
                  <a16:creationId xmlns:a16="http://schemas.microsoft.com/office/drawing/2014/main" id="{CDA8DDFC-D696-410E-BDAE-77A2769C84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9219" y="2526872"/>
              <a:ext cx="41288" cy="1313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Oval 12">
              <a:extLst>
                <a:ext uri="{FF2B5EF4-FFF2-40B4-BE49-F238E27FC236}">
                  <a16:creationId xmlns:a16="http://schemas.microsoft.com/office/drawing/2014/main" id="{A25A3CF4-A451-416F-9938-56BCFD447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8063" y="2917453"/>
              <a:ext cx="147457" cy="15150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Line 13">
              <a:extLst>
                <a:ext uri="{FF2B5EF4-FFF2-40B4-BE49-F238E27FC236}">
                  <a16:creationId xmlns:a16="http://schemas.microsoft.com/office/drawing/2014/main" id="{7FF385CD-B29E-45A0-BC50-7A5D19F6CC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37689" y="2488649"/>
              <a:ext cx="28017" cy="4308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Oval 14">
              <a:extLst>
                <a:ext uri="{FF2B5EF4-FFF2-40B4-BE49-F238E27FC236}">
                  <a16:creationId xmlns:a16="http://schemas.microsoft.com/office/drawing/2014/main" id="{E2CD6D12-F1AB-453C-BE26-A0571BA7C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9495" y="1772815"/>
              <a:ext cx="147457" cy="15150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Line 15">
              <a:extLst>
                <a:ext uri="{FF2B5EF4-FFF2-40B4-BE49-F238E27FC236}">
                  <a16:creationId xmlns:a16="http://schemas.microsoft.com/office/drawing/2014/main" id="{2370DCC1-F28F-466F-B02A-7D655072A2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77969" y="1925016"/>
              <a:ext cx="77415" cy="3989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Oval 16">
              <a:extLst>
                <a:ext uri="{FF2B5EF4-FFF2-40B4-BE49-F238E27FC236}">
                  <a16:creationId xmlns:a16="http://schemas.microsoft.com/office/drawing/2014/main" id="{0F92961B-B766-4A54-ABD6-42EC5983F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9863" y="2654055"/>
              <a:ext cx="56034" cy="5768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Oval 17">
              <a:extLst>
                <a:ext uri="{FF2B5EF4-FFF2-40B4-BE49-F238E27FC236}">
                  <a16:creationId xmlns:a16="http://schemas.microsoft.com/office/drawing/2014/main" id="{DA83C467-B1EA-43FE-8720-1BC92F737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9029" y="2321852"/>
              <a:ext cx="162203" cy="166100"/>
            </a:xfrm>
            <a:prstGeom prst="ellipse">
              <a:avLst/>
            </a:prstGeom>
            <a:solidFill>
              <a:srgbClr val="00FF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Line 18">
              <a:extLst>
                <a:ext uri="{FF2B5EF4-FFF2-40B4-BE49-F238E27FC236}">
                  <a16:creationId xmlns:a16="http://schemas.microsoft.com/office/drawing/2014/main" id="{09E3DBE5-9685-451B-989A-C6B0FE308B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85734" y="2421930"/>
              <a:ext cx="406981" cy="8270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Line 19">
              <a:extLst>
                <a:ext uri="{FF2B5EF4-FFF2-40B4-BE49-F238E27FC236}">
                  <a16:creationId xmlns:a16="http://schemas.microsoft.com/office/drawing/2014/main" id="{AF189F20-D11D-45FB-9468-75F218C992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95935" y="2442084"/>
              <a:ext cx="137135" cy="1966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Line 20">
              <a:extLst>
                <a:ext uri="{FF2B5EF4-FFF2-40B4-BE49-F238E27FC236}">
                  <a16:creationId xmlns:a16="http://schemas.microsoft.com/office/drawing/2014/main" id="{E0967726-ACE1-4F3E-BDD0-9858507332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9206" y="2114747"/>
              <a:ext cx="222660" cy="2488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Oval 22">
              <a:extLst>
                <a:ext uri="{FF2B5EF4-FFF2-40B4-BE49-F238E27FC236}">
                  <a16:creationId xmlns:a16="http://schemas.microsoft.com/office/drawing/2014/main" id="{35C4B720-1D79-43C1-A610-9664C3704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9752" y="2442084"/>
              <a:ext cx="147457" cy="15150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Oval 23">
              <a:extLst>
                <a:ext uri="{FF2B5EF4-FFF2-40B4-BE49-F238E27FC236}">
                  <a16:creationId xmlns:a16="http://schemas.microsoft.com/office/drawing/2014/main" id="{922B4667-85D0-433E-8ED9-51675BB57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2052" y="1998685"/>
              <a:ext cx="148194" cy="15150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Oval 24">
              <a:extLst>
                <a:ext uri="{FF2B5EF4-FFF2-40B4-BE49-F238E27FC236}">
                  <a16:creationId xmlns:a16="http://schemas.microsoft.com/office/drawing/2014/main" id="{A4022AA6-A3CE-46C2-9C4E-BF3EC6F0F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0722" y="2594286"/>
              <a:ext cx="147457" cy="151507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99" name="Flèche : virage 98">
            <a:extLst>
              <a:ext uri="{FF2B5EF4-FFF2-40B4-BE49-F238E27FC236}">
                <a16:creationId xmlns:a16="http://schemas.microsoft.com/office/drawing/2014/main" id="{724871AF-99AE-4929-A1DF-E72E47176487}"/>
              </a:ext>
            </a:extLst>
          </p:cNvPr>
          <p:cNvSpPr/>
          <p:nvPr/>
        </p:nvSpPr>
        <p:spPr>
          <a:xfrm rot="5400000">
            <a:off x="6777958" y="1945148"/>
            <a:ext cx="516834" cy="548640"/>
          </a:xfrm>
          <a:prstGeom prst="bentArrow">
            <a:avLst/>
          </a:prstGeom>
          <a:solidFill>
            <a:schemeClr val="bg1"/>
          </a:solidFill>
          <a:ln w="9525">
            <a:solidFill>
              <a:srgbClr val="0033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0" name="Flèche : virage 99">
            <a:extLst>
              <a:ext uri="{FF2B5EF4-FFF2-40B4-BE49-F238E27FC236}">
                <a16:creationId xmlns:a16="http://schemas.microsoft.com/office/drawing/2014/main" id="{A358B67E-646D-42E6-8238-F6676F5D165F}"/>
              </a:ext>
            </a:extLst>
          </p:cNvPr>
          <p:cNvSpPr/>
          <p:nvPr/>
        </p:nvSpPr>
        <p:spPr>
          <a:xfrm rot="10800000">
            <a:off x="6774477" y="4761552"/>
            <a:ext cx="516834" cy="548640"/>
          </a:xfrm>
          <a:prstGeom prst="bentArrow">
            <a:avLst/>
          </a:prstGeom>
          <a:solidFill>
            <a:schemeClr val="bg1"/>
          </a:solidFill>
          <a:ln w="9525">
            <a:solidFill>
              <a:srgbClr val="0033C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AD1CC532-62CD-409E-9BDA-05D189E508E6}"/>
              </a:ext>
            </a:extLst>
          </p:cNvPr>
          <p:cNvSpPr txBox="1"/>
          <p:nvPr/>
        </p:nvSpPr>
        <p:spPr>
          <a:xfrm>
            <a:off x="6862121" y="1680739"/>
            <a:ext cx="2102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0033CC"/>
                </a:solidFill>
              </a:rPr>
              <a:t>Ultra-high </a:t>
            </a:r>
            <a:r>
              <a:rPr lang="fr-FR" sz="1200" dirty="0" smtClean="0">
                <a:solidFill>
                  <a:srgbClr val="0033CC"/>
                </a:solidFill>
              </a:rPr>
              <a:t>and ultra-</a:t>
            </a:r>
            <a:r>
              <a:rPr lang="fr-FR" sz="1200" dirty="0" err="1" smtClean="0">
                <a:solidFill>
                  <a:srgbClr val="0033CC"/>
                </a:solidFill>
              </a:rPr>
              <a:t>uniform</a:t>
            </a:r>
            <a:r>
              <a:rPr lang="fr-FR" sz="1200" dirty="0" smtClean="0">
                <a:solidFill>
                  <a:srgbClr val="0033CC"/>
                </a:solidFill>
              </a:rPr>
              <a:t> </a:t>
            </a:r>
            <a:r>
              <a:rPr lang="fr-FR" sz="1200" dirty="0" err="1" smtClean="0">
                <a:solidFill>
                  <a:srgbClr val="0033CC"/>
                </a:solidFill>
              </a:rPr>
              <a:t>magnetic</a:t>
            </a:r>
            <a:r>
              <a:rPr lang="fr-FR" sz="1200" dirty="0" smtClean="0">
                <a:solidFill>
                  <a:srgbClr val="0033CC"/>
                </a:solidFill>
              </a:rPr>
              <a:t> </a:t>
            </a:r>
            <a:r>
              <a:rPr lang="fr-FR" sz="1200" dirty="0" err="1" smtClean="0">
                <a:solidFill>
                  <a:srgbClr val="0033CC"/>
                </a:solidFill>
              </a:rPr>
              <a:t>field</a:t>
            </a:r>
            <a:r>
              <a:rPr lang="fr-FR" sz="1200" dirty="0" err="1" smtClean="0">
                <a:solidFill>
                  <a:srgbClr val="0033CC"/>
                </a:solidFill>
              </a:rPr>
              <a:t>s</a:t>
            </a:r>
            <a:endParaRPr lang="fr-FR" sz="1200" dirty="0" smtClean="0">
              <a:solidFill>
                <a:srgbClr val="0033CC"/>
              </a:solidFill>
            </a:endParaRPr>
          </a:p>
          <a:p>
            <a:pPr algn="ctr"/>
            <a:r>
              <a:rPr lang="fr-FR" sz="1200" dirty="0" smtClean="0">
                <a:solidFill>
                  <a:srgbClr val="0033CC"/>
                </a:solidFill>
              </a:rPr>
              <a:t>at </a:t>
            </a:r>
            <a:r>
              <a:rPr lang="fr-FR" sz="1200" dirty="0">
                <a:solidFill>
                  <a:srgbClr val="0033CC"/>
                </a:solidFill>
              </a:rPr>
              <a:t>the </a:t>
            </a:r>
            <a:r>
              <a:rPr lang="fr-FR" sz="1200" dirty="0" smtClean="0">
                <a:solidFill>
                  <a:srgbClr val="0033CC"/>
                </a:solidFill>
              </a:rPr>
              <a:t>MagLab </a:t>
            </a:r>
            <a:endParaRPr lang="fr-FR" sz="1200" dirty="0">
              <a:solidFill>
                <a:srgbClr val="0033CC"/>
              </a:solidFill>
            </a:endParaRPr>
          </a:p>
        </p:txBody>
      </p:sp>
      <p:sp>
        <p:nvSpPr>
          <p:cNvPr id="102" name="ZoneTexte 101">
            <a:extLst>
              <a:ext uri="{FF2B5EF4-FFF2-40B4-BE49-F238E27FC236}">
                <a16:creationId xmlns:a16="http://schemas.microsoft.com/office/drawing/2014/main" id="{4D247E7F-8364-4996-AD6B-E71DC5EA8117}"/>
              </a:ext>
            </a:extLst>
          </p:cNvPr>
          <p:cNvSpPr txBox="1"/>
          <p:nvPr/>
        </p:nvSpPr>
        <p:spPr>
          <a:xfrm>
            <a:off x="6372211" y="4829697"/>
            <a:ext cx="25277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dirty="0">
                <a:solidFill>
                  <a:srgbClr val="0033CC"/>
                </a:solidFill>
              </a:rPr>
              <a:t>Magnetic </a:t>
            </a:r>
            <a:r>
              <a:rPr lang="fr-FR" sz="1200" dirty="0" err="1">
                <a:solidFill>
                  <a:srgbClr val="0033CC"/>
                </a:solidFill>
              </a:rPr>
              <a:t>Resonance</a:t>
            </a:r>
            <a:r>
              <a:rPr lang="fr-FR" sz="1200" dirty="0">
                <a:solidFill>
                  <a:srgbClr val="0033CC"/>
                </a:solidFill>
              </a:rPr>
              <a:t> </a:t>
            </a:r>
            <a:endParaRPr lang="fr-FR" sz="1200" dirty="0" smtClean="0">
              <a:solidFill>
                <a:srgbClr val="0033CC"/>
              </a:solidFill>
            </a:endParaRPr>
          </a:p>
          <a:p>
            <a:pPr algn="r"/>
            <a:r>
              <a:rPr lang="fr-FR" sz="1200" dirty="0" err="1" smtClean="0">
                <a:solidFill>
                  <a:srgbClr val="0033CC"/>
                </a:solidFill>
              </a:rPr>
              <a:t>studies</a:t>
            </a:r>
            <a:r>
              <a:rPr lang="fr-FR" sz="1200" dirty="0" smtClean="0">
                <a:solidFill>
                  <a:srgbClr val="0033CC"/>
                </a:solidFill>
              </a:rPr>
              <a:t> of </a:t>
            </a:r>
            <a:r>
              <a:rPr lang="fr-FR" sz="1200" dirty="0">
                <a:solidFill>
                  <a:srgbClr val="0033CC"/>
                </a:solidFill>
              </a:rPr>
              <a:t>calcium </a:t>
            </a:r>
            <a:endParaRPr lang="fr-FR" sz="1200" dirty="0">
              <a:solidFill>
                <a:srgbClr val="0033CC"/>
              </a:solidFill>
            </a:endParaRPr>
          </a:p>
          <a:p>
            <a:pPr algn="r"/>
            <a:r>
              <a:rPr lang="fr-FR" sz="1200" dirty="0">
                <a:solidFill>
                  <a:srgbClr val="0033CC"/>
                </a:solidFill>
              </a:rPr>
              <a:t>t</a:t>
            </a:r>
            <a:r>
              <a:rPr lang="fr-FR" sz="1200" dirty="0" smtClean="0">
                <a:solidFill>
                  <a:srgbClr val="0033CC"/>
                </a:solidFill>
              </a:rPr>
              <a:t>o </a:t>
            </a:r>
            <a:r>
              <a:rPr lang="fr-FR" sz="1200" dirty="0" err="1" smtClean="0">
                <a:solidFill>
                  <a:srgbClr val="0033CC"/>
                </a:solidFill>
              </a:rPr>
              <a:t>measure</a:t>
            </a:r>
            <a:r>
              <a:rPr lang="fr-FR" sz="1200" dirty="0" smtClean="0">
                <a:solidFill>
                  <a:srgbClr val="0033CC"/>
                </a:solidFill>
              </a:rPr>
              <a:t> </a:t>
            </a:r>
          </a:p>
          <a:p>
            <a:pPr algn="r"/>
            <a:r>
              <a:rPr lang="fr-FR" sz="1200" dirty="0" smtClean="0">
                <a:solidFill>
                  <a:srgbClr val="0033CC"/>
                </a:solidFill>
              </a:rPr>
              <a:t>the local </a:t>
            </a:r>
            <a:r>
              <a:rPr lang="fr-FR" sz="1200" dirty="0" err="1" smtClean="0">
                <a:solidFill>
                  <a:srgbClr val="0033CC"/>
                </a:solidFill>
              </a:rPr>
              <a:t>environments</a:t>
            </a:r>
            <a:endParaRPr lang="fr-FR" sz="1200" dirty="0" smtClean="0">
              <a:solidFill>
                <a:srgbClr val="0033CC"/>
              </a:solidFill>
            </a:endParaRPr>
          </a:p>
          <a:p>
            <a:pPr algn="r"/>
            <a:r>
              <a:rPr lang="fr-FR" sz="1200" dirty="0" err="1" smtClean="0">
                <a:solidFill>
                  <a:srgbClr val="0033CC"/>
                </a:solidFill>
              </a:rPr>
              <a:t>around</a:t>
            </a:r>
            <a:r>
              <a:rPr lang="fr-FR" sz="1200" dirty="0" smtClean="0">
                <a:solidFill>
                  <a:srgbClr val="0033CC"/>
                </a:solidFill>
              </a:rPr>
              <a:t> the calcium </a:t>
            </a:r>
            <a:r>
              <a:rPr lang="fr-FR" sz="1200" dirty="0" err="1" smtClean="0">
                <a:solidFill>
                  <a:srgbClr val="0033CC"/>
                </a:solidFill>
              </a:rPr>
              <a:t>atoms</a:t>
            </a:r>
            <a:endParaRPr lang="fr-FR" sz="1200" dirty="0">
              <a:solidFill>
                <a:srgbClr val="0033CC"/>
              </a:solidFill>
            </a:endParaRP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4C64D226-D779-482F-AC45-EF1F5399223A}"/>
              </a:ext>
            </a:extLst>
          </p:cNvPr>
          <p:cNvCxnSpPr>
            <a:cxnSpLocks/>
          </p:cNvCxnSpPr>
          <p:nvPr/>
        </p:nvCxnSpPr>
        <p:spPr>
          <a:xfrm flipH="1" flipV="1">
            <a:off x="4645085" y="1652334"/>
            <a:ext cx="1959734" cy="182323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ZoneTexte 103">
            <a:extLst>
              <a:ext uri="{FF2B5EF4-FFF2-40B4-BE49-F238E27FC236}">
                <a16:creationId xmlns:a16="http://schemas.microsoft.com/office/drawing/2014/main" id="{3EBF7202-652A-4AA8-9FEC-898C1979434A}"/>
              </a:ext>
            </a:extLst>
          </p:cNvPr>
          <p:cNvSpPr txBox="1"/>
          <p:nvPr/>
        </p:nvSpPr>
        <p:spPr>
          <a:xfrm>
            <a:off x="4646296" y="1631416"/>
            <a:ext cx="198900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dirty="0" err="1"/>
              <a:t>Synthetic</a:t>
            </a:r>
            <a:r>
              <a:rPr lang="fr-FR" sz="1100" dirty="0"/>
              <a:t> </a:t>
            </a:r>
            <a:endParaRPr lang="fr-FR" sz="1100" dirty="0" smtClean="0"/>
          </a:p>
          <a:p>
            <a:pPr algn="r"/>
            <a:r>
              <a:rPr lang="fr-FR" sz="1100" dirty="0" smtClean="0"/>
              <a:t>calcium-</a:t>
            </a:r>
            <a:r>
              <a:rPr lang="fr-FR" sz="1100" dirty="0" err="1" smtClean="0"/>
              <a:t>containing</a:t>
            </a:r>
            <a:r>
              <a:rPr lang="fr-FR" sz="1100" dirty="0" smtClean="0"/>
              <a:t> </a:t>
            </a:r>
            <a:r>
              <a:rPr lang="fr-FR" sz="1100" dirty="0" err="1"/>
              <a:t>biomaterials</a:t>
            </a:r>
            <a:endParaRPr lang="fr-FR" sz="1100" dirty="0"/>
          </a:p>
        </p:txBody>
      </p:sp>
      <p:pic>
        <p:nvPicPr>
          <p:cNvPr id="105" name="Picture 2" descr="C:\Users\danielle.laurencin\AppData\Local\Microsoft\Windows\Temporary Internet Files\Content.IE5\36J7D0EB\dog-bone-hi[1].png">
            <a:extLst>
              <a:ext uri="{FF2B5EF4-FFF2-40B4-BE49-F238E27FC236}">
                <a16:creationId xmlns:a16="http://schemas.microsoft.com/office/drawing/2014/main" id="{6BCB209D-499C-4C59-AA86-F0E20FA61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186675">
            <a:off x="4696840" y="2517589"/>
            <a:ext cx="894772" cy="432473"/>
          </a:xfrm>
          <a:prstGeom prst="rect">
            <a:avLst/>
          </a:prstGeom>
          <a:noFill/>
        </p:spPr>
      </p:pic>
      <p:pic>
        <p:nvPicPr>
          <p:cNvPr id="106" name="Picture 3" descr="C:\Users\danielle.laurencin\AppData\Local\Microsoft\Windows\Temporary Internet Files\Content.IE5\V1AEVNQE\tooth-294576_640[1].png">
            <a:extLst>
              <a:ext uri="{FF2B5EF4-FFF2-40B4-BE49-F238E27FC236}">
                <a16:creationId xmlns:a16="http://schemas.microsoft.com/office/drawing/2014/main" id="{3BFD7B0B-756B-4EA3-8665-E4F8B4E68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9601212">
            <a:off x="4792463" y="2055403"/>
            <a:ext cx="299490" cy="482805"/>
          </a:xfrm>
          <a:prstGeom prst="rect">
            <a:avLst/>
          </a:prstGeom>
          <a:noFill/>
        </p:spPr>
      </p:pic>
      <p:sp>
        <p:nvSpPr>
          <p:cNvPr id="107" name="ZoneTexte 106">
            <a:extLst>
              <a:ext uri="{FF2B5EF4-FFF2-40B4-BE49-F238E27FC236}">
                <a16:creationId xmlns:a16="http://schemas.microsoft.com/office/drawing/2014/main" id="{87AEFE6E-7C1D-419E-AF50-F70C7BE5101A}"/>
              </a:ext>
            </a:extLst>
          </p:cNvPr>
          <p:cNvSpPr txBox="1"/>
          <p:nvPr/>
        </p:nvSpPr>
        <p:spPr>
          <a:xfrm>
            <a:off x="4648507" y="2914959"/>
            <a:ext cx="21417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Calcium-phosphates</a:t>
            </a:r>
          </a:p>
          <a:p>
            <a:r>
              <a:rPr lang="fr-FR" sz="1100" dirty="0" smtClean="0"/>
              <a:t>     </a:t>
            </a:r>
            <a:r>
              <a:rPr lang="fr-FR" sz="1100" dirty="0" err="1" smtClean="0"/>
              <a:t>related</a:t>
            </a:r>
            <a:r>
              <a:rPr lang="fr-FR" sz="1100" dirty="0" smtClean="0"/>
              <a:t> </a:t>
            </a:r>
            <a:r>
              <a:rPr lang="fr-FR" sz="1100" dirty="0"/>
              <a:t>to </a:t>
            </a:r>
            <a:r>
              <a:rPr lang="fr-FR" sz="1100" dirty="0" err="1"/>
              <a:t>bone</a:t>
            </a:r>
            <a:r>
              <a:rPr lang="fr-FR" sz="1100" dirty="0"/>
              <a:t> </a:t>
            </a:r>
            <a:endParaRPr lang="fr-FR" sz="1100" dirty="0" smtClean="0"/>
          </a:p>
          <a:p>
            <a:r>
              <a:rPr lang="fr-FR" sz="1100" dirty="0"/>
              <a:t> </a:t>
            </a:r>
            <a:r>
              <a:rPr lang="fr-FR" sz="1100" dirty="0" smtClean="0"/>
              <a:t>          a</a:t>
            </a:r>
            <a:r>
              <a:rPr lang="fr-FR" sz="1100" dirty="0" smtClean="0"/>
              <a:t>nd dental </a:t>
            </a:r>
            <a:r>
              <a:rPr lang="fr-FR" sz="1100" dirty="0"/>
              <a:t>tissues</a:t>
            </a: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95801" y="1472236"/>
            <a:ext cx="4572000" cy="4446995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588232-5FF2-48D5-AEF5-0DF8507F7887}"/>
</file>

<file path=customXml/itemProps2.xml><?xml version="1.0" encoding="utf-8"?>
<ds:datastoreItem xmlns:ds="http://schemas.openxmlformats.org/officeDocument/2006/customXml" ds:itemID="{A089E138-782B-4E80-9043-A4E5DBC9605A}"/>
</file>

<file path=customXml/itemProps3.xml><?xml version="1.0" encoding="utf-8"?>
<ds:datastoreItem xmlns:ds="http://schemas.openxmlformats.org/officeDocument/2006/customXml" ds:itemID="{6594B222-AE72-4AF3-B104-79E57F0F19DB}"/>
</file>

<file path=docProps/app.xml><?xml version="1.0" encoding="utf-8"?>
<Properties xmlns="http://schemas.openxmlformats.org/officeDocument/2006/extended-properties" xmlns:vt="http://schemas.openxmlformats.org/officeDocument/2006/docPropsVTypes">
  <TotalTime>5125</TotalTime>
  <Words>862</Words>
  <Application>Microsoft Office PowerPoint</Application>
  <PresentationFormat>On-screen Show (4:3)</PresentationFormat>
  <Paragraphs>63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135</cp:revision>
  <cp:lastPrinted>2007-07-13T05:35:51Z</cp:lastPrinted>
  <dcterms:created xsi:type="dcterms:W3CDTF">2004-08-07T03:10:56Z</dcterms:created>
  <dcterms:modified xsi:type="dcterms:W3CDTF">2019-07-16T04:24:36Z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