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FF9900"/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5375" autoAdjust="0"/>
  </p:normalViewPr>
  <p:slideViewPr>
    <p:cSldViewPr snapToGrid="0">
      <p:cViewPr varScale="1">
        <p:scale>
          <a:sx n="78" d="100"/>
          <a:sy n="78" d="100"/>
        </p:scale>
        <p:origin x="1512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maglab.org/fieldsmagazine/archives/squeeze-freeze-discoveries" TargetMode="External"/><Relationship Id="rId3" Type="http://schemas.openxmlformats.org/officeDocument/2006/relationships/hyperlink" Target="https://nationalmaglab.org/fieldsmagazine" TargetMode="Externa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4.tiff"/><Relationship Id="rId4" Type="http://schemas.openxmlformats.org/officeDocument/2006/relationships/hyperlink" Target="http://bit.ly/MagLabTake2" TargetMode="External"/><Relationship Id="rId9" Type="http://schemas.openxmlformats.org/officeDocument/2006/relationships/hyperlink" Target="https://nationalmaglab.org/fieldsmagazine/archives/origin-stor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4588" y="1203659"/>
            <a:ext cx="472840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TAKE</a:t>
            </a:r>
            <a:r>
              <a:rPr lang="en-US" sz="2800" i="1" baseline="-6000" dirty="0" smtClean="0"/>
              <a:t>2</a:t>
            </a:r>
            <a:r>
              <a:rPr lang="en-US" sz="1600" b="1" dirty="0" smtClean="0"/>
              <a:t> </a:t>
            </a:r>
            <a:r>
              <a:rPr lang="en-US" sz="1200" dirty="0" smtClean="0">
                <a:latin typeface="+mj-lt"/>
              </a:rPr>
              <a:t>is a </a:t>
            </a:r>
            <a:r>
              <a:rPr lang="en-US" sz="1200" i="1" u="sng" dirty="0" smtClean="0">
                <a:latin typeface="+mj-lt"/>
              </a:rPr>
              <a:t>new </a:t>
            </a:r>
            <a:r>
              <a:rPr lang="en-US" sz="1200" i="1" u="sng" dirty="0">
                <a:latin typeface="+mj-lt"/>
              </a:rPr>
              <a:t>video series </a:t>
            </a:r>
            <a:r>
              <a:rPr lang="en-US" sz="1200" i="1" u="sng" dirty="0" smtClean="0">
                <a:latin typeface="+mj-lt"/>
              </a:rPr>
              <a:t>produced by the MagLab to showcase </a:t>
            </a:r>
            <a:r>
              <a:rPr lang="en-US" sz="1200" i="1" u="sng" dirty="0">
                <a:latin typeface="+mj-lt"/>
              </a:rPr>
              <a:t>interdisciplinary user research in two takes of </a:t>
            </a:r>
            <a:r>
              <a:rPr lang="en-US" sz="1200" i="1" u="sng" dirty="0" smtClean="0">
                <a:latin typeface="+mj-lt"/>
              </a:rPr>
              <a:t>interviews:</a:t>
            </a:r>
          </a:p>
          <a:p>
            <a:pPr>
              <a:tabLst>
                <a:tab pos="457200" algn="l"/>
              </a:tabLst>
            </a:pPr>
            <a:r>
              <a:rPr lang="en-US" sz="1200" i="1" dirty="0">
                <a:latin typeface="+mj-lt"/>
              </a:rPr>
              <a:t>	</a:t>
            </a:r>
            <a:r>
              <a:rPr lang="en-US" sz="1200" i="1" u="sng" dirty="0" smtClean="0">
                <a:latin typeface="+mj-lt"/>
              </a:rPr>
              <a:t>one </a:t>
            </a:r>
            <a:r>
              <a:rPr lang="en-US" sz="1200" i="1" u="sng" dirty="0">
                <a:latin typeface="+mj-lt"/>
              </a:rPr>
              <a:t>for scientists and one for the </a:t>
            </a:r>
            <a:r>
              <a:rPr lang="en-US" sz="1200" i="1" u="sng" dirty="0" smtClean="0">
                <a:latin typeface="+mj-lt"/>
              </a:rPr>
              <a:t>masses!  </a:t>
            </a:r>
          </a:p>
          <a:p>
            <a:pPr>
              <a:tabLst>
                <a:tab pos="457200" algn="l"/>
              </a:tabLst>
            </a:pPr>
            <a:r>
              <a:rPr lang="en-US" sz="1200" dirty="0" smtClean="0">
                <a:latin typeface="+mj-lt"/>
              </a:rPr>
              <a:t>Each take is under </a:t>
            </a:r>
            <a:r>
              <a:rPr lang="en-US" sz="1200" dirty="0">
                <a:latin typeface="+mj-lt"/>
              </a:rPr>
              <a:t>two minutes long. </a:t>
            </a:r>
          </a:p>
          <a:p>
            <a:endParaRPr lang="en-US" sz="1200" dirty="0">
              <a:latin typeface="+mj-lt"/>
              <a:cs typeface="ITC Avant Garde Pro Bk"/>
            </a:endParaRPr>
          </a:p>
          <a:p>
            <a:r>
              <a:rPr lang="en-US" sz="1200" dirty="0">
                <a:latin typeface="+mj-lt"/>
                <a:cs typeface="ITC Avant Garde Pro Bk"/>
              </a:rPr>
              <a:t>A print version of </a:t>
            </a:r>
            <a:r>
              <a:rPr lang="en-US" sz="1200" dirty="0" smtClean="0">
                <a:latin typeface="+mj-lt"/>
                <a:cs typeface="ITC Avant Garde Pro Bk"/>
              </a:rPr>
              <a:t>Take2 </a:t>
            </a:r>
            <a:r>
              <a:rPr lang="en-US" sz="1200" dirty="0">
                <a:latin typeface="+mj-lt"/>
                <a:cs typeface="ITC Avant Garde Pro Bk"/>
              </a:rPr>
              <a:t>interviews </a:t>
            </a:r>
            <a:r>
              <a:rPr lang="en-US" sz="1200" dirty="0" smtClean="0">
                <a:latin typeface="+mj-lt"/>
                <a:cs typeface="ITC Avant Garde Pro Bk"/>
              </a:rPr>
              <a:t>is </a:t>
            </a:r>
            <a:r>
              <a:rPr lang="en-US" sz="1200" dirty="0">
                <a:latin typeface="+mj-lt"/>
                <a:cs typeface="ITC Avant Garde Pro Bk"/>
              </a:rPr>
              <a:t>included in </a:t>
            </a:r>
            <a:r>
              <a:rPr lang="en-US" sz="1200" dirty="0">
                <a:latin typeface="+mj-lt"/>
                <a:cs typeface="ITC Avant Garde Pro Bk"/>
                <a:hlinkClick r:id="rId3"/>
              </a:rPr>
              <a:t>fields magazine</a:t>
            </a:r>
            <a:r>
              <a:rPr lang="en-US" sz="1200" dirty="0">
                <a:latin typeface="+mj-lt"/>
                <a:cs typeface="ITC Avant Garde Pro Bk"/>
              </a:rPr>
              <a:t> </a:t>
            </a:r>
            <a:r>
              <a:rPr lang="en-US" sz="1200" dirty="0" smtClean="0">
                <a:latin typeface="+mj-lt"/>
                <a:cs typeface="ITC Avant Garde Pro Bk"/>
              </a:rPr>
              <a:t>and </a:t>
            </a:r>
            <a:r>
              <a:rPr lang="en-US" sz="1200" dirty="0">
                <a:latin typeface="+mj-lt"/>
                <a:cs typeface="ITC Avant Garde Pro Bk"/>
              </a:rPr>
              <a:t>audiences can w</a:t>
            </a:r>
            <a:r>
              <a:rPr lang="en-US" sz="1200" dirty="0">
                <a:latin typeface="+mj-lt"/>
              </a:rPr>
              <a:t>atch </a:t>
            </a:r>
            <a:r>
              <a:rPr lang="en-US" sz="1200" dirty="0" smtClean="0">
                <a:latin typeface="+mj-lt"/>
              </a:rPr>
              <a:t>both the </a:t>
            </a:r>
            <a:r>
              <a:rPr lang="en-US" sz="1200" dirty="0">
                <a:latin typeface="+mj-lt"/>
              </a:rPr>
              <a:t>technical </a:t>
            </a:r>
            <a:r>
              <a:rPr lang="en-US" sz="1200" dirty="0" smtClean="0">
                <a:latin typeface="+mj-lt"/>
              </a:rPr>
              <a:t>and </a:t>
            </a:r>
            <a:r>
              <a:rPr lang="en-US" sz="1200" dirty="0">
                <a:latin typeface="+mj-lt"/>
              </a:rPr>
              <a:t>plain English </a:t>
            </a:r>
            <a:r>
              <a:rPr lang="en-US" sz="1200" dirty="0" smtClean="0">
                <a:latin typeface="+mj-lt"/>
              </a:rPr>
              <a:t>versions </a:t>
            </a:r>
            <a:r>
              <a:rPr lang="en-US" sz="1200" dirty="0">
                <a:latin typeface="+mj-lt"/>
              </a:rPr>
              <a:t>on YouTube </a:t>
            </a:r>
            <a:r>
              <a:rPr lang="en-US" sz="1200" dirty="0" smtClean="0">
                <a:latin typeface="+mj-lt"/>
              </a:rPr>
              <a:t>at </a:t>
            </a:r>
            <a:r>
              <a:rPr lang="en-US" sz="1200" dirty="0">
                <a:hlinkClick r:id="rId4"/>
              </a:rPr>
              <a:t>http://bit.ly/MagLabTake2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Featured </a:t>
            </a:r>
            <a:r>
              <a:rPr lang="en-US" sz="1200" dirty="0">
                <a:latin typeface="+mj-lt"/>
              </a:rPr>
              <a:t>interviews include:</a:t>
            </a:r>
          </a:p>
          <a:p>
            <a:endParaRPr lang="en-US" sz="1200" dirty="0">
              <a:latin typeface="+mj-lt"/>
              <a:cs typeface="ITC Avant Garde Pro B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Folding Gone Afoul</a:t>
            </a:r>
            <a:r>
              <a:rPr lang="en-US" sz="1200" dirty="0">
                <a:latin typeface="+mj-lt"/>
              </a:rPr>
              <a:t>: Dylan Murray wants to sabotage processes that can lead to neurodegenerative disease.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B050"/>
                </a:solidFill>
                <a:latin typeface="+mj-lt"/>
              </a:rPr>
              <a:t>Thin films of frustrated magnets</a:t>
            </a:r>
            <a:r>
              <a:rPr lang="en-US" sz="1200" dirty="0">
                <a:latin typeface="+mj-lt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Christianne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 Beekman talks about her work growing thin films of frustrated magnets and studying them in high magnetic fields.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7030A0"/>
                </a:solidFill>
                <a:latin typeface="+mj-lt"/>
              </a:rPr>
              <a:t>Probing a Superconductor's Properties</a:t>
            </a:r>
            <a:r>
              <a:rPr lang="en-US" sz="1200" dirty="0">
                <a:latin typeface="+mj-lt"/>
              </a:rPr>
              <a:t>: Brad Ramshaw uses high-field magnets to study high-temperature superconductors.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+mj-lt"/>
              </a:rPr>
              <a:t>Imaging from Molecule to Man</a:t>
            </a:r>
            <a:r>
              <a:rPr lang="en-US" sz="1200" dirty="0">
                <a:latin typeface="+mj-lt"/>
              </a:rPr>
              <a:t>: Ron </a:t>
            </a:r>
            <a:r>
              <a:rPr lang="en-US" sz="1200" dirty="0" err="1">
                <a:latin typeface="+mj-lt"/>
              </a:rPr>
              <a:t>Heeren</a:t>
            </a:r>
            <a:r>
              <a:rPr lang="en-US" sz="1200" dirty="0">
                <a:latin typeface="+mj-lt"/>
              </a:rPr>
              <a:t> talks about a unique imaging technique that combines microscopes with mass spectrometers to help doctors make on-the-fly diagnoses. </a:t>
            </a:r>
          </a:p>
          <a:p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E68900"/>
                </a:solidFill>
                <a:latin typeface="+mj-lt"/>
              </a:rPr>
              <a:t>Tracking Fracking</a:t>
            </a:r>
            <a:r>
              <a:rPr lang="en-US" sz="1200" dirty="0">
                <a:latin typeface="+mj-lt"/>
              </a:rPr>
              <a:t>: Watch environmental chemist Susan Richardson explain her research into hydraulic fracturing and drinking water. 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095376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764504" y="1203659"/>
            <a:ext cx="4313687" cy="559806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695024" y="32253"/>
            <a:ext cx="8031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i="1" dirty="0" smtClean="0"/>
              <a:t>TAKE</a:t>
            </a:r>
            <a:r>
              <a:rPr lang="en-US" sz="3600" i="1" baseline="-6000" dirty="0" smtClean="0"/>
              <a:t>2</a:t>
            </a:r>
            <a:r>
              <a:rPr lang="en-US" sz="1600" b="1" dirty="0" smtClean="0"/>
              <a:t>:  User </a:t>
            </a:r>
            <a:r>
              <a:rPr lang="en-US" sz="1600" b="1" dirty="0"/>
              <a:t>Stories </a:t>
            </a:r>
            <a:r>
              <a:rPr lang="en-US" sz="1600" b="1" dirty="0" smtClean="0"/>
              <a:t>Crafted for Two Very Different Audiences</a:t>
            </a:r>
            <a:endParaRPr lang="en-US" sz="600" dirty="0"/>
          </a:p>
          <a:p>
            <a:pPr algn="ctr">
              <a:spcBef>
                <a:spcPts val="60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National High Magnetic Field Laboratory Public Affairs Department </a:t>
            </a:r>
          </a:p>
          <a:p>
            <a:pPr algn="ctr">
              <a:spcBef>
                <a:spcPts val="0"/>
              </a:spcBef>
            </a:pPr>
            <a:r>
              <a:rPr lang="en-US" sz="4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DMR-1157490, NSF </a:t>
            </a:r>
            <a:r>
              <a:rPr lang="en-US" sz="1050" dirty="0" smtClean="0"/>
              <a:t>DMR-1644779)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5D1E-688B-1C48-874B-041948C6E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14" y="1260527"/>
            <a:ext cx="3754625" cy="1872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47308-3C4E-BB43-82DF-233DD0B125B6}"/>
              </a:ext>
            </a:extLst>
          </p:cNvPr>
          <p:cNvSpPr/>
          <p:nvPr/>
        </p:nvSpPr>
        <p:spPr>
          <a:xfrm>
            <a:off x="4764505" y="6026985"/>
            <a:ext cx="431368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By subjecting stuff to extraordinary environments, Shanti </a:t>
            </a:r>
            <a:r>
              <a:rPr lang="en-US" sz="1100" dirty="0" err="1">
                <a:latin typeface="+mn-lt"/>
              </a:rPr>
              <a:t>Deemyad</a:t>
            </a:r>
            <a:r>
              <a:rPr lang="en-US" sz="1100" dirty="0">
                <a:latin typeface="+mn-lt"/>
              </a:rPr>
              <a:t> looks for behaviors that could benefit our everyday lives. </a:t>
            </a:r>
            <a:r>
              <a:rPr lang="en-US" sz="1100" dirty="0">
                <a:latin typeface="+mn-lt"/>
                <a:hlinkClick r:id="rId8"/>
              </a:rPr>
              <a:t>https://nationalmaglab.org/fieldsmagazine/archives/squeeze-freeze-discoveries</a:t>
            </a:r>
            <a:endParaRPr lang="en-US" sz="1100" dirty="0">
              <a:latin typeface="+mn-lt"/>
            </a:endParaRPr>
          </a:p>
          <a:p>
            <a:endParaRPr lang="en-US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1521A-084A-9540-B69E-CB6F4A514790}"/>
              </a:ext>
            </a:extLst>
          </p:cNvPr>
          <p:cNvSpPr/>
          <p:nvPr/>
        </p:nvSpPr>
        <p:spPr>
          <a:xfrm>
            <a:off x="4836695" y="3118869"/>
            <a:ext cx="41677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+mn-lt"/>
              </a:rPr>
              <a:t>Geochemist Jim Cleaves gets down to earth about how life began on our planet.</a:t>
            </a:r>
          </a:p>
          <a:p>
            <a:r>
              <a:rPr lang="en-US" sz="1100" dirty="0">
                <a:latin typeface="+mn-lt"/>
                <a:hlinkClick r:id="rId9"/>
              </a:rPr>
              <a:t>https://nationalmaglab.org/fieldsmagazine/archives/origin-stories</a:t>
            </a:r>
            <a:endParaRPr lang="en-US" sz="11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4F904F-6A06-BF47-BBEA-650BD0FD4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181" r="4675"/>
          <a:stretch/>
        </p:blipFill>
        <p:spPr>
          <a:xfrm>
            <a:off x="4971614" y="3865358"/>
            <a:ext cx="3754411" cy="21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1208CB-15DA-43E3-9FF4-11C1DA16DD75}"/>
</file>

<file path=customXml/itemProps2.xml><?xml version="1.0" encoding="utf-8"?>
<ds:datastoreItem xmlns:ds="http://schemas.openxmlformats.org/officeDocument/2006/customXml" ds:itemID="{C680E634-04E4-494F-8A93-79BE0702DDCC}"/>
</file>

<file path=customXml/itemProps3.xml><?xml version="1.0" encoding="utf-8"?>
<ds:datastoreItem xmlns:ds="http://schemas.openxmlformats.org/officeDocument/2006/customXml" ds:itemID="{65FBBBF9-2DF2-4716-A317-85573122BCCE}"/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94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ITC Avant Garde Pro Bk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124</cp:revision>
  <cp:lastPrinted>2007-07-13T05:35:51Z</cp:lastPrinted>
  <dcterms:created xsi:type="dcterms:W3CDTF">2004-08-07T03:10:56Z</dcterms:created>
  <dcterms:modified xsi:type="dcterms:W3CDTF">2019-08-12T01:55:54Z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