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handoutMasters/handoutMaster1.xml" ContentType="application/vnd.openxmlformats-officedocument.presentationml.handout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4"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2" autoAdjust="0"/>
    <p:restoredTop sz="95083" autoAdjust="0"/>
  </p:normalViewPr>
  <p:slideViewPr>
    <p:cSldViewPr snapToGrid="0">
      <p:cViewPr varScale="1">
        <p:scale>
          <a:sx n="78" d="100"/>
          <a:sy n="78" d="100"/>
        </p:scale>
        <p:origin x="1512" y="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1454543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latin typeface="Arial" pitchFamily="34" charset="0"/>
            </a:endParaRPr>
          </a:p>
        </p:txBody>
      </p:sp>
    </p:spTree>
    <p:extLst>
      <p:ext uri="{BB962C8B-B14F-4D97-AF65-F5344CB8AC3E}">
        <p14:creationId xmlns:p14="http://schemas.microsoft.com/office/powerpoint/2010/main" val="3096010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notesSlide" Target="../notesSlides/notesSlide1.xml"/><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hyperlink" Target="https://doi.org/10.1103/PhysRevX.9.031005" TargetMode="External"/><Relationship Id="rId4" Type="http://schemas.openxmlformats.org/officeDocument/2006/relationships/image" Target="../media/image2.png"/><Relationship Id="rId9" Type="http://schemas.openxmlformats.org/officeDocument/2006/relationships/image" Target="../media/image1.wmf"/></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doi.org/10.1103/PhysRevX.9.031005" TargetMode="Externa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4"/>
          <a:stretch>
            <a:fillRect/>
          </a:stretch>
        </p:blipFill>
        <p:spPr>
          <a:xfrm>
            <a:off x="4683012" y="3083239"/>
            <a:ext cx="4426266" cy="2425827"/>
          </a:xfrm>
          <a:prstGeom prst="rect">
            <a:avLst/>
          </a:prstGeom>
        </p:spPr>
      </p:pic>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57873" y="1453699"/>
            <a:ext cx="4475038" cy="4616648"/>
          </a:xfrm>
          <a:prstGeom prst="rect">
            <a:avLst/>
          </a:prstGeom>
          <a:noFill/>
          <a:ln w="9525">
            <a:noFill/>
            <a:miter lim="800000"/>
            <a:headEnd/>
            <a:tailEnd/>
          </a:ln>
        </p:spPr>
        <p:txBody>
          <a:bodyPr wrap="square">
            <a:spAutoFit/>
          </a:bodyPr>
          <a:lstStyle/>
          <a:p>
            <a:pPr algn="just"/>
            <a:r>
              <a:rPr lang="en-US" sz="1200" i="1" u="sng" dirty="0" smtClean="0">
                <a:latin typeface="+mn-lt"/>
              </a:rPr>
              <a:t>Recent pulsed magnet experiments support TbInO</a:t>
            </a:r>
            <a:r>
              <a:rPr lang="en-US" sz="1200" i="1" u="sng" baseline="-25000" dirty="0" smtClean="0">
                <a:latin typeface="+mn-lt"/>
              </a:rPr>
              <a:t>3</a:t>
            </a:r>
            <a:r>
              <a:rPr lang="en-US" sz="1200" i="1" u="sng" dirty="0" smtClean="0">
                <a:latin typeface="+mn-lt"/>
              </a:rPr>
              <a:t> as a spin liquid candidate in which structural and ferroelectric boundaries create topological edge states </a:t>
            </a:r>
            <a:r>
              <a:rPr lang="en-US" sz="1200" i="1" u="sng" dirty="0" smtClean="0">
                <a:latin typeface="+mn-lt"/>
              </a:rPr>
              <a:t>around </a:t>
            </a:r>
            <a:r>
              <a:rPr lang="en-US" sz="1200" i="1" u="sng" dirty="0" smtClean="0">
                <a:latin typeface="+mn-lt"/>
              </a:rPr>
              <a:t>the spin </a:t>
            </a:r>
            <a:r>
              <a:rPr lang="en-US" sz="1200" i="1" u="sng" dirty="0" smtClean="0">
                <a:latin typeface="+mn-lt"/>
              </a:rPr>
              <a:t>liquid regions.</a:t>
            </a:r>
            <a:r>
              <a:rPr lang="en-US" sz="1200" dirty="0" smtClean="0">
                <a:latin typeface="+mn-lt"/>
              </a:rPr>
              <a:t> </a:t>
            </a:r>
            <a:endParaRPr lang="en-US" sz="1200" dirty="0" smtClean="0">
              <a:latin typeface="+mn-lt"/>
            </a:endParaRPr>
          </a:p>
          <a:p>
            <a:pPr algn="just"/>
            <a:endParaRPr lang="en-US" sz="600" dirty="0" smtClean="0">
              <a:latin typeface="+mn-lt"/>
            </a:endParaRPr>
          </a:p>
          <a:p>
            <a:pPr algn="just"/>
            <a:r>
              <a:rPr lang="en-US" sz="1200" dirty="0" smtClean="0">
                <a:latin typeface="+mn-lt"/>
              </a:rPr>
              <a:t>TbInO</a:t>
            </a:r>
            <a:r>
              <a:rPr lang="en-US" sz="1200" baseline="-25000" dirty="0" smtClean="0">
                <a:latin typeface="+mn-lt"/>
              </a:rPr>
              <a:t>3</a:t>
            </a:r>
            <a:r>
              <a:rPr lang="en-US" sz="1200" dirty="0" smtClean="0">
                <a:latin typeface="+mn-lt"/>
              </a:rPr>
              <a:t> has a strongly frustrated 2D triangular structure of magnetic Tb ions. It is also a ferroelectric in which the In atoms can </a:t>
            </a:r>
            <a:r>
              <a:rPr lang="en-US" sz="1200" dirty="0" err="1" smtClean="0">
                <a:latin typeface="+mn-lt"/>
              </a:rPr>
              <a:t>trimerize</a:t>
            </a:r>
            <a:r>
              <a:rPr lang="en-US" sz="1200" dirty="0">
                <a:latin typeface="+mn-lt"/>
              </a:rPr>
              <a:t> </a:t>
            </a:r>
            <a:r>
              <a:rPr lang="en-US" sz="1200" dirty="0" smtClean="0">
                <a:latin typeface="+mn-lt"/>
              </a:rPr>
              <a:t>and the Tb atoms can be displaced above or below the 2D plane, creating six different kinds of ferroelectric domains </a:t>
            </a:r>
            <a:r>
              <a:rPr lang="en-US" altLang="ko-KR" sz="1200" dirty="0" smtClean="0">
                <a:latin typeface="+mn-lt"/>
              </a:rPr>
              <a:t>(</a:t>
            </a:r>
            <a:r>
              <a:rPr lang="el-GR" altLang="ko-KR" sz="1200" dirty="0" smtClean="0">
                <a:latin typeface="+mn-lt"/>
                <a:cs typeface="Times New Roman" panose="02020603050405020304" pitchFamily="18" charset="0"/>
              </a:rPr>
              <a:t>α</a:t>
            </a:r>
            <a:r>
              <a:rPr lang="en-US" altLang="ko-KR" sz="1200" dirty="0" smtClean="0">
                <a:latin typeface="+mn-lt"/>
                <a:cs typeface="Times New Roman" panose="02020603050405020304" pitchFamily="18" charset="0"/>
              </a:rPr>
              <a:t>±</a:t>
            </a:r>
            <a:r>
              <a:rPr lang="en-US" altLang="ko-KR" sz="1200" dirty="0" smtClean="0">
                <a:latin typeface="+mn-lt"/>
              </a:rPr>
              <a:t>, </a:t>
            </a:r>
            <a:r>
              <a:rPr lang="el-GR" altLang="ko-KR" sz="1200" dirty="0" smtClean="0">
                <a:latin typeface="+mn-lt"/>
                <a:cs typeface="Times New Roman" panose="02020603050405020304" pitchFamily="18" charset="0"/>
              </a:rPr>
              <a:t>β</a:t>
            </a:r>
            <a:r>
              <a:rPr lang="en-US" altLang="ko-KR" sz="1200" dirty="0" smtClean="0">
                <a:latin typeface="+mn-lt"/>
                <a:cs typeface="Times New Roman" panose="02020603050405020304" pitchFamily="18" charset="0"/>
              </a:rPr>
              <a:t>±</a:t>
            </a:r>
            <a:r>
              <a:rPr lang="en-US" altLang="ko-KR" sz="1200" dirty="0" smtClean="0">
                <a:latin typeface="+mn-lt"/>
              </a:rPr>
              <a:t>, </a:t>
            </a:r>
            <a:r>
              <a:rPr lang="el-GR" altLang="ko-KR" sz="1200" dirty="0">
                <a:latin typeface="+mn-lt"/>
                <a:cs typeface="Times New Roman" panose="02020603050405020304" pitchFamily="18" charset="0"/>
              </a:rPr>
              <a:t>γ</a:t>
            </a:r>
            <a:r>
              <a:rPr lang="en-US" altLang="ko-KR" sz="1200" dirty="0" smtClean="0">
                <a:latin typeface="+mn-lt"/>
                <a:cs typeface="Times New Roman" panose="02020603050405020304" pitchFamily="18" charset="0"/>
              </a:rPr>
              <a:t>±</a:t>
            </a:r>
            <a:r>
              <a:rPr lang="en-US" altLang="ko-KR" sz="1200" dirty="0" smtClean="0">
                <a:latin typeface="+mn-lt"/>
              </a:rPr>
              <a:t>)</a:t>
            </a:r>
            <a:r>
              <a:rPr lang="en-US" sz="1200" dirty="0" smtClean="0">
                <a:latin typeface="+mn-lt"/>
              </a:rPr>
              <a:t>. The </a:t>
            </a:r>
            <a:r>
              <a:rPr lang="en-US" sz="1200" dirty="0" smtClean="0">
                <a:latin typeface="+mn-lt"/>
              </a:rPr>
              <a:t>atomically-sharp domain </a:t>
            </a:r>
            <a:r>
              <a:rPr lang="en-US" sz="1200" dirty="0" smtClean="0">
                <a:latin typeface="+mn-lt"/>
              </a:rPr>
              <a:t>walls have different magnetic exchange interactions than the interior of the domains, which results in magnetic edge states.</a:t>
            </a:r>
          </a:p>
          <a:p>
            <a:pPr algn="just"/>
            <a:endParaRPr lang="en-US" sz="600" dirty="0">
              <a:latin typeface="+mn-lt"/>
            </a:endParaRPr>
          </a:p>
          <a:p>
            <a:pPr algn="just"/>
            <a:r>
              <a:rPr lang="en-US" sz="1200" dirty="0" smtClean="0">
                <a:latin typeface="+mn-lt"/>
              </a:rPr>
              <a:t>MagLab users have explored this material down with specific heat down to 0.15 K and with magnetization in magnetic fields </a:t>
            </a:r>
            <a:r>
              <a:rPr lang="en-US" altLang="ko-KR" sz="1200" dirty="0" smtClean="0">
                <a:latin typeface="+mn-lt"/>
              </a:rPr>
              <a:t>up </a:t>
            </a:r>
            <a:r>
              <a:rPr lang="en-US" altLang="ko-KR" sz="1200" dirty="0">
                <a:latin typeface="+mn-lt"/>
              </a:rPr>
              <a:t>to 65 </a:t>
            </a:r>
            <a:r>
              <a:rPr lang="en-US" altLang="ko-KR" sz="1200" dirty="0" err="1" smtClean="0">
                <a:latin typeface="+mn-lt"/>
              </a:rPr>
              <a:t>teslas</a:t>
            </a:r>
            <a:r>
              <a:rPr lang="en-US" altLang="ko-KR" sz="1200" dirty="0" smtClean="0">
                <a:latin typeface="+mn-lt"/>
              </a:rPr>
              <a:t> </a:t>
            </a:r>
            <a:r>
              <a:rPr lang="en-US" sz="1200" dirty="0" smtClean="0">
                <a:latin typeface="+mn-lt"/>
              </a:rPr>
              <a:t>to rule out magnetic ordering in this material, while magnetic exchange interactions may be as much as 20 K, which suggests a spin liquid state in TbInO</a:t>
            </a:r>
            <a:r>
              <a:rPr lang="en-US" sz="1200" baseline="-25000" dirty="0" smtClean="0">
                <a:latin typeface="+mn-lt"/>
              </a:rPr>
              <a:t>3</a:t>
            </a:r>
            <a:r>
              <a:rPr lang="en-US" sz="1200" dirty="0" smtClean="0">
                <a:latin typeface="+mn-lt"/>
              </a:rPr>
              <a:t>. In addition, </a:t>
            </a:r>
            <a:r>
              <a:rPr lang="en-US" sz="1200" dirty="0">
                <a:latin typeface="+mn-lt"/>
              </a:rPr>
              <a:t>b</a:t>
            </a:r>
            <a:r>
              <a:rPr lang="en-US" sz="1200" dirty="0" smtClean="0">
                <a:latin typeface="+mn-lt"/>
              </a:rPr>
              <a:t>oth measurements imply an emergent honeycomb magnetic </a:t>
            </a:r>
            <a:r>
              <a:rPr lang="en-US" sz="1200" dirty="0" smtClean="0">
                <a:latin typeface="+mn-lt"/>
              </a:rPr>
              <a:t>lattice, </a:t>
            </a:r>
            <a:r>
              <a:rPr lang="en-US" sz="1200" dirty="0" smtClean="0">
                <a:latin typeface="+mn-lt"/>
              </a:rPr>
              <a:t>as only one of two Tb sites has a magnetic ground state. Thus, TbInO</a:t>
            </a:r>
            <a:r>
              <a:rPr lang="en-US" sz="1200" baseline="-25000" dirty="0" smtClean="0">
                <a:latin typeface="+mn-lt"/>
              </a:rPr>
              <a:t>3</a:t>
            </a:r>
            <a:r>
              <a:rPr lang="en-US" sz="1200" dirty="0" smtClean="0">
                <a:latin typeface="+mn-lt"/>
              </a:rPr>
              <a:t> is a honeycomb magnetic lattice with a spin liquid state</a:t>
            </a:r>
            <a:r>
              <a:rPr lang="en-US" sz="1200" dirty="0" smtClean="0">
                <a:latin typeface="+mn-lt"/>
              </a:rPr>
              <a:t>. </a:t>
            </a:r>
            <a:r>
              <a:rPr lang="en-US" sz="1200" i="1" u="sng" dirty="0" smtClean="0">
                <a:latin typeface="+mn-lt"/>
              </a:rPr>
              <a:t>Theory indicates that the </a:t>
            </a:r>
            <a:r>
              <a:rPr lang="en-US" sz="1200" i="1" u="sng" dirty="0" smtClean="0">
                <a:solidFill>
                  <a:srgbClr val="000000"/>
                </a:solidFill>
              </a:rPr>
              <a:t>clean </a:t>
            </a:r>
            <a:r>
              <a:rPr lang="en-US" sz="1200" i="1" u="sng" dirty="0">
                <a:solidFill>
                  <a:srgbClr val="000000"/>
                </a:solidFill>
              </a:rPr>
              <a:t>and atomically thin edges between spin liquid regions can host </a:t>
            </a:r>
            <a:r>
              <a:rPr lang="en-US" sz="1200" i="1" u="sng" dirty="0" err="1" smtClean="0">
                <a:solidFill>
                  <a:srgbClr val="000000"/>
                </a:solidFill>
              </a:rPr>
              <a:t>Majorana</a:t>
            </a:r>
            <a:r>
              <a:rPr lang="en-US" sz="1200" i="1" u="sng" dirty="0" smtClean="0">
                <a:solidFill>
                  <a:srgbClr val="000000"/>
                </a:solidFill>
              </a:rPr>
              <a:t> fermions.</a:t>
            </a:r>
            <a:endParaRPr lang="en-US" sz="1200" i="1" u="sng" dirty="0" smtClean="0">
              <a:latin typeface="+mn-lt"/>
            </a:endParaRPr>
          </a:p>
          <a:p>
            <a:pPr algn="just"/>
            <a:endParaRPr lang="en-US" sz="600" dirty="0">
              <a:latin typeface="+mn-lt"/>
            </a:endParaRPr>
          </a:p>
          <a:p>
            <a:pPr algn="just"/>
            <a:r>
              <a:rPr lang="en-US" sz="1200" i="1" u="sng" dirty="0" smtClean="0">
                <a:latin typeface="+mn-lt"/>
              </a:rPr>
              <a:t>Piezo-force </a:t>
            </a:r>
            <a:r>
              <a:rPr lang="en-US" sz="1200" i="1" u="sng" dirty="0" smtClean="0">
                <a:latin typeface="+mn-lt"/>
              </a:rPr>
              <a:t>microscopy </a:t>
            </a:r>
            <a:r>
              <a:rPr lang="en-US" sz="1200" i="1" u="sng" dirty="0" smtClean="0">
                <a:latin typeface="+mn-lt"/>
              </a:rPr>
              <a:t>and </a:t>
            </a:r>
            <a:r>
              <a:rPr lang="en-US" sz="1200" i="1" u="sng" dirty="0" smtClean="0">
                <a:latin typeface="+mn-lt"/>
              </a:rPr>
              <a:t>scanning tunneling electron microscopy on these single </a:t>
            </a:r>
            <a:r>
              <a:rPr lang="en-US" sz="1200" i="1" u="sng" dirty="0" smtClean="0">
                <a:latin typeface="+mn-lt"/>
              </a:rPr>
              <a:t>crystals finds the structural </a:t>
            </a:r>
            <a:r>
              <a:rPr lang="en-US" sz="1200" i="1" u="sng" dirty="0" smtClean="0">
                <a:latin typeface="+mn-lt"/>
              </a:rPr>
              <a:t>and ferroelectric </a:t>
            </a:r>
            <a:r>
              <a:rPr lang="en-US" sz="1200" i="1" u="sng" dirty="0" smtClean="0">
                <a:latin typeface="+mn-lt"/>
              </a:rPr>
              <a:t>domains that are shown </a:t>
            </a:r>
            <a:r>
              <a:rPr lang="en-US" sz="1200" i="1" u="sng" dirty="0" smtClean="0">
                <a:latin typeface="+mn-lt"/>
              </a:rPr>
              <a:t>in the figure.</a:t>
            </a:r>
            <a:endParaRPr lang="en-US" sz="1100" i="1" u="sng" dirty="0">
              <a:latin typeface="+mn-lt"/>
            </a:endParaRPr>
          </a:p>
        </p:txBody>
      </p:sp>
      <p:sp>
        <p:nvSpPr>
          <p:cNvPr id="1029" name="Line 42"/>
          <p:cNvSpPr>
            <a:spLocks noChangeShapeType="1"/>
          </p:cNvSpPr>
          <p:nvPr/>
        </p:nvSpPr>
        <p:spPr bwMode="auto">
          <a:xfrm>
            <a:off x="38100" y="1372677"/>
            <a:ext cx="9029700" cy="0"/>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5" cstate="print"/>
          <a:stretch>
            <a:fillRect/>
          </a:stretch>
        </p:blipFill>
        <p:spPr>
          <a:xfrm>
            <a:off x="8050612" y="17165"/>
            <a:ext cx="1017188" cy="1023315"/>
          </a:xfrm>
          <a:prstGeom prst="rect">
            <a:avLst/>
          </a:prstGeom>
        </p:spPr>
      </p:pic>
      <p:sp>
        <p:nvSpPr>
          <p:cNvPr id="13" name="Text Box 62"/>
          <p:cNvSpPr txBox="1">
            <a:spLocks noChangeArrowheads="1"/>
          </p:cNvSpPr>
          <p:nvPr/>
        </p:nvSpPr>
        <p:spPr bwMode="auto">
          <a:xfrm>
            <a:off x="838656" y="33849"/>
            <a:ext cx="7314170" cy="1308050"/>
          </a:xfrm>
          <a:prstGeom prst="rect">
            <a:avLst/>
          </a:prstGeom>
          <a:noFill/>
          <a:ln w="9525">
            <a:noFill/>
            <a:miter lim="800000"/>
            <a:headEnd/>
            <a:tailEnd/>
          </a:ln>
        </p:spPr>
        <p:txBody>
          <a:bodyPr wrap="square">
            <a:spAutoFit/>
          </a:bodyPr>
          <a:lstStyle/>
          <a:p>
            <a:pPr algn="ctr"/>
            <a:r>
              <a:rPr lang="en-US" sz="1600" b="1" dirty="0" smtClean="0"/>
              <a:t>Spin Liquid “Lakes” with Topologically-Interesting Edge States in </a:t>
            </a:r>
            <a:r>
              <a:rPr lang="en-US" sz="1600" b="1" dirty="0"/>
              <a:t>TbInO3</a:t>
            </a:r>
            <a:endParaRPr lang="en-US" sz="1600" b="1" dirty="0" smtClean="0"/>
          </a:p>
          <a:p>
            <a:pPr algn="ctr"/>
            <a:endParaRPr lang="en-US" sz="500" dirty="0"/>
          </a:p>
          <a:p>
            <a:pPr algn="ctr"/>
            <a:r>
              <a:rPr lang="en-US" sz="1100" dirty="0" err="1" smtClean="0"/>
              <a:t>Jaewook</a:t>
            </a:r>
            <a:r>
              <a:rPr lang="en-US" sz="1100" dirty="0" smtClean="0"/>
              <a:t> Kim</a:t>
            </a:r>
            <a:r>
              <a:rPr lang="en-US" sz="1100" baseline="30000" dirty="0" smtClean="0"/>
              <a:t>1</a:t>
            </a:r>
            <a:r>
              <a:rPr lang="en-US" sz="1100" dirty="0"/>
              <a:t>, </a:t>
            </a:r>
            <a:r>
              <a:rPr lang="en-US" sz="1100" dirty="0" err="1" smtClean="0"/>
              <a:t>Xueyun</a:t>
            </a:r>
            <a:r>
              <a:rPr lang="en-US" sz="1100" dirty="0" smtClean="0"/>
              <a:t> Wang</a:t>
            </a:r>
            <a:r>
              <a:rPr lang="en-US" sz="1100" baseline="30000" dirty="0" smtClean="0"/>
              <a:t>1</a:t>
            </a:r>
            <a:r>
              <a:rPr lang="en-US" sz="1100" dirty="0"/>
              <a:t>, </a:t>
            </a:r>
            <a:r>
              <a:rPr lang="en-US" sz="1100" dirty="0" err="1" smtClean="0"/>
              <a:t>Fei</a:t>
            </a:r>
            <a:r>
              <a:rPr lang="en-US" sz="1100" dirty="0" smtClean="0"/>
              <a:t>-Ting Huang</a:t>
            </a:r>
            <a:r>
              <a:rPr lang="en-US" sz="1100" baseline="30000" dirty="0" smtClean="0"/>
              <a:t>1</a:t>
            </a:r>
            <a:r>
              <a:rPr lang="en-US" sz="1100" dirty="0"/>
              <a:t>, </a:t>
            </a:r>
            <a:r>
              <a:rPr lang="en-US" sz="1100" dirty="0" err="1" smtClean="0"/>
              <a:t>Yazhong</a:t>
            </a:r>
            <a:r>
              <a:rPr lang="en-US" sz="1100" dirty="0" smtClean="0"/>
              <a:t> Wang</a:t>
            </a:r>
            <a:r>
              <a:rPr lang="en-US" sz="1100" baseline="30000" dirty="0" smtClean="0"/>
              <a:t>1</a:t>
            </a:r>
            <a:r>
              <a:rPr lang="en-US" sz="1100" dirty="0"/>
              <a:t>, </a:t>
            </a:r>
            <a:r>
              <a:rPr lang="en-US" sz="1100" dirty="0" err="1" smtClean="0"/>
              <a:t>Xiaochen</a:t>
            </a:r>
            <a:r>
              <a:rPr lang="en-US" sz="1100" dirty="0" smtClean="0"/>
              <a:t> Fang</a:t>
            </a:r>
            <a:r>
              <a:rPr lang="en-US" sz="1100" baseline="30000" dirty="0" smtClean="0"/>
              <a:t>1</a:t>
            </a:r>
            <a:r>
              <a:rPr lang="en-US" sz="1100" dirty="0"/>
              <a:t>, </a:t>
            </a:r>
            <a:r>
              <a:rPr lang="en-US" sz="1100" dirty="0" smtClean="0"/>
              <a:t>Xuan Luo</a:t>
            </a:r>
            <a:r>
              <a:rPr lang="en-US" sz="1100" baseline="30000" dirty="0" smtClean="0"/>
              <a:t>2</a:t>
            </a:r>
            <a:r>
              <a:rPr lang="en-US" sz="1100" dirty="0" smtClean="0"/>
              <a:t>, Y.Li</a:t>
            </a:r>
            <a:r>
              <a:rPr lang="en-US" sz="1100" baseline="30000" dirty="0" smtClean="0"/>
              <a:t>1,3</a:t>
            </a:r>
            <a:r>
              <a:rPr lang="en-US" sz="1100" dirty="0"/>
              <a:t>, </a:t>
            </a:r>
            <a:r>
              <a:rPr lang="en-US" sz="1100" dirty="0" smtClean="0"/>
              <a:t>          </a:t>
            </a:r>
            <a:r>
              <a:rPr lang="en-US" sz="1100" dirty="0" err="1" smtClean="0"/>
              <a:t>Meixia</a:t>
            </a:r>
            <a:r>
              <a:rPr lang="en-US" sz="1100" dirty="0" smtClean="0"/>
              <a:t> Wu</a:t>
            </a:r>
            <a:r>
              <a:rPr lang="en-US" sz="1100" baseline="30000" dirty="0" smtClean="0"/>
              <a:t>1,4</a:t>
            </a:r>
            <a:r>
              <a:rPr lang="en-US" sz="1100" baseline="30000" dirty="0"/>
              <a:t>,</a:t>
            </a:r>
            <a:r>
              <a:rPr lang="en-US" sz="1100" dirty="0"/>
              <a:t> </a:t>
            </a:r>
            <a:r>
              <a:rPr lang="en-US" sz="1100" dirty="0" smtClean="0"/>
              <a:t>S.Mori</a:t>
            </a:r>
            <a:r>
              <a:rPr lang="en-US" sz="1100" baseline="30000" dirty="0" smtClean="0"/>
              <a:t>5</a:t>
            </a:r>
            <a:r>
              <a:rPr lang="en-US" sz="1100" dirty="0"/>
              <a:t>, </a:t>
            </a:r>
            <a:r>
              <a:rPr lang="en-US" sz="1100" dirty="0" smtClean="0"/>
              <a:t>D.Kwok</a:t>
            </a:r>
            <a:r>
              <a:rPr lang="en-US" sz="1100" baseline="30000" dirty="0" smtClean="0"/>
              <a:t>1</a:t>
            </a:r>
            <a:r>
              <a:rPr lang="en-US" sz="1100" dirty="0" smtClean="0"/>
              <a:t>, </a:t>
            </a:r>
            <a:r>
              <a:rPr lang="en-US" sz="1100" dirty="0" err="1" smtClean="0"/>
              <a:t>Eun</a:t>
            </a:r>
            <a:r>
              <a:rPr lang="en-US" sz="1100" dirty="0" smtClean="0"/>
              <a:t> </a:t>
            </a:r>
            <a:r>
              <a:rPr lang="en-US" sz="1100" dirty="0" err="1" smtClean="0"/>
              <a:t>Deok</a:t>
            </a:r>
            <a:r>
              <a:rPr lang="en-US" sz="1100" dirty="0" smtClean="0"/>
              <a:t> Mun</a:t>
            </a:r>
            <a:r>
              <a:rPr lang="en-US" sz="1100" baseline="30000" dirty="0" smtClean="0"/>
              <a:t>6,7</a:t>
            </a:r>
            <a:r>
              <a:rPr lang="en-US" sz="1100" dirty="0" smtClean="0"/>
              <a:t>, V.S. Zapf</a:t>
            </a:r>
            <a:r>
              <a:rPr lang="en-US" sz="1100" baseline="30000" dirty="0" smtClean="0"/>
              <a:t>6</a:t>
            </a:r>
            <a:r>
              <a:rPr lang="en-US" sz="1100" dirty="0" smtClean="0"/>
              <a:t>, and Sang-</a:t>
            </a:r>
            <a:r>
              <a:rPr lang="en-US" sz="1100" dirty="0" err="1" smtClean="0"/>
              <a:t>Wook</a:t>
            </a:r>
            <a:r>
              <a:rPr lang="en-US" sz="1100" dirty="0" smtClean="0"/>
              <a:t> Cheong</a:t>
            </a:r>
            <a:r>
              <a:rPr lang="en-US" sz="1100" baseline="30000" dirty="0" smtClean="0"/>
              <a:t>1,2</a:t>
            </a:r>
            <a:r>
              <a:rPr lang="en-US" sz="1100" dirty="0" smtClean="0"/>
              <a:t/>
            </a:r>
            <a:br>
              <a:rPr lang="en-US" sz="1100" dirty="0" smtClean="0"/>
            </a:br>
            <a:r>
              <a:rPr lang="en-US" sz="1050" baseline="30000" dirty="0" smtClean="0">
                <a:solidFill>
                  <a:srgbClr val="0033CC"/>
                </a:solidFill>
              </a:rPr>
              <a:t>1</a:t>
            </a:r>
            <a:r>
              <a:rPr lang="en-US" sz="1050" dirty="0" smtClean="0">
                <a:solidFill>
                  <a:srgbClr val="0033CC"/>
                </a:solidFill>
              </a:rPr>
              <a:t>Rutgers </a:t>
            </a:r>
            <a:r>
              <a:rPr lang="en-US" sz="1050" dirty="0" err="1" smtClean="0">
                <a:solidFill>
                  <a:srgbClr val="0033CC"/>
                </a:solidFill>
              </a:rPr>
              <a:t>Univ</a:t>
            </a:r>
            <a:r>
              <a:rPr lang="en-US" sz="1050" dirty="0" smtClean="0">
                <a:solidFill>
                  <a:srgbClr val="0033CC"/>
                </a:solidFill>
              </a:rPr>
              <a:t>; </a:t>
            </a:r>
            <a:r>
              <a:rPr lang="en-US" sz="1050" baseline="30000" dirty="0" smtClean="0">
                <a:solidFill>
                  <a:srgbClr val="0033CC"/>
                </a:solidFill>
              </a:rPr>
              <a:t>2</a:t>
            </a:r>
            <a:r>
              <a:rPr lang="en-US" sz="1050" dirty="0" smtClean="0">
                <a:solidFill>
                  <a:srgbClr val="0033CC"/>
                </a:solidFill>
              </a:rPr>
              <a:t>Max Plank POSTECH, Pohang </a:t>
            </a:r>
            <a:r>
              <a:rPr lang="en-US" sz="1050" dirty="0" err="1" smtClean="0">
                <a:solidFill>
                  <a:srgbClr val="0033CC"/>
                </a:solidFill>
              </a:rPr>
              <a:t>Univ</a:t>
            </a:r>
            <a:r>
              <a:rPr lang="en-US" sz="1050" dirty="0" smtClean="0">
                <a:solidFill>
                  <a:srgbClr val="0033CC"/>
                </a:solidFill>
              </a:rPr>
              <a:t> of Science and Technology; </a:t>
            </a:r>
            <a:r>
              <a:rPr lang="en-US" sz="1050" baseline="30000" dirty="0" smtClean="0">
                <a:solidFill>
                  <a:srgbClr val="0033CC"/>
                </a:solidFill>
              </a:rPr>
              <a:t>3</a:t>
            </a:r>
            <a:r>
              <a:rPr lang="en-US" sz="1050" dirty="0" smtClean="0">
                <a:solidFill>
                  <a:srgbClr val="0033CC"/>
                </a:solidFill>
              </a:rPr>
              <a:t>Shandong </a:t>
            </a:r>
            <a:r>
              <a:rPr lang="en-US" sz="1050" dirty="0" err="1" smtClean="0">
                <a:solidFill>
                  <a:srgbClr val="0033CC"/>
                </a:solidFill>
              </a:rPr>
              <a:t>Univ</a:t>
            </a:r>
            <a:r>
              <a:rPr lang="en-US" sz="1050" dirty="0" smtClean="0">
                <a:solidFill>
                  <a:srgbClr val="0033CC"/>
                </a:solidFill>
              </a:rPr>
              <a:t>; </a:t>
            </a:r>
            <a:r>
              <a:rPr lang="en-US" sz="1050" baseline="30000" dirty="0" smtClean="0">
                <a:solidFill>
                  <a:srgbClr val="0033CC"/>
                </a:solidFill>
              </a:rPr>
              <a:t>4</a:t>
            </a:r>
            <a:r>
              <a:rPr lang="en-US" sz="1050" dirty="0" smtClean="0">
                <a:solidFill>
                  <a:srgbClr val="0033CC"/>
                </a:solidFill>
              </a:rPr>
              <a:t>South </a:t>
            </a:r>
            <a:r>
              <a:rPr lang="en-US" sz="1050" dirty="0">
                <a:solidFill>
                  <a:srgbClr val="0033CC"/>
                </a:solidFill>
              </a:rPr>
              <a:t>China </a:t>
            </a:r>
            <a:r>
              <a:rPr lang="en-US" sz="1050" dirty="0" err="1" smtClean="0">
                <a:solidFill>
                  <a:srgbClr val="0033CC"/>
                </a:solidFill>
              </a:rPr>
              <a:t>Univ</a:t>
            </a:r>
            <a:r>
              <a:rPr lang="en-US" sz="1050" dirty="0" smtClean="0">
                <a:solidFill>
                  <a:srgbClr val="0033CC"/>
                </a:solidFill>
              </a:rPr>
              <a:t> of Technology, </a:t>
            </a:r>
            <a:r>
              <a:rPr lang="en-US" sz="1050" baseline="30000" dirty="0" smtClean="0">
                <a:solidFill>
                  <a:srgbClr val="0033CC"/>
                </a:solidFill>
              </a:rPr>
              <a:t>5</a:t>
            </a:r>
            <a:r>
              <a:rPr lang="en-US" sz="1050" dirty="0" smtClean="0">
                <a:solidFill>
                  <a:srgbClr val="0033CC"/>
                </a:solidFill>
              </a:rPr>
              <a:t>Osaka </a:t>
            </a:r>
            <a:r>
              <a:rPr lang="en-US" sz="1050" dirty="0">
                <a:solidFill>
                  <a:srgbClr val="0033CC"/>
                </a:solidFill>
              </a:rPr>
              <a:t>Prefecture </a:t>
            </a:r>
            <a:r>
              <a:rPr lang="en-US" sz="1050" dirty="0" err="1" smtClean="0">
                <a:solidFill>
                  <a:srgbClr val="0033CC"/>
                </a:solidFill>
              </a:rPr>
              <a:t>Univ</a:t>
            </a:r>
            <a:r>
              <a:rPr lang="en-US" sz="1050" dirty="0" smtClean="0">
                <a:solidFill>
                  <a:srgbClr val="0033CC"/>
                </a:solidFill>
              </a:rPr>
              <a:t>; </a:t>
            </a:r>
            <a:r>
              <a:rPr lang="en-US" sz="1050" baseline="30000" dirty="0" smtClean="0">
                <a:solidFill>
                  <a:srgbClr val="0033CC"/>
                </a:solidFill>
              </a:rPr>
              <a:t>6</a:t>
            </a:r>
            <a:r>
              <a:rPr lang="en-US" sz="1050" dirty="0" smtClean="0">
                <a:solidFill>
                  <a:srgbClr val="0033CC"/>
                </a:solidFill>
              </a:rPr>
              <a:t>NHMFL-Pulsed Field Facility, LANL; </a:t>
            </a:r>
            <a:r>
              <a:rPr lang="en-US" sz="1050" baseline="30000" dirty="0" smtClean="0">
                <a:solidFill>
                  <a:srgbClr val="0033CC"/>
                </a:solidFill>
              </a:rPr>
              <a:t>7</a:t>
            </a:r>
            <a:r>
              <a:rPr lang="en-US" sz="1050" dirty="0" smtClean="0">
                <a:solidFill>
                  <a:srgbClr val="0033CC"/>
                </a:solidFill>
              </a:rPr>
              <a:t>Simon </a:t>
            </a:r>
            <a:r>
              <a:rPr lang="en-US" sz="1050" dirty="0">
                <a:solidFill>
                  <a:srgbClr val="0033CC"/>
                </a:solidFill>
              </a:rPr>
              <a:t>Fraser </a:t>
            </a:r>
            <a:r>
              <a:rPr lang="en-US" sz="1050" dirty="0" err="1" smtClean="0">
                <a:solidFill>
                  <a:srgbClr val="0033CC"/>
                </a:solidFill>
              </a:rPr>
              <a:t>Univ</a:t>
            </a:r>
            <a:r>
              <a:rPr lang="en-US" sz="1050" dirty="0" smtClean="0">
                <a:solidFill>
                  <a:srgbClr val="0033CC"/>
                </a:solidFill>
              </a:rPr>
              <a:t>, Canada</a:t>
            </a:r>
          </a:p>
          <a:p>
            <a:pPr algn="ctr"/>
            <a:endParaRPr lang="en-US" sz="300" dirty="0" smtClean="0">
              <a:solidFill>
                <a:srgbClr val="0033CC"/>
              </a:solidFill>
            </a:endParaRPr>
          </a:p>
          <a:p>
            <a:pPr algn="ctr"/>
            <a:r>
              <a:rPr lang="en-US" sz="1050" b="1" kern="1200" dirty="0" smtClean="0"/>
              <a:t>Funding Grants:</a:t>
            </a:r>
            <a:r>
              <a:rPr lang="en-US" sz="1050" kern="1200" dirty="0" smtClean="0"/>
              <a:t>  G.S. </a:t>
            </a:r>
            <a:r>
              <a:rPr lang="en-US" sz="1050" kern="1200" dirty="0" err="1" smtClean="0"/>
              <a:t>Boebinger</a:t>
            </a:r>
            <a:r>
              <a:rPr lang="en-US" sz="1050" kern="1200" dirty="0" smtClean="0"/>
              <a:t> (NSF </a:t>
            </a:r>
            <a:r>
              <a:rPr lang="en-US" sz="1050" dirty="0" smtClean="0"/>
              <a:t>DMR-1157490,1644779</a:t>
            </a:r>
            <a:r>
              <a:rPr lang="en-US" sz="1200" dirty="0" smtClean="0"/>
              <a:t>)</a:t>
            </a:r>
            <a:endParaRPr lang="en-US" sz="1200" b="1" kern="1200" dirty="0"/>
          </a:p>
        </p:txBody>
      </p:sp>
      <p:pic>
        <p:nvPicPr>
          <p:cNvPr id="14" name="Picture 13" descr="JustM_purple.jpg"/>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95612" y="42094"/>
            <a:ext cx="792698" cy="944759"/>
          </a:xfrm>
          <a:prstGeom prst="rect">
            <a:avLst/>
          </a:prstGeom>
        </p:spPr>
      </p:pic>
      <p:pic>
        <p:nvPicPr>
          <p:cNvPr id="15" name="Picture 14"/>
          <p:cNvPicPr>
            <a:picLocks noChangeAspect="1"/>
          </p:cNvPicPr>
          <p:nvPr/>
        </p:nvPicPr>
        <p:blipFill>
          <a:blip r:embed="rId7"/>
          <a:stretch>
            <a:fillRect/>
          </a:stretch>
        </p:blipFill>
        <p:spPr>
          <a:xfrm>
            <a:off x="6795281" y="1480788"/>
            <a:ext cx="2253973" cy="1703949"/>
          </a:xfrm>
          <a:prstGeom prst="rect">
            <a:avLst/>
          </a:prstGeom>
        </p:spPr>
      </p:pic>
      <p:sp>
        <p:nvSpPr>
          <p:cNvPr id="16" name="Rectangle 15"/>
          <p:cNvSpPr/>
          <p:nvPr/>
        </p:nvSpPr>
        <p:spPr>
          <a:xfrm>
            <a:off x="5061734" y="1860417"/>
            <a:ext cx="3573672" cy="369332"/>
          </a:xfrm>
          <a:prstGeom prst="rect">
            <a:avLst/>
          </a:prstGeom>
        </p:spPr>
        <p:txBody>
          <a:bodyPr wrap="square">
            <a:spAutoFit/>
          </a:bodyPr>
          <a:lstStyle/>
          <a:p>
            <a:pPr algn="ctr"/>
            <a:endParaRPr lang="en-US" dirty="0"/>
          </a:p>
        </p:txBody>
      </p:sp>
      <p:sp>
        <p:nvSpPr>
          <p:cNvPr id="17" name="Rectangle 49"/>
          <p:cNvSpPr>
            <a:spLocks noChangeArrowheads="1"/>
          </p:cNvSpPr>
          <p:nvPr/>
        </p:nvSpPr>
        <p:spPr bwMode="auto">
          <a:xfrm>
            <a:off x="4635663" y="1460301"/>
            <a:ext cx="4473615" cy="4955271"/>
          </a:xfrm>
          <a:prstGeom prst="rect">
            <a:avLst/>
          </a:prstGeom>
          <a:noFill/>
          <a:ln w="19050">
            <a:solidFill>
              <a:srgbClr val="0033CC"/>
            </a:solidFill>
            <a:miter lim="800000"/>
            <a:headEnd/>
            <a:tailEnd/>
          </a:ln>
        </p:spPr>
        <p:txBody>
          <a:bodyPr wrap="none" anchor="ctr"/>
          <a:lstStyle/>
          <a:p>
            <a:endParaRPr lang="en-US"/>
          </a:p>
        </p:txBody>
      </p:sp>
      <p:sp>
        <p:nvSpPr>
          <p:cNvPr id="19" name="Rectangle 18"/>
          <p:cNvSpPr/>
          <p:nvPr/>
        </p:nvSpPr>
        <p:spPr>
          <a:xfrm>
            <a:off x="4668759" y="5436918"/>
            <a:ext cx="4562986" cy="1015663"/>
          </a:xfrm>
          <a:prstGeom prst="rect">
            <a:avLst/>
          </a:prstGeom>
        </p:spPr>
        <p:txBody>
          <a:bodyPr wrap="square">
            <a:spAutoFit/>
          </a:bodyPr>
          <a:lstStyle/>
          <a:p>
            <a:r>
              <a:rPr lang="en-US" sz="1200" b="1" dirty="0" smtClean="0">
                <a:latin typeface="+mj-lt"/>
              </a:rPr>
              <a:t>Top: </a:t>
            </a:r>
            <a:r>
              <a:rPr lang="en-US" sz="1200" dirty="0" smtClean="0">
                <a:latin typeface="+mj-lt"/>
              </a:rPr>
              <a:t>Magnetization to 60T (left). Heat capacity to &lt; 1K (right).</a:t>
            </a:r>
            <a:r>
              <a:rPr lang="en-US" sz="1200" b="1" dirty="0" smtClean="0">
                <a:latin typeface="+mj-lt"/>
              </a:rPr>
              <a:t> Bottom: </a:t>
            </a:r>
            <a:r>
              <a:rPr lang="en-US" sz="1200" dirty="0" smtClean="0">
                <a:latin typeface="+mj-lt"/>
              </a:rPr>
              <a:t>Schematic of </a:t>
            </a:r>
            <a:r>
              <a:rPr lang="en-US" sz="1200" dirty="0">
                <a:latin typeface="+mj-lt"/>
              </a:rPr>
              <a:t>TbInO</a:t>
            </a:r>
            <a:r>
              <a:rPr lang="en-US" sz="1200" baseline="-25000" dirty="0">
                <a:latin typeface="+mj-lt"/>
              </a:rPr>
              <a:t>3</a:t>
            </a:r>
            <a:r>
              <a:rPr lang="en-US" sz="1200" dirty="0">
                <a:latin typeface="+mj-lt"/>
              </a:rPr>
              <a:t> </a:t>
            </a:r>
            <a:r>
              <a:rPr lang="en-US" sz="1200" dirty="0" smtClean="0">
                <a:latin typeface="+mj-lt"/>
              </a:rPr>
              <a:t>describing three different</a:t>
            </a:r>
            <a:r>
              <a:rPr lang="en-US" sz="1200" dirty="0" smtClean="0"/>
              <a:t> </a:t>
            </a:r>
            <a:r>
              <a:rPr lang="en-US" sz="1200" dirty="0" smtClean="0">
                <a:latin typeface="+mj-lt"/>
              </a:rPr>
              <a:t>structural/ferroelectric </a:t>
            </a:r>
            <a:r>
              <a:rPr lang="en-US" sz="1200" dirty="0">
                <a:latin typeface="+mj-lt"/>
              </a:rPr>
              <a:t>domains </a:t>
            </a:r>
            <a:r>
              <a:rPr lang="en-US" sz="1200" dirty="0"/>
              <a:t>(</a:t>
            </a:r>
            <a:r>
              <a:rPr lang="en-US" sz="1200" dirty="0" err="1">
                <a:latin typeface="Symbol" panose="05050102010706020507" pitchFamily="18" charset="2"/>
              </a:rPr>
              <a:t>a+,b-,g</a:t>
            </a:r>
            <a:r>
              <a:rPr lang="en-US" sz="1200" dirty="0">
                <a:latin typeface="Symbol" panose="05050102010706020507" pitchFamily="18" charset="2"/>
              </a:rPr>
              <a:t>-</a:t>
            </a:r>
            <a:r>
              <a:rPr lang="en-US" sz="1200" dirty="0" smtClean="0"/>
              <a:t>) as well as atomically-sharp </a:t>
            </a:r>
            <a:r>
              <a:rPr lang="en-US" sz="1200" dirty="0" smtClean="0">
                <a:latin typeface="+mj-lt"/>
              </a:rPr>
              <a:t>domain </a:t>
            </a:r>
            <a:r>
              <a:rPr lang="en-US" sz="1200" dirty="0">
                <a:latin typeface="+mj-lt"/>
              </a:rPr>
              <a:t>walls. The innermost region (γ+) shows </a:t>
            </a:r>
            <a:r>
              <a:rPr lang="en-US" sz="1200" dirty="0" smtClean="0">
                <a:latin typeface="+mj-lt"/>
              </a:rPr>
              <a:t>a snapshot </a:t>
            </a:r>
            <a:r>
              <a:rPr lang="en-US" sz="1200" dirty="0">
                <a:latin typeface="+mj-lt"/>
              </a:rPr>
              <a:t>of entangled spins (blue loops) in the spin liquid </a:t>
            </a:r>
            <a:r>
              <a:rPr lang="en-US" sz="1200" dirty="0" smtClean="0">
                <a:latin typeface="+mj-lt"/>
              </a:rPr>
              <a:t>state</a:t>
            </a:r>
            <a:endParaRPr lang="en-US" sz="1200" dirty="0">
              <a:latin typeface="+mj-lt"/>
            </a:endParaRPr>
          </a:p>
        </p:txBody>
      </p:sp>
      <p:graphicFrame>
        <p:nvGraphicFramePr>
          <p:cNvPr id="20" name="Object 19"/>
          <p:cNvGraphicFramePr>
            <a:graphicFrameLocks noChangeAspect="1"/>
          </p:cNvGraphicFramePr>
          <p:nvPr>
            <p:extLst>
              <p:ext uri="{D42A27DB-BD31-4B8C-83A1-F6EECF244321}">
                <p14:modId xmlns:p14="http://schemas.microsoft.com/office/powerpoint/2010/main" val="1375544590"/>
              </p:ext>
            </p:extLst>
          </p:nvPr>
        </p:nvGraphicFramePr>
        <p:xfrm>
          <a:off x="4610100" y="1506740"/>
          <a:ext cx="3718138" cy="2594744"/>
        </p:xfrm>
        <a:graphic>
          <a:graphicData uri="http://schemas.openxmlformats.org/presentationml/2006/ole">
            <mc:AlternateContent xmlns:mc="http://schemas.openxmlformats.org/markup-compatibility/2006">
              <mc:Choice xmlns:v="urn:schemas-microsoft-com:vml" Requires="v">
                <p:oleObj spid="_x0000_s1034" name="Graph" r:id="rId8" imgW="4155480" imgH="2900160" progId="Origin95.Graph">
                  <p:embed/>
                </p:oleObj>
              </mc:Choice>
              <mc:Fallback>
                <p:oleObj name="Graph" r:id="rId8" imgW="4155480" imgH="2900160" progId="Origin95.Graph">
                  <p:embed/>
                  <p:pic>
                    <p:nvPicPr>
                      <p:cNvPr id="21" name="Object 20"/>
                      <p:cNvPicPr/>
                      <p:nvPr/>
                    </p:nvPicPr>
                    <p:blipFill>
                      <a:blip r:embed="rId9"/>
                      <a:stretch>
                        <a:fillRect/>
                      </a:stretch>
                    </p:blipFill>
                    <p:spPr>
                      <a:xfrm>
                        <a:off x="4610100" y="1506740"/>
                        <a:ext cx="3718138" cy="2594744"/>
                      </a:xfrm>
                      <a:prstGeom prst="rect">
                        <a:avLst/>
                      </a:prstGeom>
                    </p:spPr>
                  </p:pic>
                </p:oleObj>
              </mc:Fallback>
            </mc:AlternateContent>
          </a:graphicData>
        </a:graphic>
      </p:graphicFrame>
      <p:sp>
        <p:nvSpPr>
          <p:cNvPr id="21" name="Text Box 28"/>
          <p:cNvSpPr txBox="1">
            <a:spLocks noChangeArrowheads="1"/>
          </p:cNvSpPr>
          <p:nvPr/>
        </p:nvSpPr>
        <p:spPr bwMode="auto">
          <a:xfrm>
            <a:off x="48819" y="6034335"/>
            <a:ext cx="4677810" cy="769441"/>
          </a:xfrm>
          <a:prstGeom prst="rect">
            <a:avLst/>
          </a:prstGeom>
          <a:noFill/>
          <a:ln w="9525">
            <a:noFill/>
            <a:miter lim="800000"/>
            <a:headEnd/>
            <a:tailEnd/>
          </a:ln>
        </p:spPr>
        <p:txBody>
          <a:bodyPr wrap="square">
            <a:spAutoFit/>
          </a:bodyPr>
          <a:lstStyle/>
          <a:p>
            <a:pPr marL="0" marR="0">
              <a:spcBef>
                <a:spcPts val="0"/>
              </a:spcBef>
              <a:spcAft>
                <a:spcPts val="0"/>
              </a:spcAft>
              <a:tabLst>
                <a:tab pos="228600" algn="l"/>
              </a:tabLst>
            </a:pPr>
            <a:r>
              <a:rPr lang="en-US" sz="1100" b="1" dirty="0" smtClean="0">
                <a:solidFill>
                  <a:srgbClr val="333399"/>
                </a:solidFill>
                <a:ea typeface="MS Mincho" panose="02020609040205080304" pitchFamily="49" charset="-128"/>
              </a:rPr>
              <a:t>Reference: </a:t>
            </a:r>
            <a:r>
              <a:rPr lang="en-US" sz="1100" dirty="0" smtClean="0">
                <a:solidFill>
                  <a:srgbClr val="333399"/>
                </a:solidFill>
                <a:ea typeface="MS Mincho" panose="02020609040205080304" pitchFamily="49" charset="-128"/>
              </a:rPr>
              <a:t>J.W. </a:t>
            </a:r>
            <a:r>
              <a:rPr lang="en-US" sz="1100" dirty="0" smtClean="0">
                <a:solidFill>
                  <a:srgbClr val="333399"/>
                </a:solidFill>
              </a:rPr>
              <a:t>Kim</a:t>
            </a:r>
            <a:r>
              <a:rPr lang="en-US" sz="1100" dirty="0">
                <a:solidFill>
                  <a:srgbClr val="333399"/>
                </a:solidFill>
              </a:rPr>
              <a:t>, </a:t>
            </a:r>
            <a:r>
              <a:rPr lang="en-US" sz="1100" dirty="0" smtClean="0">
                <a:solidFill>
                  <a:srgbClr val="333399"/>
                </a:solidFill>
              </a:rPr>
              <a:t>Y. Wang</a:t>
            </a:r>
            <a:r>
              <a:rPr lang="en-US" sz="1100" dirty="0">
                <a:solidFill>
                  <a:srgbClr val="333399"/>
                </a:solidFill>
              </a:rPr>
              <a:t>, </a:t>
            </a:r>
            <a:r>
              <a:rPr lang="en-US" sz="1100" dirty="0" smtClean="0">
                <a:solidFill>
                  <a:srgbClr val="333399"/>
                </a:solidFill>
              </a:rPr>
              <a:t>F.T. Huang</a:t>
            </a:r>
            <a:r>
              <a:rPr lang="en-US" sz="1100" dirty="0">
                <a:solidFill>
                  <a:srgbClr val="333399"/>
                </a:solidFill>
              </a:rPr>
              <a:t>, </a:t>
            </a:r>
            <a:r>
              <a:rPr lang="en-US" sz="1100" dirty="0" smtClean="0">
                <a:solidFill>
                  <a:srgbClr val="333399"/>
                </a:solidFill>
              </a:rPr>
              <a:t>Y. Wang</a:t>
            </a:r>
            <a:r>
              <a:rPr lang="en-US" sz="1100" dirty="0">
                <a:solidFill>
                  <a:srgbClr val="333399"/>
                </a:solidFill>
              </a:rPr>
              <a:t>, </a:t>
            </a:r>
            <a:r>
              <a:rPr lang="en-US" sz="1100" dirty="0" smtClean="0">
                <a:solidFill>
                  <a:srgbClr val="333399"/>
                </a:solidFill>
              </a:rPr>
              <a:t>X. Fang</a:t>
            </a:r>
            <a:r>
              <a:rPr lang="en-US" sz="1100" dirty="0">
                <a:solidFill>
                  <a:srgbClr val="333399"/>
                </a:solidFill>
              </a:rPr>
              <a:t>, </a:t>
            </a:r>
            <a:r>
              <a:rPr lang="en-US" sz="1100" dirty="0" smtClean="0">
                <a:solidFill>
                  <a:srgbClr val="333399"/>
                </a:solidFill>
              </a:rPr>
              <a:t>X. Luo</a:t>
            </a:r>
            <a:r>
              <a:rPr lang="en-US" sz="1100" dirty="0">
                <a:solidFill>
                  <a:srgbClr val="333399"/>
                </a:solidFill>
              </a:rPr>
              <a:t>, </a:t>
            </a:r>
            <a:r>
              <a:rPr lang="en-US" sz="1100" dirty="0" smtClean="0">
                <a:solidFill>
                  <a:srgbClr val="333399"/>
                </a:solidFill>
              </a:rPr>
              <a:t>Y. </a:t>
            </a:r>
            <a:r>
              <a:rPr lang="en-US" sz="1100" dirty="0">
                <a:solidFill>
                  <a:srgbClr val="333399"/>
                </a:solidFill>
              </a:rPr>
              <a:t>Li, </a:t>
            </a:r>
            <a:r>
              <a:rPr lang="en-US" sz="1100" dirty="0" smtClean="0">
                <a:solidFill>
                  <a:srgbClr val="333399"/>
                </a:solidFill>
              </a:rPr>
              <a:t>M. Wu</a:t>
            </a:r>
            <a:r>
              <a:rPr lang="en-US" sz="1100" dirty="0">
                <a:solidFill>
                  <a:srgbClr val="333399"/>
                </a:solidFill>
              </a:rPr>
              <a:t>, </a:t>
            </a:r>
            <a:r>
              <a:rPr lang="en-US" sz="1100" dirty="0" smtClean="0">
                <a:solidFill>
                  <a:srgbClr val="333399"/>
                </a:solidFill>
              </a:rPr>
              <a:t>S. Mori</a:t>
            </a:r>
            <a:r>
              <a:rPr lang="en-US" sz="1100" dirty="0">
                <a:solidFill>
                  <a:srgbClr val="333399"/>
                </a:solidFill>
              </a:rPr>
              <a:t>, </a:t>
            </a:r>
            <a:r>
              <a:rPr lang="en-US" sz="1100" dirty="0" smtClean="0">
                <a:solidFill>
                  <a:srgbClr val="333399"/>
                </a:solidFill>
              </a:rPr>
              <a:t>D. Kwok</a:t>
            </a:r>
            <a:r>
              <a:rPr lang="en-US" sz="1100" dirty="0">
                <a:solidFill>
                  <a:srgbClr val="333399"/>
                </a:solidFill>
              </a:rPr>
              <a:t>, </a:t>
            </a:r>
            <a:r>
              <a:rPr lang="en-US" sz="1100" dirty="0" smtClean="0">
                <a:solidFill>
                  <a:srgbClr val="333399"/>
                </a:solidFill>
              </a:rPr>
              <a:t>E.D. </a:t>
            </a:r>
            <a:r>
              <a:rPr lang="en-US" sz="1100" dirty="0" err="1" smtClean="0">
                <a:solidFill>
                  <a:srgbClr val="333399"/>
                </a:solidFill>
              </a:rPr>
              <a:t>Mun</a:t>
            </a:r>
            <a:r>
              <a:rPr lang="en-US" sz="1100" dirty="0">
                <a:solidFill>
                  <a:srgbClr val="333399"/>
                </a:solidFill>
              </a:rPr>
              <a:t>, </a:t>
            </a:r>
            <a:r>
              <a:rPr lang="en-US" sz="1100" dirty="0" smtClean="0">
                <a:solidFill>
                  <a:srgbClr val="333399"/>
                </a:solidFill>
              </a:rPr>
              <a:t>V.S. Zapf</a:t>
            </a:r>
            <a:r>
              <a:rPr lang="en-US" sz="1100" dirty="0">
                <a:solidFill>
                  <a:srgbClr val="333399"/>
                </a:solidFill>
              </a:rPr>
              <a:t>, </a:t>
            </a:r>
            <a:r>
              <a:rPr lang="en-US" sz="1100" dirty="0" smtClean="0">
                <a:solidFill>
                  <a:srgbClr val="333399"/>
                </a:solidFill>
              </a:rPr>
              <a:t>S.W. Cheong,   </a:t>
            </a:r>
            <a:r>
              <a:rPr lang="en-US" sz="1100" i="1" dirty="0" smtClean="0">
                <a:solidFill>
                  <a:srgbClr val="333399"/>
                </a:solidFill>
              </a:rPr>
              <a:t>Spin </a:t>
            </a:r>
            <a:r>
              <a:rPr lang="en-US" sz="1100" i="1" dirty="0">
                <a:solidFill>
                  <a:srgbClr val="333399"/>
                </a:solidFill>
              </a:rPr>
              <a:t>liquid </a:t>
            </a:r>
            <a:r>
              <a:rPr lang="en-US" sz="1100" i="1" dirty="0" smtClean="0">
                <a:solidFill>
                  <a:srgbClr val="333399"/>
                </a:solidFill>
              </a:rPr>
              <a:t>state </a:t>
            </a:r>
            <a:r>
              <a:rPr lang="en-US" sz="1100" i="1" dirty="0">
                <a:solidFill>
                  <a:srgbClr val="333399"/>
                </a:solidFill>
              </a:rPr>
              <a:t>and topological structural defects in hexagonal TbInO3,</a:t>
            </a:r>
            <a:r>
              <a:rPr lang="en-US" sz="1100" dirty="0">
                <a:solidFill>
                  <a:srgbClr val="333399"/>
                </a:solidFill>
              </a:rPr>
              <a:t> Phys. Rev. X, </a:t>
            </a:r>
            <a:r>
              <a:rPr lang="en-US" sz="1100" b="1" dirty="0">
                <a:solidFill>
                  <a:srgbClr val="333399"/>
                </a:solidFill>
              </a:rPr>
              <a:t>9</a:t>
            </a:r>
            <a:r>
              <a:rPr lang="en-US" sz="1100" dirty="0">
                <a:solidFill>
                  <a:srgbClr val="333399"/>
                </a:solidFill>
              </a:rPr>
              <a:t>, 031005 (2019) </a:t>
            </a:r>
            <a:r>
              <a:rPr lang="en-US" sz="1100" dirty="0">
                <a:solidFill>
                  <a:srgbClr val="333399"/>
                </a:solidFill>
                <a:hlinkClick r:id="rId10"/>
              </a:rPr>
              <a:t>doi.org/10.1103/PhysRevX.9.031005</a:t>
            </a:r>
            <a:endParaRPr lang="en-US" sz="1100" dirty="0">
              <a:solidFill>
                <a:srgbClr val="333399"/>
              </a:solidFill>
            </a:endParaRPr>
          </a:p>
        </p:txBody>
      </p:sp>
      <p:sp>
        <p:nvSpPr>
          <p:cNvPr id="22" name="Text Box 28"/>
          <p:cNvSpPr txBox="1">
            <a:spLocks noChangeArrowheads="1"/>
          </p:cNvSpPr>
          <p:nvPr/>
        </p:nvSpPr>
        <p:spPr bwMode="auto">
          <a:xfrm>
            <a:off x="5170713" y="6416433"/>
            <a:ext cx="3434443" cy="430887"/>
          </a:xfrm>
          <a:prstGeom prst="rect">
            <a:avLst/>
          </a:prstGeom>
          <a:noFill/>
          <a:ln w="9525">
            <a:noFill/>
            <a:miter lim="800000"/>
            <a:headEnd/>
            <a:tailEnd/>
          </a:ln>
        </p:spPr>
        <p:txBody>
          <a:bodyPr wrap="square">
            <a:spAutoFit/>
          </a:bodyPr>
          <a:lstStyle/>
          <a:p>
            <a:pPr marL="0" marR="0" algn="just">
              <a:spcBef>
                <a:spcPts val="0"/>
              </a:spcBef>
              <a:spcAft>
                <a:spcPts val="0"/>
              </a:spcAft>
              <a:tabLst>
                <a:tab pos="228600" algn="l"/>
              </a:tabLst>
            </a:pPr>
            <a:r>
              <a:rPr lang="en-US" sz="1100" b="1" dirty="0" smtClean="0">
                <a:solidFill>
                  <a:srgbClr val="333399"/>
                </a:solidFill>
              </a:rPr>
              <a:t>Facilities:</a:t>
            </a:r>
            <a:r>
              <a:rPr lang="en-US" sz="1100" dirty="0" smtClean="0">
                <a:solidFill>
                  <a:srgbClr val="333399"/>
                </a:solidFill>
              </a:rPr>
              <a:t> 65 T magnets and PPMS (with dilution refrigerator) at the NHMFL-Pulsed Field Facility.</a:t>
            </a:r>
            <a:endParaRPr lang="en-US" sz="1100" dirty="0">
              <a:solidFill>
                <a:srgbClr val="333399"/>
              </a:solidFill>
            </a:endParaRPr>
          </a:p>
        </p:txBody>
      </p:sp>
    </p:spTree>
    <p:extLst>
      <p:ext uri="{BB962C8B-B14F-4D97-AF65-F5344CB8AC3E}">
        <p14:creationId xmlns:p14="http://schemas.microsoft.com/office/powerpoint/2010/main" val="41064314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9" name="Line 42"/>
          <p:cNvSpPr>
            <a:spLocks noChangeShapeType="1"/>
          </p:cNvSpPr>
          <p:nvPr/>
        </p:nvSpPr>
        <p:spPr bwMode="auto">
          <a:xfrm>
            <a:off x="48819" y="1420343"/>
            <a:ext cx="9029700" cy="0"/>
          </a:xfrm>
          <a:prstGeom prst="line">
            <a:avLst/>
          </a:prstGeom>
          <a:noFill/>
          <a:ln w="82550" cmpd="thickThin">
            <a:solidFill>
              <a:schemeClr val="tx1"/>
            </a:solidFill>
            <a:round/>
            <a:headEnd/>
            <a:tailEnd/>
          </a:ln>
        </p:spPr>
        <p:txBody>
          <a:bodyPr/>
          <a:lstStyle/>
          <a:p>
            <a:endParaRPr lang="en-US"/>
          </a:p>
        </p:txBody>
      </p:sp>
      <p:sp>
        <p:nvSpPr>
          <p:cNvPr id="11" name="Rectangle 10"/>
          <p:cNvSpPr/>
          <p:nvPr/>
        </p:nvSpPr>
        <p:spPr>
          <a:xfrm>
            <a:off x="5108030" y="2084252"/>
            <a:ext cx="3573672" cy="369332"/>
          </a:xfrm>
          <a:prstGeom prst="rect">
            <a:avLst/>
          </a:prstGeom>
        </p:spPr>
        <p:txBody>
          <a:bodyPr wrap="square">
            <a:spAutoFit/>
          </a:bodyPr>
          <a:lstStyle/>
          <a:p>
            <a:pPr algn="ctr"/>
            <a:endParaRPr lang="en-US" dirty="0"/>
          </a:p>
        </p:txBody>
      </p:sp>
      <p:pic>
        <p:nvPicPr>
          <p:cNvPr id="12" name="Picture 11" descr="NSF logo.jpg"/>
          <p:cNvPicPr>
            <a:picLocks noChangeAspect="1"/>
          </p:cNvPicPr>
          <p:nvPr/>
        </p:nvPicPr>
        <p:blipFill>
          <a:blip r:embed="rId3"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28" name="Text Box 28"/>
          <p:cNvSpPr txBox="1">
            <a:spLocks noChangeArrowheads="1"/>
          </p:cNvSpPr>
          <p:nvPr/>
        </p:nvSpPr>
        <p:spPr bwMode="auto">
          <a:xfrm>
            <a:off x="4537388" y="6042392"/>
            <a:ext cx="4677810" cy="769441"/>
          </a:xfrm>
          <a:prstGeom prst="rect">
            <a:avLst/>
          </a:prstGeom>
          <a:noFill/>
          <a:ln w="9525">
            <a:noFill/>
            <a:miter lim="800000"/>
            <a:headEnd/>
            <a:tailEnd/>
          </a:ln>
        </p:spPr>
        <p:txBody>
          <a:bodyPr wrap="square">
            <a:spAutoFit/>
          </a:bodyPr>
          <a:lstStyle/>
          <a:p>
            <a:pPr marL="0" marR="0">
              <a:spcBef>
                <a:spcPts val="0"/>
              </a:spcBef>
              <a:spcAft>
                <a:spcPts val="0"/>
              </a:spcAft>
              <a:tabLst>
                <a:tab pos="228600" algn="l"/>
              </a:tabLst>
            </a:pPr>
            <a:r>
              <a:rPr lang="en-US" sz="1100" b="1" dirty="0" smtClean="0">
                <a:solidFill>
                  <a:srgbClr val="333399"/>
                </a:solidFill>
                <a:ea typeface="MS Mincho" panose="02020609040205080304" pitchFamily="49" charset="-128"/>
              </a:rPr>
              <a:t>Reference: </a:t>
            </a:r>
            <a:r>
              <a:rPr lang="en-US" sz="1100" dirty="0" smtClean="0">
                <a:solidFill>
                  <a:srgbClr val="333399"/>
                </a:solidFill>
                <a:ea typeface="MS Mincho" panose="02020609040205080304" pitchFamily="49" charset="-128"/>
              </a:rPr>
              <a:t>J.W. </a:t>
            </a:r>
            <a:r>
              <a:rPr lang="en-US" sz="1100" dirty="0" smtClean="0">
                <a:solidFill>
                  <a:srgbClr val="333399"/>
                </a:solidFill>
              </a:rPr>
              <a:t>Kim</a:t>
            </a:r>
            <a:r>
              <a:rPr lang="en-US" sz="1100" dirty="0">
                <a:solidFill>
                  <a:srgbClr val="333399"/>
                </a:solidFill>
              </a:rPr>
              <a:t>, </a:t>
            </a:r>
            <a:r>
              <a:rPr lang="en-US" sz="1100" dirty="0" smtClean="0">
                <a:solidFill>
                  <a:srgbClr val="333399"/>
                </a:solidFill>
              </a:rPr>
              <a:t>Y. Wang</a:t>
            </a:r>
            <a:r>
              <a:rPr lang="en-US" sz="1100" dirty="0">
                <a:solidFill>
                  <a:srgbClr val="333399"/>
                </a:solidFill>
              </a:rPr>
              <a:t>, </a:t>
            </a:r>
            <a:r>
              <a:rPr lang="en-US" sz="1100" dirty="0" smtClean="0">
                <a:solidFill>
                  <a:srgbClr val="333399"/>
                </a:solidFill>
              </a:rPr>
              <a:t>F.T. Huang</a:t>
            </a:r>
            <a:r>
              <a:rPr lang="en-US" sz="1100" dirty="0">
                <a:solidFill>
                  <a:srgbClr val="333399"/>
                </a:solidFill>
              </a:rPr>
              <a:t>, </a:t>
            </a:r>
            <a:r>
              <a:rPr lang="en-US" sz="1100" dirty="0" smtClean="0">
                <a:solidFill>
                  <a:srgbClr val="333399"/>
                </a:solidFill>
              </a:rPr>
              <a:t>Y. Wang</a:t>
            </a:r>
            <a:r>
              <a:rPr lang="en-US" sz="1100" dirty="0">
                <a:solidFill>
                  <a:srgbClr val="333399"/>
                </a:solidFill>
              </a:rPr>
              <a:t>, </a:t>
            </a:r>
            <a:r>
              <a:rPr lang="en-US" sz="1100" dirty="0" smtClean="0">
                <a:solidFill>
                  <a:srgbClr val="333399"/>
                </a:solidFill>
              </a:rPr>
              <a:t>X. Fang</a:t>
            </a:r>
            <a:r>
              <a:rPr lang="en-US" sz="1100" dirty="0">
                <a:solidFill>
                  <a:srgbClr val="333399"/>
                </a:solidFill>
              </a:rPr>
              <a:t>, </a:t>
            </a:r>
            <a:r>
              <a:rPr lang="en-US" sz="1100" dirty="0" smtClean="0">
                <a:solidFill>
                  <a:srgbClr val="333399"/>
                </a:solidFill>
              </a:rPr>
              <a:t>X. Luo</a:t>
            </a:r>
            <a:r>
              <a:rPr lang="en-US" sz="1100" dirty="0">
                <a:solidFill>
                  <a:srgbClr val="333399"/>
                </a:solidFill>
              </a:rPr>
              <a:t>, </a:t>
            </a:r>
            <a:r>
              <a:rPr lang="en-US" sz="1100" dirty="0" smtClean="0">
                <a:solidFill>
                  <a:srgbClr val="333399"/>
                </a:solidFill>
              </a:rPr>
              <a:t>Y. </a:t>
            </a:r>
            <a:r>
              <a:rPr lang="en-US" sz="1100" dirty="0">
                <a:solidFill>
                  <a:srgbClr val="333399"/>
                </a:solidFill>
              </a:rPr>
              <a:t>Li, </a:t>
            </a:r>
            <a:r>
              <a:rPr lang="en-US" sz="1100" dirty="0" smtClean="0">
                <a:solidFill>
                  <a:srgbClr val="333399"/>
                </a:solidFill>
              </a:rPr>
              <a:t>M. Wu</a:t>
            </a:r>
            <a:r>
              <a:rPr lang="en-US" sz="1100" dirty="0">
                <a:solidFill>
                  <a:srgbClr val="333399"/>
                </a:solidFill>
              </a:rPr>
              <a:t>, </a:t>
            </a:r>
            <a:r>
              <a:rPr lang="en-US" sz="1100" dirty="0" smtClean="0">
                <a:solidFill>
                  <a:srgbClr val="333399"/>
                </a:solidFill>
              </a:rPr>
              <a:t>S. Mori</a:t>
            </a:r>
            <a:r>
              <a:rPr lang="en-US" sz="1100" dirty="0">
                <a:solidFill>
                  <a:srgbClr val="333399"/>
                </a:solidFill>
              </a:rPr>
              <a:t>, </a:t>
            </a:r>
            <a:r>
              <a:rPr lang="en-US" sz="1100" dirty="0" smtClean="0">
                <a:solidFill>
                  <a:srgbClr val="333399"/>
                </a:solidFill>
              </a:rPr>
              <a:t>D. Kwok</a:t>
            </a:r>
            <a:r>
              <a:rPr lang="en-US" sz="1100" dirty="0">
                <a:solidFill>
                  <a:srgbClr val="333399"/>
                </a:solidFill>
              </a:rPr>
              <a:t>, </a:t>
            </a:r>
            <a:r>
              <a:rPr lang="en-US" sz="1100" dirty="0" smtClean="0">
                <a:solidFill>
                  <a:srgbClr val="333399"/>
                </a:solidFill>
              </a:rPr>
              <a:t>E.D. </a:t>
            </a:r>
            <a:r>
              <a:rPr lang="en-US" sz="1100" dirty="0" err="1" smtClean="0">
                <a:solidFill>
                  <a:srgbClr val="333399"/>
                </a:solidFill>
              </a:rPr>
              <a:t>Mun</a:t>
            </a:r>
            <a:r>
              <a:rPr lang="en-US" sz="1100" dirty="0">
                <a:solidFill>
                  <a:srgbClr val="333399"/>
                </a:solidFill>
              </a:rPr>
              <a:t>, </a:t>
            </a:r>
            <a:r>
              <a:rPr lang="en-US" sz="1100" dirty="0" smtClean="0">
                <a:solidFill>
                  <a:srgbClr val="333399"/>
                </a:solidFill>
              </a:rPr>
              <a:t>V.S. Zapf</a:t>
            </a:r>
            <a:r>
              <a:rPr lang="en-US" sz="1100" dirty="0">
                <a:solidFill>
                  <a:srgbClr val="333399"/>
                </a:solidFill>
              </a:rPr>
              <a:t>, </a:t>
            </a:r>
            <a:r>
              <a:rPr lang="en-US" sz="1100" dirty="0" smtClean="0">
                <a:solidFill>
                  <a:srgbClr val="333399"/>
                </a:solidFill>
              </a:rPr>
              <a:t>S.W. Cheong,   </a:t>
            </a:r>
            <a:r>
              <a:rPr lang="en-US" sz="1100" i="1" dirty="0" smtClean="0">
                <a:solidFill>
                  <a:srgbClr val="333399"/>
                </a:solidFill>
              </a:rPr>
              <a:t>Spin </a:t>
            </a:r>
            <a:r>
              <a:rPr lang="en-US" sz="1100" i="1" dirty="0">
                <a:solidFill>
                  <a:srgbClr val="333399"/>
                </a:solidFill>
              </a:rPr>
              <a:t>liquid </a:t>
            </a:r>
            <a:r>
              <a:rPr lang="en-US" sz="1100" i="1" dirty="0" smtClean="0">
                <a:solidFill>
                  <a:srgbClr val="333399"/>
                </a:solidFill>
              </a:rPr>
              <a:t>state </a:t>
            </a:r>
            <a:r>
              <a:rPr lang="en-US" sz="1100" i="1" dirty="0">
                <a:solidFill>
                  <a:srgbClr val="333399"/>
                </a:solidFill>
              </a:rPr>
              <a:t>and topological structural defects in hexagonal TbInO3,</a:t>
            </a:r>
            <a:r>
              <a:rPr lang="en-US" sz="1100" dirty="0">
                <a:solidFill>
                  <a:srgbClr val="333399"/>
                </a:solidFill>
              </a:rPr>
              <a:t> Phys. Rev. X, </a:t>
            </a:r>
            <a:r>
              <a:rPr lang="en-US" sz="1100" b="1" dirty="0">
                <a:solidFill>
                  <a:srgbClr val="333399"/>
                </a:solidFill>
              </a:rPr>
              <a:t>9</a:t>
            </a:r>
            <a:r>
              <a:rPr lang="en-US" sz="1100" dirty="0">
                <a:solidFill>
                  <a:srgbClr val="333399"/>
                </a:solidFill>
              </a:rPr>
              <a:t>, 031005 (2019) </a:t>
            </a:r>
            <a:r>
              <a:rPr lang="en-US" sz="1100" dirty="0">
                <a:solidFill>
                  <a:srgbClr val="333399"/>
                </a:solidFill>
                <a:hlinkClick r:id="rId5"/>
              </a:rPr>
              <a:t>doi.org/10.1103/PhysRevX.9.031005</a:t>
            </a:r>
            <a:endParaRPr lang="en-US" sz="1100" dirty="0">
              <a:solidFill>
                <a:srgbClr val="333399"/>
              </a:solidFill>
            </a:endParaRPr>
          </a:p>
        </p:txBody>
      </p:sp>
      <p:sp>
        <p:nvSpPr>
          <p:cNvPr id="29" name="Text Box 28"/>
          <p:cNvSpPr txBox="1">
            <a:spLocks noChangeArrowheads="1"/>
          </p:cNvSpPr>
          <p:nvPr/>
        </p:nvSpPr>
        <p:spPr bwMode="auto">
          <a:xfrm>
            <a:off x="4739834" y="5634684"/>
            <a:ext cx="4132162" cy="430887"/>
          </a:xfrm>
          <a:prstGeom prst="rect">
            <a:avLst/>
          </a:prstGeom>
          <a:noFill/>
          <a:ln w="9525">
            <a:noFill/>
            <a:miter lim="800000"/>
            <a:headEnd/>
            <a:tailEnd/>
          </a:ln>
        </p:spPr>
        <p:txBody>
          <a:bodyPr wrap="square">
            <a:spAutoFit/>
          </a:bodyPr>
          <a:lstStyle/>
          <a:p>
            <a:pPr marL="0" marR="0" algn="just">
              <a:spcBef>
                <a:spcPts val="0"/>
              </a:spcBef>
              <a:spcAft>
                <a:spcPts val="0"/>
              </a:spcAft>
              <a:tabLst>
                <a:tab pos="228600" algn="l"/>
              </a:tabLst>
            </a:pPr>
            <a:r>
              <a:rPr lang="en-US" sz="1100" b="1" dirty="0" smtClean="0">
                <a:solidFill>
                  <a:srgbClr val="333399"/>
                </a:solidFill>
              </a:rPr>
              <a:t>Facilities:</a:t>
            </a:r>
            <a:r>
              <a:rPr lang="en-US" sz="1100" dirty="0" smtClean="0">
                <a:solidFill>
                  <a:srgbClr val="333399"/>
                </a:solidFill>
              </a:rPr>
              <a:t> 65 T magnets and PPMS (with dilution refrigerator) at the NHMFL-Pulsed Field Facility.</a:t>
            </a:r>
            <a:endParaRPr lang="en-US" sz="1100" dirty="0">
              <a:solidFill>
                <a:srgbClr val="333399"/>
              </a:solidFill>
            </a:endParaRPr>
          </a:p>
        </p:txBody>
      </p:sp>
      <p:pic>
        <p:nvPicPr>
          <p:cNvPr id="32" name="Picture 31"/>
          <p:cNvPicPr>
            <a:picLocks noChangeAspect="1"/>
          </p:cNvPicPr>
          <p:nvPr/>
        </p:nvPicPr>
        <p:blipFill rotWithShape="1">
          <a:blip r:embed="rId6"/>
          <a:srcRect l="2629" r="3614"/>
          <a:stretch/>
        </p:blipFill>
        <p:spPr>
          <a:xfrm>
            <a:off x="4676171" y="1571634"/>
            <a:ext cx="4352081" cy="2884620"/>
          </a:xfrm>
          <a:prstGeom prst="rect">
            <a:avLst/>
          </a:prstGeom>
        </p:spPr>
      </p:pic>
      <p:sp>
        <p:nvSpPr>
          <p:cNvPr id="33" name="Rectangle 49"/>
          <p:cNvSpPr>
            <a:spLocks noChangeArrowheads="1"/>
          </p:cNvSpPr>
          <p:nvPr/>
        </p:nvSpPr>
        <p:spPr bwMode="auto">
          <a:xfrm>
            <a:off x="4609964" y="1540583"/>
            <a:ext cx="4470372" cy="4053216"/>
          </a:xfrm>
          <a:prstGeom prst="rect">
            <a:avLst/>
          </a:prstGeom>
          <a:noFill/>
          <a:ln w="19050">
            <a:solidFill>
              <a:srgbClr val="0033CC"/>
            </a:solidFill>
            <a:miter lim="800000"/>
            <a:headEnd/>
            <a:tailEnd/>
          </a:ln>
        </p:spPr>
        <p:txBody>
          <a:bodyPr wrap="none" anchor="ctr"/>
          <a:lstStyle/>
          <a:p>
            <a:endParaRPr lang="en-US"/>
          </a:p>
        </p:txBody>
      </p:sp>
      <p:sp>
        <p:nvSpPr>
          <p:cNvPr id="34" name="Rectangle 33"/>
          <p:cNvSpPr/>
          <p:nvPr/>
        </p:nvSpPr>
        <p:spPr>
          <a:xfrm>
            <a:off x="4644686" y="4343613"/>
            <a:ext cx="4468555" cy="1200329"/>
          </a:xfrm>
          <a:prstGeom prst="rect">
            <a:avLst/>
          </a:prstGeom>
        </p:spPr>
        <p:txBody>
          <a:bodyPr wrap="square">
            <a:spAutoFit/>
          </a:bodyPr>
          <a:lstStyle/>
          <a:p>
            <a:r>
              <a:rPr lang="en-US" sz="1200" dirty="0" smtClean="0">
                <a:latin typeface="+mj-lt"/>
              </a:rPr>
              <a:t>Schematic of </a:t>
            </a:r>
            <a:r>
              <a:rPr lang="en-US" sz="1200" dirty="0">
                <a:latin typeface="+mj-lt"/>
              </a:rPr>
              <a:t>TbInO</a:t>
            </a:r>
            <a:r>
              <a:rPr lang="en-US" sz="1200" baseline="-25000" dirty="0">
                <a:latin typeface="+mj-lt"/>
              </a:rPr>
              <a:t>3</a:t>
            </a:r>
            <a:r>
              <a:rPr lang="en-US" sz="1200" dirty="0">
                <a:latin typeface="+mj-lt"/>
              </a:rPr>
              <a:t> </a:t>
            </a:r>
            <a:r>
              <a:rPr lang="en-US" sz="1200" dirty="0" smtClean="0">
                <a:latin typeface="+mj-lt"/>
              </a:rPr>
              <a:t>in which one electron sits at each site on a triangular lattice. The atomic locations describe three different</a:t>
            </a:r>
            <a:r>
              <a:rPr lang="en-US" sz="1200" dirty="0" smtClean="0"/>
              <a:t> </a:t>
            </a:r>
            <a:r>
              <a:rPr lang="en-US" sz="1200" dirty="0" smtClean="0">
                <a:latin typeface="+mj-lt"/>
              </a:rPr>
              <a:t>structural/ferroelectric </a:t>
            </a:r>
            <a:r>
              <a:rPr lang="en-US" sz="1200" dirty="0">
                <a:latin typeface="+mj-lt"/>
              </a:rPr>
              <a:t>domains </a:t>
            </a:r>
            <a:r>
              <a:rPr lang="en-US" sz="1200" dirty="0"/>
              <a:t>(</a:t>
            </a:r>
            <a:r>
              <a:rPr lang="en-US" sz="1200" dirty="0" err="1">
                <a:latin typeface="Symbol" panose="05050102010706020507" pitchFamily="18" charset="2"/>
              </a:rPr>
              <a:t>a+,b-,g</a:t>
            </a:r>
            <a:r>
              <a:rPr lang="en-US" sz="1200" dirty="0">
                <a:latin typeface="Symbol" panose="05050102010706020507" pitchFamily="18" charset="2"/>
              </a:rPr>
              <a:t>-</a:t>
            </a:r>
            <a:r>
              <a:rPr lang="en-US" sz="1200" dirty="0" smtClean="0"/>
              <a:t>) as well as atomically-sharp </a:t>
            </a:r>
            <a:r>
              <a:rPr lang="en-US" sz="1200" dirty="0" smtClean="0">
                <a:latin typeface="+mj-lt"/>
              </a:rPr>
              <a:t>domain walls (yellow and purple) between the domains. </a:t>
            </a:r>
            <a:r>
              <a:rPr lang="en-US" sz="1200" dirty="0">
                <a:latin typeface="+mj-lt"/>
              </a:rPr>
              <a:t>The innermost region (γ+) shows </a:t>
            </a:r>
            <a:r>
              <a:rPr lang="en-US" sz="1200" dirty="0" smtClean="0">
                <a:latin typeface="+mj-lt"/>
              </a:rPr>
              <a:t>a snapshot </a:t>
            </a:r>
            <a:r>
              <a:rPr lang="en-US" sz="1200" dirty="0">
                <a:latin typeface="+mj-lt"/>
              </a:rPr>
              <a:t>of entangled spins (blue loops) in the spin liquid </a:t>
            </a:r>
            <a:r>
              <a:rPr lang="en-US" sz="1200" dirty="0" smtClean="0">
                <a:latin typeface="+mj-lt"/>
              </a:rPr>
              <a:t>state.</a:t>
            </a:r>
            <a:endParaRPr lang="en-US" sz="1200" dirty="0">
              <a:latin typeface="+mj-lt"/>
            </a:endParaRPr>
          </a:p>
        </p:txBody>
      </p:sp>
      <p:sp>
        <p:nvSpPr>
          <p:cNvPr id="35" name="Text Box 28"/>
          <p:cNvSpPr txBox="1">
            <a:spLocks noChangeArrowheads="1"/>
          </p:cNvSpPr>
          <p:nvPr/>
        </p:nvSpPr>
        <p:spPr bwMode="auto">
          <a:xfrm>
            <a:off x="51761" y="1446490"/>
            <a:ext cx="4514850" cy="5509200"/>
          </a:xfrm>
          <a:prstGeom prst="rect">
            <a:avLst/>
          </a:prstGeom>
          <a:noFill/>
          <a:ln w="9525">
            <a:noFill/>
            <a:miter lim="800000"/>
            <a:headEnd/>
            <a:tailEnd/>
          </a:ln>
        </p:spPr>
        <p:txBody>
          <a:bodyPr wrap="square">
            <a:spAutoFit/>
          </a:bodyPr>
          <a:lstStyle/>
          <a:p>
            <a:pPr algn="just"/>
            <a:r>
              <a:rPr lang="en-US" sz="1200" b="1" dirty="0" smtClean="0">
                <a:solidFill>
                  <a:srgbClr val="000000"/>
                </a:solidFill>
              </a:rPr>
              <a:t>What </a:t>
            </a:r>
            <a:r>
              <a:rPr lang="en-US" sz="1200" b="1" dirty="0">
                <a:solidFill>
                  <a:srgbClr val="000000"/>
                </a:solidFill>
              </a:rPr>
              <a:t>is the </a:t>
            </a:r>
            <a:r>
              <a:rPr lang="en-US" sz="1200" b="1" dirty="0" smtClean="0">
                <a:solidFill>
                  <a:srgbClr val="000000"/>
                </a:solidFill>
              </a:rPr>
              <a:t>finding?</a:t>
            </a:r>
            <a:r>
              <a:rPr lang="en-US" sz="1200" dirty="0" smtClean="0">
                <a:solidFill>
                  <a:srgbClr val="000000"/>
                </a:solidFill>
              </a:rPr>
              <a:t> </a:t>
            </a:r>
            <a:r>
              <a:rPr lang="en-US" sz="1200" i="1" u="sng" dirty="0">
                <a:solidFill>
                  <a:srgbClr val="000000"/>
                </a:solidFill>
              </a:rPr>
              <a:t>U</a:t>
            </a:r>
            <a:r>
              <a:rPr lang="en-US" sz="1200" i="1" u="sng" dirty="0" smtClean="0">
                <a:solidFill>
                  <a:srgbClr val="000000"/>
                </a:solidFill>
              </a:rPr>
              <a:t>sing </a:t>
            </a:r>
            <a:r>
              <a:rPr lang="en-US" sz="1200" i="1" u="sng" dirty="0">
                <a:solidFill>
                  <a:srgbClr val="000000"/>
                </a:solidFill>
              </a:rPr>
              <a:t>intense pulsed magnetic </a:t>
            </a:r>
            <a:r>
              <a:rPr lang="en-US" sz="1200" i="1" u="sng" dirty="0" smtClean="0">
                <a:solidFill>
                  <a:srgbClr val="000000"/>
                </a:solidFill>
              </a:rPr>
              <a:t>fields and measurements at low temperatures, </a:t>
            </a:r>
            <a:r>
              <a:rPr lang="en-US" sz="1200" i="1" u="sng" dirty="0">
                <a:solidFill>
                  <a:srgbClr val="000000"/>
                </a:solidFill>
              </a:rPr>
              <a:t>MagLab users have found </a:t>
            </a:r>
            <a:r>
              <a:rPr lang="en-US" sz="1200" i="1" u="sng" dirty="0" smtClean="0">
                <a:solidFill>
                  <a:srgbClr val="000000"/>
                </a:solidFill>
              </a:rPr>
              <a:t>evidence </a:t>
            </a:r>
            <a:r>
              <a:rPr lang="en-US" sz="1200" i="1" u="sng" dirty="0">
                <a:solidFill>
                  <a:srgbClr val="000000"/>
                </a:solidFill>
              </a:rPr>
              <a:t>of a long-sought “spin </a:t>
            </a:r>
            <a:r>
              <a:rPr lang="en-US" sz="1200" i="1" u="sng" dirty="0" smtClean="0">
                <a:solidFill>
                  <a:srgbClr val="000000"/>
                </a:solidFill>
              </a:rPr>
              <a:t>liquid” in terbium indium oxide: </a:t>
            </a:r>
            <a:r>
              <a:rPr lang="en-US" sz="1200" dirty="0" smtClean="0">
                <a:solidFill>
                  <a:srgbClr val="000000"/>
                </a:solidFill>
              </a:rPr>
              <a:t>TbInO</a:t>
            </a:r>
            <a:r>
              <a:rPr lang="en-US" sz="1200" baseline="-25000" dirty="0" smtClean="0">
                <a:solidFill>
                  <a:srgbClr val="000000"/>
                </a:solidFill>
              </a:rPr>
              <a:t>3</a:t>
            </a:r>
            <a:r>
              <a:rPr lang="en-US" sz="1200" dirty="0" smtClean="0">
                <a:solidFill>
                  <a:srgbClr val="000000"/>
                </a:solidFill>
              </a:rPr>
              <a:t>. </a:t>
            </a:r>
            <a:r>
              <a:rPr lang="en-US" sz="1200" dirty="0" smtClean="0">
                <a:solidFill>
                  <a:srgbClr val="000000"/>
                </a:solidFill>
              </a:rPr>
              <a:t>In this material, the magnetic fields of the electrons (the “</a:t>
            </a:r>
            <a:r>
              <a:rPr lang="en-US" sz="1200" dirty="0" smtClean="0">
                <a:solidFill>
                  <a:srgbClr val="000000"/>
                </a:solidFill>
              </a:rPr>
              <a:t>spins”) </a:t>
            </a:r>
            <a:r>
              <a:rPr lang="en-US" sz="1200" dirty="0" smtClean="0">
                <a:solidFill>
                  <a:srgbClr val="000000"/>
                </a:solidFill>
              </a:rPr>
              <a:t>have a strong tendency to want to align in opposite directions with their neighbors (called “</a:t>
            </a:r>
            <a:r>
              <a:rPr lang="en-US" sz="1200" dirty="0" err="1" smtClean="0">
                <a:solidFill>
                  <a:srgbClr val="000000"/>
                </a:solidFill>
              </a:rPr>
              <a:t>antiferromagnetism</a:t>
            </a:r>
            <a:r>
              <a:rPr lang="en-US" sz="1200" dirty="0" smtClean="0">
                <a:solidFill>
                  <a:srgbClr val="000000"/>
                </a:solidFill>
              </a:rPr>
              <a:t>”) but they are “frustrated”. That is because three spins on a triangle cannot anti-align with each of their two neighbors. In TbInO</a:t>
            </a:r>
            <a:r>
              <a:rPr lang="en-US" sz="1200" baseline="-25000" dirty="0" smtClean="0">
                <a:solidFill>
                  <a:srgbClr val="000000"/>
                </a:solidFill>
              </a:rPr>
              <a:t>3</a:t>
            </a:r>
            <a:r>
              <a:rPr lang="en-US" sz="1200" dirty="0">
                <a:solidFill>
                  <a:srgbClr val="000000"/>
                </a:solidFill>
              </a:rPr>
              <a:t>, </a:t>
            </a:r>
            <a:r>
              <a:rPr lang="en-US" sz="1200" dirty="0" smtClean="0">
                <a:solidFill>
                  <a:srgbClr val="000000"/>
                </a:solidFill>
              </a:rPr>
              <a:t>the </a:t>
            </a:r>
            <a:r>
              <a:rPr lang="en-US" sz="1200" dirty="0">
                <a:solidFill>
                  <a:srgbClr val="000000"/>
                </a:solidFill>
              </a:rPr>
              <a:t>frustrated spins instead </a:t>
            </a:r>
            <a:r>
              <a:rPr lang="en-US" sz="1200" dirty="0" smtClean="0">
                <a:solidFill>
                  <a:srgbClr val="000000"/>
                </a:solidFill>
              </a:rPr>
              <a:t>form an unusual dynamic quantum state called a “spin liquid”. </a:t>
            </a:r>
            <a:r>
              <a:rPr lang="en-US" sz="1200" i="1" u="sng" dirty="0" smtClean="0">
                <a:solidFill>
                  <a:srgbClr val="000000"/>
                </a:solidFill>
              </a:rPr>
              <a:t>This material is unique in that it also has clean and atomically-thin grain boundaries between the spin liquid regions that can create a special state of spins coming from the edges rather than the center of the spin liquid regions</a:t>
            </a:r>
            <a:r>
              <a:rPr lang="en-US" sz="1200" dirty="0" smtClean="0">
                <a:solidFill>
                  <a:srgbClr val="000000"/>
                </a:solidFill>
              </a:rPr>
              <a:t>.</a:t>
            </a:r>
          </a:p>
          <a:p>
            <a:pPr algn="just"/>
            <a:endParaRPr lang="en-US" sz="600" dirty="0">
              <a:solidFill>
                <a:srgbClr val="000000"/>
              </a:solidFill>
            </a:endParaRPr>
          </a:p>
          <a:p>
            <a:pPr algn="just"/>
            <a:r>
              <a:rPr lang="en-US" sz="1200" b="1" dirty="0" smtClean="0">
                <a:solidFill>
                  <a:srgbClr val="000000"/>
                </a:solidFill>
              </a:rPr>
              <a:t>Why is this important? </a:t>
            </a:r>
            <a:r>
              <a:rPr lang="en-US" sz="1200" dirty="0">
                <a:solidFill>
                  <a:srgbClr val="000000"/>
                </a:solidFill>
              </a:rPr>
              <a:t>Physicists have long been seeking a material in which an elusive spin liquid state can be observed.  In a spin liquid, the electrons do not move, so spin liquids are electrical insulators.  However, the magnetic field orientations of the electrons, their so-called “spins”, do move, behaving like a liquid of spins.  As such, </a:t>
            </a:r>
            <a:r>
              <a:rPr lang="en-US" sz="1200" i="1" u="sng" dirty="0">
                <a:solidFill>
                  <a:srgbClr val="000000"/>
                </a:solidFill>
              </a:rPr>
              <a:t>a spin liquid is a new form of quantum state that goes beyond ordinary static ordering of spins</a:t>
            </a:r>
            <a:r>
              <a:rPr lang="en-US" sz="1200" dirty="0">
                <a:solidFill>
                  <a:srgbClr val="000000"/>
                </a:solidFill>
              </a:rPr>
              <a:t>. </a:t>
            </a:r>
          </a:p>
          <a:p>
            <a:pPr algn="just"/>
            <a:r>
              <a:rPr lang="en-US" sz="1200" dirty="0" smtClean="0">
                <a:solidFill>
                  <a:srgbClr val="000000"/>
                </a:solidFill>
              </a:rPr>
              <a:t>    </a:t>
            </a:r>
            <a:r>
              <a:rPr lang="en-US" sz="1200" i="1" u="sng" dirty="0" smtClean="0">
                <a:solidFill>
                  <a:srgbClr val="000000"/>
                </a:solidFill>
              </a:rPr>
              <a:t>In this material, clean and atomically thin edges between spin liquid regions can host so-called </a:t>
            </a:r>
            <a:r>
              <a:rPr lang="en-US" sz="1200" i="1" u="sng" dirty="0">
                <a:solidFill>
                  <a:srgbClr val="000000"/>
                </a:solidFill>
              </a:rPr>
              <a:t>“</a:t>
            </a:r>
            <a:r>
              <a:rPr lang="en-US" sz="1200" i="1" u="sng" dirty="0" err="1">
                <a:solidFill>
                  <a:srgbClr val="000000"/>
                </a:solidFill>
              </a:rPr>
              <a:t>Majorana</a:t>
            </a:r>
            <a:r>
              <a:rPr lang="en-US" sz="1200" i="1" u="sng" dirty="0">
                <a:solidFill>
                  <a:srgbClr val="000000"/>
                </a:solidFill>
              </a:rPr>
              <a:t> fermions”, which are elusive particles that could be used for quantum computing</a:t>
            </a:r>
            <a:r>
              <a:rPr lang="en-US" sz="1200" dirty="0">
                <a:solidFill>
                  <a:srgbClr val="000000"/>
                </a:solidFill>
              </a:rPr>
              <a:t>.</a:t>
            </a:r>
          </a:p>
          <a:p>
            <a:pPr algn="just"/>
            <a:endParaRPr lang="en-US" sz="600" dirty="0">
              <a:latin typeface="Arial" charset="0"/>
            </a:endParaRPr>
          </a:p>
          <a:p>
            <a:pPr algn="just"/>
            <a:r>
              <a:rPr lang="en-US" sz="1200" b="1" dirty="0" smtClean="0">
                <a:solidFill>
                  <a:srgbClr val="000000"/>
                </a:solidFill>
              </a:rPr>
              <a:t>Why </a:t>
            </a:r>
            <a:r>
              <a:rPr lang="en-US" sz="1200" b="1" dirty="0">
                <a:solidFill>
                  <a:srgbClr val="000000"/>
                </a:solidFill>
              </a:rPr>
              <a:t>did this research need the MagLab</a:t>
            </a:r>
            <a:r>
              <a:rPr lang="en-US" sz="1200" b="1" dirty="0" smtClean="0">
                <a:solidFill>
                  <a:srgbClr val="000000"/>
                </a:solidFill>
              </a:rPr>
              <a:t>?</a:t>
            </a:r>
            <a:r>
              <a:rPr lang="en-US" sz="1200" b="1" dirty="0">
                <a:latin typeface="Arial" charset="0"/>
              </a:rPr>
              <a:t> </a:t>
            </a:r>
            <a:r>
              <a:rPr lang="en-US" sz="1200" dirty="0">
                <a:latin typeface="Arial" charset="0"/>
              </a:rPr>
              <a:t> </a:t>
            </a:r>
            <a:r>
              <a:rPr lang="en-US" sz="1200" dirty="0" smtClean="0">
                <a:latin typeface="Arial" charset="0"/>
              </a:rPr>
              <a:t>The magnetic properties needed to be measured up to 60T to rule out magnetic ordering, to identify the crystal electric field levels to determine the magnetic state of the Tb atoms, and to fit the data to relevant theoretical models. </a:t>
            </a:r>
            <a:endParaRPr lang="en-US" sz="1200" dirty="0">
              <a:latin typeface="Arial" charset="0"/>
            </a:endParaRPr>
          </a:p>
        </p:txBody>
      </p:sp>
      <p:sp>
        <p:nvSpPr>
          <p:cNvPr id="36" name="Text Box 62"/>
          <p:cNvSpPr txBox="1">
            <a:spLocks noChangeArrowheads="1"/>
          </p:cNvSpPr>
          <p:nvPr/>
        </p:nvSpPr>
        <p:spPr bwMode="auto">
          <a:xfrm>
            <a:off x="838656" y="33849"/>
            <a:ext cx="7314170" cy="1308050"/>
          </a:xfrm>
          <a:prstGeom prst="rect">
            <a:avLst/>
          </a:prstGeom>
          <a:noFill/>
          <a:ln w="9525">
            <a:noFill/>
            <a:miter lim="800000"/>
            <a:headEnd/>
            <a:tailEnd/>
          </a:ln>
        </p:spPr>
        <p:txBody>
          <a:bodyPr wrap="square">
            <a:spAutoFit/>
          </a:bodyPr>
          <a:lstStyle/>
          <a:p>
            <a:pPr algn="ctr"/>
            <a:r>
              <a:rPr lang="en-US" sz="1600" b="1" dirty="0" smtClean="0"/>
              <a:t>Spin Liquid “Lakes” with Topologically-Interesting Edge States in </a:t>
            </a:r>
            <a:r>
              <a:rPr lang="en-US" sz="1600" b="1" dirty="0"/>
              <a:t>TbInO3</a:t>
            </a:r>
            <a:endParaRPr lang="en-US" sz="1600" b="1" dirty="0" smtClean="0"/>
          </a:p>
          <a:p>
            <a:pPr algn="ctr"/>
            <a:endParaRPr lang="en-US" sz="500" dirty="0"/>
          </a:p>
          <a:p>
            <a:pPr algn="ctr"/>
            <a:r>
              <a:rPr lang="en-US" sz="1100" dirty="0" err="1" smtClean="0"/>
              <a:t>Jaewook</a:t>
            </a:r>
            <a:r>
              <a:rPr lang="en-US" sz="1100" dirty="0" smtClean="0"/>
              <a:t> Kim</a:t>
            </a:r>
            <a:r>
              <a:rPr lang="en-US" sz="1100" baseline="30000" dirty="0" smtClean="0"/>
              <a:t>1</a:t>
            </a:r>
            <a:r>
              <a:rPr lang="en-US" sz="1100" dirty="0"/>
              <a:t>, </a:t>
            </a:r>
            <a:r>
              <a:rPr lang="en-US" sz="1100" dirty="0" err="1" smtClean="0"/>
              <a:t>Xueyun</a:t>
            </a:r>
            <a:r>
              <a:rPr lang="en-US" sz="1100" dirty="0" smtClean="0"/>
              <a:t> Wang</a:t>
            </a:r>
            <a:r>
              <a:rPr lang="en-US" sz="1100" baseline="30000" dirty="0" smtClean="0"/>
              <a:t>1</a:t>
            </a:r>
            <a:r>
              <a:rPr lang="en-US" sz="1100" dirty="0"/>
              <a:t>, </a:t>
            </a:r>
            <a:r>
              <a:rPr lang="en-US" sz="1100" dirty="0" err="1" smtClean="0"/>
              <a:t>Fei</a:t>
            </a:r>
            <a:r>
              <a:rPr lang="en-US" sz="1100" dirty="0" smtClean="0"/>
              <a:t>-Ting Huang</a:t>
            </a:r>
            <a:r>
              <a:rPr lang="en-US" sz="1100" baseline="30000" dirty="0" smtClean="0"/>
              <a:t>1</a:t>
            </a:r>
            <a:r>
              <a:rPr lang="en-US" sz="1100" dirty="0"/>
              <a:t>, </a:t>
            </a:r>
            <a:r>
              <a:rPr lang="en-US" sz="1100" dirty="0" err="1" smtClean="0"/>
              <a:t>Yazhong</a:t>
            </a:r>
            <a:r>
              <a:rPr lang="en-US" sz="1100" dirty="0" smtClean="0"/>
              <a:t> Wang</a:t>
            </a:r>
            <a:r>
              <a:rPr lang="en-US" sz="1100" baseline="30000" dirty="0" smtClean="0"/>
              <a:t>1</a:t>
            </a:r>
            <a:r>
              <a:rPr lang="en-US" sz="1100" dirty="0"/>
              <a:t>, </a:t>
            </a:r>
            <a:r>
              <a:rPr lang="en-US" sz="1100" dirty="0" err="1" smtClean="0"/>
              <a:t>Xiaochen</a:t>
            </a:r>
            <a:r>
              <a:rPr lang="en-US" sz="1100" dirty="0" smtClean="0"/>
              <a:t> Fang</a:t>
            </a:r>
            <a:r>
              <a:rPr lang="en-US" sz="1100" baseline="30000" dirty="0" smtClean="0"/>
              <a:t>1</a:t>
            </a:r>
            <a:r>
              <a:rPr lang="en-US" sz="1100" dirty="0"/>
              <a:t>, </a:t>
            </a:r>
            <a:r>
              <a:rPr lang="en-US" sz="1100" dirty="0" smtClean="0"/>
              <a:t>Xuan Luo</a:t>
            </a:r>
            <a:r>
              <a:rPr lang="en-US" sz="1100" baseline="30000" dirty="0" smtClean="0"/>
              <a:t>2</a:t>
            </a:r>
            <a:r>
              <a:rPr lang="en-US" sz="1100" dirty="0" smtClean="0"/>
              <a:t>, Y.Li</a:t>
            </a:r>
            <a:r>
              <a:rPr lang="en-US" sz="1100" baseline="30000" dirty="0" smtClean="0"/>
              <a:t>1,3</a:t>
            </a:r>
            <a:r>
              <a:rPr lang="en-US" sz="1100" dirty="0"/>
              <a:t>, </a:t>
            </a:r>
            <a:r>
              <a:rPr lang="en-US" sz="1100" dirty="0" smtClean="0"/>
              <a:t>          </a:t>
            </a:r>
            <a:r>
              <a:rPr lang="en-US" sz="1100" dirty="0" err="1" smtClean="0"/>
              <a:t>Meixia</a:t>
            </a:r>
            <a:r>
              <a:rPr lang="en-US" sz="1100" dirty="0" smtClean="0"/>
              <a:t> Wu</a:t>
            </a:r>
            <a:r>
              <a:rPr lang="en-US" sz="1100" baseline="30000" dirty="0" smtClean="0"/>
              <a:t>1,4</a:t>
            </a:r>
            <a:r>
              <a:rPr lang="en-US" sz="1100" baseline="30000" dirty="0"/>
              <a:t>,</a:t>
            </a:r>
            <a:r>
              <a:rPr lang="en-US" sz="1100" dirty="0"/>
              <a:t> </a:t>
            </a:r>
            <a:r>
              <a:rPr lang="en-US" sz="1100" dirty="0" smtClean="0"/>
              <a:t>S.Mori</a:t>
            </a:r>
            <a:r>
              <a:rPr lang="en-US" sz="1100" baseline="30000" dirty="0" smtClean="0"/>
              <a:t>5</a:t>
            </a:r>
            <a:r>
              <a:rPr lang="en-US" sz="1100" dirty="0"/>
              <a:t>, </a:t>
            </a:r>
            <a:r>
              <a:rPr lang="en-US" sz="1100" dirty="0" smtClean="0"/>
              <a:t>D.Kwok</a:t>
            </a:r>
            <a:r>
              <a:rPr lang="en-US" sz="1100" baseline="30000" dirty="0" smtClean="0"/>
              <a:t>1</a:t>
            </a:r>
            <a:r>
              <a:rPr lang="en-US" sz="1100" dirty="0" smtClean="0"/>
              <a:t>, </a:t>
            </a:r>
            <a:r>
              <a:rPr lang="en-US" sz="1100" dirty="0" err="1" smtClean="0"/>
              <a:t>Eun</a:t>
            </a:r>
            <a:r>
              <a:rPr lang="en-US" sz="1100" dirty="0" smtClean="0"/>
              <a:t> </a:t>
            </a:r>
            <a:r>
              <a:rPr lang="en-US" sz="1100" dirty="0" err="1" smtClean="0"/>
              <a:t>Deok</a:t>
            </a:r>
            <a:r>
              <a:rPr lang="en-US" sz="1100" dirty="0" smtClean="0"/>
              <a:t> Mun</a:t>
            </a:r>
            <a:r>
              <a:rPr lang="en-US" sz="1100" baseline="30000" dirty="0" smtClean="0"/>
              <a:t>6,7</a:t>
            </a:r>
            <a:r>
              <a:rPr lang="en-US" sz="1100" dirty="0" smtClean="0"/>
              <a:t>, V.S. Zapf</a:t>
            </a:r>
            <a:r>
              <a:rPr lang="en-US" sz="1100" baseline="30000" dirty="0" smtClean="0"/>
              <a:t>6</a:t>
            </a:r>
            <a:r>
              <a:rPr lang="en-US" sz="1100" dirty="0" smtClean="0"/>
              <a:t>, and Sang-</a:t>
            </a:r>
            <a:r>
              <a:rPr lang="en-US" sz="1100" dirty="0" err="1" smtClean="0"/>
              <a:t>Wook</a:t>
            </a:r>
            <a:r>
              <a:rPr lang="en-US" sz="1100" dirty="0" smtClean="0"/>
              <a:t> Cheong</a:t>
            </a:r>
            <a:r>
              <a:rPr lang="en-US" sz="1100" baseline="30000" dirty="0" smtClean="0"/>
              <a:t>1,2</a:t>
            </a:r>
            <a:r>
              <a:rPr lang="en-US" sz="1100" dirty="0" smtClean="0"/>
              <a:t/>
            </a:r>
            <a:br>
              <a:rPr lang="en-US" sz="1100" dirty="0" smtClean="0"/>
            </a:br>
            <a:r>
              <a:rPr lang="en-US" sz="1050" baseline="30000" dirty="0" smtClean="0">
                <a:solidFill>
                  <a:srgbClr val="0033CC"/>
                </a:solidFill>
              </a:rPr>
              <a:t>1</a:t>
            </a:r>
            <a:r>
              <a:rPr lang="en-US" sz="1050" dirty="0" smtClean="0">
                <a:solidFill>
                  <a:srgbClr val="0033CC"/>
                </a:solidFill>
              </a:rPr>
              <a:t>Rutgers </a:t>
            </a:r>
            <a:r>
              <a:rPr lang="en-US" sz="1050" dirty="0" err="1" smtClean="0">
                <a:solidFill>
                  <a:srgbClr val="0033CC"/>
                </a:solidFill>
              </a:rPr>
              <a:t>Univ</a:t>
            </a:r>
            <a:r>
              <a:rPr lang="en-US" sz="1050" dirty="0" smtClean="0">
                <a:solidFill>
                  <a:srgbClr val="0033CC"/>
                </a:solidFill>
              </a:rPr>
              <a:t>; </a:t>
            </a:r>
            <a:r>
              <a:rPr lang="en-US" sz="1050" baseline="30000" dirty="0" smtClean="0">
                <a:solidFill>
                  <a:srgbClr val="0033CC"/>
                </a:solidFill>
              </a:rPr>
              <a:t>2</a:t>
            </a:r>
            <a:r>
              <a:rPr lang="en-US" sz="1050" dirty="0" smtClean="0">
                <a:solidFill>
                  <a:srgbClr val="0033CC"/>
                </a:solidFill>
              </a:rPr>
              <a:t>Max Plank POSTECH, Pohang </a:t>
            </a:r>
            <a:r>
              <a:rPr lang="en-US" sz="1050" dirty="0" err="1" smtClean="0">
                <a:solidFill>
                  <a:srgbClr val="0033CC"/>
                </a:solidFill>
              </a:rPr>
              <a:t>Univ</a:t>
            </a:r>
            <a:r>
              <a:rPr lang="en-US" sz="1050" dirty="0" smtClean="0">
                <a:solidFill>
                  <a:srgbClr val="0033CC"/>
                </a:solidFill>
              </a:rPr>
              <a:t> of Science and Technology; </a:t>
            </a:r>
            <a:r>
              <a:rPr lang="en-US" sz="1050" baseline="30000" dirty="0" smtClean="0">
                <a:solidFill>
                  <a:srgbClr val="0033CC"/>
                </a:solidFill>
              </a:rPr>
              <a:t>3</a:t>
            </a:r>
            <a:r>
              <a:rPr lang="en-US" sz="1050" dirty="0" smtClean="0">
                <a:solidFill>
                  <a:srgbClr val="0033CC"/>
                </a:solidFill>
              </a:rPr>
              <a:t>Shandong </a:t>
            </a:r>
            <a:r>
              <a:rPr lang="en-US" sz="1050" dirty="0" err="1" smtClean="0">
                <a:solidFill>
                  <a:srgbClr val="0033CC"/>
                </a:solidFill>
              </a:rPr>
              <a:t>Univ</a:t>
            </a:r>
            <a:r>
              <a:rPr lang="en-US" sz="1050" dirty="0" smtClean="0">
                <a:solidFill>
                  <a:srgbClr val="0033CC"/>
                </a:solidFill>
              </a:rPr>
              <a:t>; </a:t>
            </a:r>
            <a:r>
              <a:rPr lang="en-US" sz="1050" baseline="30000" dirty="0" smtClean="0">
                <a:solidFill>
                  <a:srgbClr val="0033CC"/>
                </a:solidFill>
              </a:rPr>
              <a:t>4</a:t>
            </a:r>
            <a:r>
              <a:rPr lang="en-US" sz="1050" dirty="0" smtClean="0">
                <a:solidFill>
                  <a:srgbClr val="0033CC"/>
                </a:solidFill>
              </a:rPr>
              <a:t>South </a:t>
            </a:r>
            <a:r>
              <a:rPr lang="en-US" sz="1050" dirty="0">
                <a:solidFill>
                  <a:srgbClr val="0033CC"/>
                </a:solidFill>
              </a:rPr>
              <a:t>China </a:t>
            </a:r>
            <a:r>
              <a:rPr lang="en-US" sz="1050" dirty="0" err="1" smtClean="0">
                <a:solidFill>
                  <a:srgbClr val="0033CC"/>
                </a:solidFill>
              </a:rPr>
              <a:t>Univ</a:t>
            </a:r>
            <a:r>
              <a:rPr lang="en-US" sz="1050" dirty="0" smtClean="0">
                <a:solidFill>
                  <a:srgbClr val="0033CC"/>
                </a:solidFill>
              </a:rPr>
              <a:t> of Technology, </a:t>
            </a:r>
            <a:r>
              <a:rPr lang="en-US" sz="1050" baseline="30000" dirty="0" smtClean="0">
                <a:solidFill>
                  <a:srgbClr val="0033CC"/>
                </a:solidFill>
              </a:rPr>
              <a:t>5</a:t>
            </a:r>
            <a:r>
              <a:rPr lang="en-US" sz="1050" dirty="0" smtClean="0">
                <a:solidFill>
                  <a:srgbClr val="0033CC"/>
                </a:solidFill>
              </a:rPr>
              <a:t>Osaka </a:t>
            </a:r>
            <a:r>
              <a:rPr lang="en-US" sz="1050" dirty="0">
                <a:solidFill>
                  <a:srgbClr val="0033CC"/>
                </a:solidFill>
              </a:rPr>
              <a:t>Prefecture </a:t>
            </a:r>
            <a:r>
              <a:rPr lang="en-US" sz="1050" dirty="0" err="1" smtClean="0">
                <a:solidFill>
                  <a:srgbClr val="0033CC"/>
                </a:solidFill>
              </a:rPr>
              <a:t>Univ</a:t>
            </a:r>
            <a:r>
              <a:rPr lang="en-US" sz="1050" dirty="0" smtClean="0">
                <a:solidFill>
                  <a:srgbClr val="0033CC"/>
                </a:solidFill>
              </a:rPr>
              <a:t>; </a:t>
            </a:r>
            <a:r>
              <a:rPr lang="en-US" sz="1050" baseline="30000" dirty="0" smtClean="0">
                <a:solidFill>
                  <a:srgbClr val="0033CC"/>
                </a:solidFill>
              </a:rPr>
              <a:t>6</a:t>
            </a:r>
            <a:r>
              <a:rPr lang="en-US" sz="1050" dirty="0" smtClean="0">
                <a:solidFill>
                  <a:srgbClr val="0033CC"/>
                </a:solidFill>
              </a:rPr>
              <a:t>NHMFL-Pulsed Field Facility, LANL; </a:t>
            </a:r>
            <a:r>
              <a:rPr lang="en-US" sz="1050" baseline="30000" dirty="0" smtClean="0">
                <a:solidFill>
                  <a:srgbClr val="0033CC"/>
                </a:solidFill>
              </a:rPr>
              <a:t>7</a:t>
            </a:r>
            <a:r>
              <a:rPr lang="en-US" sz="1050" dirty="0" smtClean="0">
                <a:solidFill>
                  <a:srgbClr val="0033CC"/>
                </a:solidFill>
              </a:rPr>
              <a:t>Simon </a:t>
            </a:r>
            <a:r>
              <a:rPr lang="en-US" sz="1050" dirty="0">
                <a:solidFill>
                  <a:srgbClr val="0033CC"/>
                </a:solidFill>
              </a:rPr>
              <a:t>Fraser </a:t>
            </a:r>
            <a:r>
              <a:rPr lang="en-US" sz="1050" dirty="0" err="1" smtClean="0">
                <a:solidFill>
                  <a:srgbClr val="0033CC"/>
                </a:solidFill>
              </a:rPr>
              <a:t>Univ</a:t>
            </a:r>
            <a:r>
              <a:rPr lang="en-US" sz="1050" dirty="0" smtClean="0">
                <a:solidFill>
                  <a:srgbClr val="0033CC"/>
                </a:solidFill>
              </a:rPr>
              <a:t>, Canada</a:t>
            </a:r>
          </a:p>
          <a:p>
            <a:pPr algn="ctr"/>
            <a:endParaRPr lang="en-US" sz="300" dirty="0" smtClean="0">
              <a:solidFill>
                <a:srgbClr val="0033CC"/>
              </a:solidFill>
            </a:endParaRPr>
          </a:p>
          <a:p>
            <a:pPr algn="ctr"/>
            <a:r>
              <a:rPr lang="en-US" sz="1050" b="1" kern="1200" dirty="0" smtClean="0"/>
              <a:t>Funding Grants:</a:t>
            </a:r>
            <a:r>
              <a:rPr lang="en-US" sz="1050" kern="1200" dirty="0" smtClean="0"/>
              <a:t>  G.S. </a:t>
            </a:r>
            <a:r>
              <a:rPr lang="en-US" sz="1050" kern="1200" dirty="0" err="1" smtClean="0"/>
              <a:t>Boebinger</a:t>
            </a:r>
            <a:r>
              <a:rPr lang="en-US" sz="1050" kern="1200" dirty="0" smtClean="0"/>
              <a:t> (NSF </a:t>
            </a:r>
            <a:r>
              <a:rPr lang="en-US" sz="1050" dirty="0" smtClean="0"/>
              <a:t>DMR-1157490,1644779</a:t>
            </a:r>
            <a:r>
              <a:rPr lang="en-US" sz="1200" dirty="0" smtClean="0"/>
              <a:t>)</a:t>
            </a:r>
            <a:endParaRPr lang="en-US" sz="1200" b="1" kern="1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82C98FCE1A0E448A1E158EBFFE2F8B" ma:contentTypeVersion="1" ma:contentTypeDescription="Create a new document." ma:contentTypeScope="" ma:versionID="76ebd7277803707863ce8a13b8345eea">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B66EA7D-F57A-470A-8449-11582DA91AB3}"/>
</file>

<file path=customXml/itemProps2.xml><?xml version="1.0" encoding="utf-8"?>
<ds:datastoreItem xmlns:ds="http://schemas.openxmlformats.org/officeDocument/2006/customXml" ds:itemID="{FC939932-676A-4533-9A05-FF5BF63B60F6}"/>
</file>

<file path=customXml/itemProps3.xml><?xml version="1.0" encoding="utf-8"?>
<ds:datastoreItem xmlns:ds="http://schemas.openxmlformats.org/officeDocument/2006/customXml" ds:itemID="{9DCE6CC9-63FA-41CE-9300-66652B5DB842}"/>
</file>

<file path=docProps/app.xml><?xml version="1.0" encoding="utf-8"?>
<Properties xmlns="http://schemas.openxmlformats.org/officeDocument/2006/extended-properties" xmlns:vt="http://schemas.openxmlformats.org/officeDocument/2006/docPropsVTypes">
  <TotalTime>7110</TotalTime>
  <Words>940</Words>
  <Application>Microsoft Office PowerPoint</Application>
  <PresentationFormat>On-screen Show (4:3)</PresentationFormat>
  <Paragraphs>31</Paragraphs>
  <Slides>2</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8" baseType="lpstr">
      <vt:lpstr>Arial</vt:lpstr>
      <vt:lpstr>MS Mincho</vt:lpstr>
      <vt:lpstr>Symbol</vt:lpstr>
      <vt:lpstr>Times New Roman</vt:lpstr>
      <vt:lpstr>Default Design</vt:lpstr>
      <vt:lpstr>Graph</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149</cp:revision>
  <cp:lastPrinted>2007-07-13T05:35:51Z</cp:lastPrinted>
  <dcterms:created xsi:type="dcterms:W3CDTF">2004-08-07T03:10:56Z</dcterms:created>
  <dcterms:modified xsi:type="dcterms:W3CDTF">2019-08-12T02:04:03Z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0x010100D982C98FCE1A0E448A1E158EBFFE2F8B</vt:lpwstr>
  </property>
</Properties>
</file>